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BBE4-726B-419E-9A10-7A03D9E287E6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975963-49C9-4E49-BC59-F21CA8CCA38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BBE4-726B-419E-9A10-7A03D9E287E6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5963-49C9-4E49-BC59-F21CA8CCA3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BBE4-726B-419E-9A10-7A03D9E287E6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5963-49C9-4E49-BC59-F21CA8CCA3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BBE4-726B-419E-9A10-7A03D9E287E6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5963-49C9-4E49-BC59-F21CA8CCA3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BBE4-726B-419E-9A10-7A03D9E287E6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5963-49C9-4E49-BC59-F21CA8CCA38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BBE4-726B-419E-9A10-7A03D9E287E6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5963-49C9-4E49-BC59-F21CA8CCA38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BBE4-726B-419E-9A10-7A03D9E287E6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5963-49C9-4E49-BC59-F21CA8CCA38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BBE4-726B-419E-9A10-7A03D9E287E6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5963-49C9-4E49-BC59-F21CA8CCA3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BBE4-726B-419E-9A10-7A03D9E287E6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5963-49C9-4E49-BC59-F21CA8CCA3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BBE4-726B-419E-9A10-7A03D9E287E6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5963-49C9-4E49-BC59-F21CA8CCA3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BBE4-726B-419E-9A10-7A03D9E287E6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5963-49C9-4E49-BC59-F21CA8CCA3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9D3BBE4-726B-419E-9A10-7A03D9E287E6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D975963-49C9-4E49-BC59-F21CA8CCA38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azeta.ru/culture/2010/09/28/a_3423916.shtml" TargetMode="External"/><Relationship Id="rId3" Type="http://schemas.openxmlformats.org/officeDocument/2006/relationships/hyperlink" Target="https://investmoscow.ru/" TargetMode="External"/><Relationship Id="rId7" Type="http://schemas.openxmlformats.org/officeDocument/2006/relationships/hyperlink" Target="https://ag.mos.ru/" TargetMode="External"/><Relationship Id="rId2" Type="http://schemas.openxmlformats.org/officeDocument/2006/relationships/hyperlink" Target="https://www.mos.ru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mos.ru/upload/documents/docs/presentation_2016(4).pdf" TargetMode="External"/><Relationship Id="rId5" Type="http://schemas.openxmlformats.org/officeDocument/2006/relationships/hyperlink" Target="http://budget.mos.ru/gp_culture" TargetMode="External"/><Relationship Id="rId4" Type="http://schemas.openxmlformats.org/officeDocument/2006/relationships/hyperlink" Target="https://www.mos.ru/cult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620688"/>
            <a:ext cx="698477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ДИПЛОМНОЕ ИССЛЕДОВАНИЕ</a:t>
            </a:r>
          </a:p>
          <a:p>
            <a:pPr algn="ctr"/>
            <a:r>
              <a:rPr lang="ru-RU" sz="3600" b="1" dirty="0" smtClean="0"/>
              <a:t>на тему:</a:t>
            </a:r>
          </a:p>
          <a:p>
            <a:pPr algn="ctr"/>
            <a:endParaRPr lang="ru-RU" sz="3600" b="1" dirty="0" smtClean="0"/>
          </a:p>
          <a:p>
            <a:pPr algn="ctr"/>
            <a:r>
              <a:rPr lang="ru-RU" sz="3600" b="1" u="sng" dirty="0" smtClean="0"/>
              <a:t>Культура Москвы: как и почему меняется наш город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111552" y="4725144"/>
            <a:ext cx="4032448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u="sng" dirty="0" smtClean="0"/>
              <a:t>Выполнила:</a:t>
            </a:r>
          </a:p>
          <a:p>
            <a:r>
              <a:rPr lang="ru-RU" sz="2000" dirty="0" smtClean="0"/>
              <a:t>Битенская Екатерина Максимовна, 10 «В» класс</a:t>
            </a:r>
          </a:p>
          <a:p>
            <a:r>
              <a:rPr lang="ru-RU" sz="2000" u="sng" dirty="0" smtClean="0"/>
              <a:t>Руководитель:</a:t>
            </a:r>
          </a:p>
          <a:p>
            <a:r>
              <a:rPr lang="ru-RU" sz="2000" dirty="0" smtClean="0"/>
              <a:t>Полетаева Марина Андреевна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321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980727"/>
            <a:ext cx="69127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/>
              <a:t>А</a:t>
            </a:r>
            <a:r>
              <a:rPr lang="ru-RU" sz="2400" b="1" dirty="0" smtClean="0"/>
              <a:t>ктуальность </a:t>
            </a:r>
            <a:r>
              <a:rPr lang="ru-RU" sz="2000" dirty="0" smtClean="0"/>
              <a:t>моей дипломной работы заключается в том, что сейчас в Москве активно проводится культурная модернизация, и она влияет на жизнь москвичей (то есть и на нашу в том числе).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3501008"/>
            <a:ext cx="6462464" cy="1984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/>
              <a:t>Структура работы: </a:t>
            </a:r>
            <a:r>
              <a:rPr lang="ru-RU" sz="2000" dirty="0"/>
              <a:t>м</a:t>
            </a:r>
            <a:r>
              <a:rPr lang="ru-RU" sz="2000" dirty="0" smtClean="0"/>
              <a:t>оя работа состоит из двух частей: теоретической и исследовательской. Для написания теоретической части диплома я использовала следующую научную литературу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0365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117732"/>
            <a:ext cx="8136904" cy="6776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ru-RU" sz="2400" b="1" dirty="0" smtClean="0">
                <a:effectLst/>
                <a:ea typeface="Calibri"/>
                <a:cs typeface="Times New Roman"/>
              </a:rPr>
              <a:t>Обзор литературы по теме:</a:t>
            </a:r>
            <a:endParaRPr lang="ru-RU" sz="2400" dirty="0" smtClean="0">
              <a:effectLst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u="sng" dirty="0" smtClean="0">
                <a:solidFill>
                  <a:srgbClr val="0000FF"/>
                </a:solidFill>
                <a:effectLst/>
                <a:ea typeface="Calibri"/>
                <a:hlinkClick r:id="rId2"/>
              </a:rPr>
              <a:t>https://www.mos.ru/</a:t>
            </a:r>
            <a:r>
              <a:rPr lang="ru-RU" sz="2000" dirty="0" smtClean="0">
                <a:effectLst/>
                <a:ea typeface="Calibri"/>
              </a:rPr>
              <a:t> Официальный сайт Мэра Москвы. 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u="sng" dirty="0" smtClean="0">
                <a:solidFill>
                  <a:srgbClr val="0000FF"/>
                </a:solidFill>
                <a:effectLst/>
                <a:ea typeface="Calibri"/>
                <a:hlinkClick r:id="rId3"/>
              </a:rPr>
              <a:t>https://investmoscow.ru/</a:t>
            </a:r>
            <a:r>
              <a:rPr lang="ru-RU" sz="2000" dirty="0" smtClean="0">
                <a:effectLst/>
                <a:ea typeface="Calibri"/>
              </a:rPr>
              <a:t> Инвестиционный портал города Москвы. </a:t>
            </a:r>
            <a:endParaRPr lang="ru-RU" sz="2000" dirty="0" smtClean="0">
              <a:effectLst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u="sng" dirty="0" smtClean="0">
                <a:solidFill>
                  <a:srgbClr val="0000FF"/>
                </a:solidFill>
                <a:effectLst/>
                <a:ea typeface="Calibri"/>
                <a:hlinkClick r:id="rId4"/>
              </a:rPr>
              <a:t>https://www.mos.ru/cult/</a:t>
            </a:r>
            <a:r>
              <a:rPr lang="ru-RU" sz="2000" dirty="0" smtClean="0">
                <a:effectLst/>
                <a:ea typeface="Calibri"/>
              </a:rPr>
              <a:t> Культура Москвы</a:t>
            </a:r>
            <a:endParaRPr lang="ru-RU" sz="2000" dirty="0" smtClean="0">
              <a:effectLst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u="sng" dirty="0" smtClean="0">
                <a:solidFill>
                  <a:srgbClr val="0000FF"/>
                </a:solidFill>
                <a:effectLst/>
                <a:ea typeface="Calibri"/>
                <a:hlinkClick r:id="rId5"/>
              </a:rPr>
              <a:t>http://budget.mos.ru/gp_culture</a:t>
            </a:r>
            <a:r>
              <a:rPr lang="ru-RU" sz="2000" dirty="0" smtClean="0">
                <a:effectLst/>
                <a:ea typeface="Calibri"/>
              </a:rPr>
              <a:t> Государственная программа города Москвы «Культура Москвы»</a:t>
            </a:r>
            <a:endParaRPr lang="ru-RU" sz="2000" dirty="0" smtClean="0">
              <a:effectLst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u="sng" dirty="0" smtClean="0">
                <a:solidFill>
                  <a:srgbClr val="0000FF"/>
                </a:solidFill>
                <a:effectLst/>
                <a:ea typeface="Calibri"/>
                <a:hlinkClick r:id="rId6"/>
              </a:rPr>
              <a:t>https://www.mos.ru/upload/documents/docs/presentation_2016(4).pdf</a:t>
            </a:r>
            <a:r>
              <a:rPr lang="ru-RU" sz="2000" dirty="0" smtClean="0">
                <a:effectLst/>
                <a:ea typeface="Calibri"/>
              </a:rPr>
              <a:t> Информация о выполнении Государственной программы города Москвы "Культура Москвы на 2012-2018 годы" в 2016 году и задачах на 2017 год</a:t>
            </a:r>
            <a:endParaRPr lang="ru-RU" sz="2000" dirty="0" smtClean="0">
              <a:effectLst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u="sng" dirty="0" smtClean="0">
                <a:solidFill>
                  <a:srgbClr val="0000FF"/>
                </a:solidFill>
                <a:effectLst/>
                <a:ea typeface="Calibri"/>
                <a:hlinkClick r:id="rId7"/>
              </a:rPr>
              <a:t>https://ag.mos.ru/</a:t>
            </a:r>
            <a:r>
              <a:rPr lang="ru-RU" sz="2000" dirty="0" smtClean="0">
                <a:effectLst/>
                <a:ea typeface="Calibri"/>
              </a:rPr>
              <a:t> Активный гражданин</a:t>
            </a:r>
            <a:endParaRPr lang="ru-RU" sz="2000" dirty="0" smtClean="0">
              <a:effectLst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u="sng" dirty="0" smtClean="0">
                <a:solidFill>
                  <a:srgbClr val="0000FF"/>
                </a:solidFill>
                <a:effectLst/>
                <a:ea typeface="Calibri"/>
                <a:hlinkClick r:id="rId8"/>
              </a:rPr>
              <a:t>https://www.gazeta.ru/culture/2010/09/28/a_3423916.shtml</a:t>
            </a:r>
            <a:r>
              <a:rPr lang="ru-RU" sz="2000" dirty="0">
                <a:ea typeface="Calibri"/>
              </a:rPr>
              <a:t> </a:t>
            </a:r>
            <a:r>
              <a:rPr lang="ru-RU" sz="2000" dirty="0" smtClean="0">
                <a:effectLst/>
                <a:ea typeface="Calibri"/>
              </a:rPr>
              <a:t>Культурные достижения Лужкова.</a:t>
            </a:r>
            <a:endParaRPr lang="ru-RU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1831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8248" y="483777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/>
              <a:t>Объект исследования</a:t>
            </a:r>
            <a:r>
              <a:rPr lang="ru-RU" sz="2000" dirty="0" smtClean="0"/>
              <a:t>: культурная модернизация города Москвы</a:t>
            </a:r>
          </a:p>
          <a:p>
            <a:endParaRPr lang="ru-RU" sz="2000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454465" y="1868772"/>
            <a:ext cx="835292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Методы исследования:</a:t>
            </a:r>
          </a:p>
          <a:p>
            <a:r>
              <a:rPr lang="ru-RU" sz="2000" dirty="0" smtClean="0"/>
              <a:t>1.	Анализ теории по модернизации Москвы за последние 5 лет</a:t>
            </a:r>
          </a:p>
          <a:p>
            <a:r>
              <a:rPr lang="ru-RU" sz="2000" dirty="0" smtClean="0"/>
              <a:t>2.	Наблюдение за проводимыми культурными мероприятиями в Москве в 2017-2018 гг. для выявления их качества; анализ результатов </a:t>
            </a:r>
          </a:p>
          <a:p>
            <a:r>
              <a:rPr lang="ru-RU" sz="2000" dirty="0" smtClean="0"/>
              <a:t>3.	Составление модели социологического опроса для выявления роли культурной модернизации в жизни москвичей</a:t>
            </a:r>
          </a:p>
          <a:p>
            <a:r>
              <a:rPr lang="ru-RU" sz="2000" dirty="0" smtClean="0"/>
              <a:t>4.	Проведение опроса и анализ результатов</a:t>
            </a:r>
          </a:p>
          <a:p>
            <a:r>
              <a:rPr lang="ru-RU" sz="2000" dirty="0" smtClean="0"/>
              <a:t>5.	Анализ статистики эмиграций из страны, уровня счастья и жизни москвичей, уровня их интеллектуальной развитости для выявления роли проводимой культурной политики в жизни москвичей </a:t>
            </a:r>
          </a:p>
          <a:p>
            <a:r>
              <a:rPr lang="ru-RU" sz="2000" dirty="0" smtClean="0"/>
              <a:t>6.	Обобщение результатов исследования 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05421" y="483777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2400" b="1" dirty="0">
                <a:solidFill>
                  <a:prstClr val="black"/>
                </a:solidFill>
              </a:rPr>
              <a:t>Предмет исследования: </a:t>
            </a:r>
            <a:r>
              <a:rPr lang="ru-RU" sz="2000" dirty="0">
                <a:solidFill>
                  <a:prstClr val="black"/>
                </a:solidFill>
              </a:rPr>
              <a:t>влияние проводимой культурной модернизации на жизнь москвичей</a:t>
            </a:r>
            <a:endParaRPr lang="ru-RU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95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038672"/>
            <a:ext cx="826408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ru-RU" sz="2400" b="1" dirty="0" smtClean="0">
                <a:effectLst/>
                <a:ea typeface="Calibri"/>
                <a:cs typeface="Lucida Sans Unicode" pitchFamily="34" charset="0"/>
              </a:rPr>
              <a:t>Цель</a:t>
            </a:r>
            <a:r>
              <a:rPr lang="ru-RU" sz="2000" dirty="0" smtClean="0">
                <a:effectLst/>
                <a:ea typeface="Calibri"/>
                <a:cs typeface="Lucida Sans Unicode" pitchFamily="34" charset="0"/>
              </a:rPr>
              <a:t> моей дипломной работы: выяснить, работает ли эта культурная политика на практике, в действительности (решает ли она вышеперечисленные проблемы) и как именно она влияет на нашу жизнь.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27582" y="3645023"/>
            <a:ext cx="7543297" cy="1522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/>
              <a:t>Гипотеза</a:t>
            </a:r>
            <a:r>
              <a:rPr lang="ru-RU" sz="2000" dirty="0" smtClean="0"/>
              <a:t>: только лишь культурная модернизация не 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может обеспечить полного ощущения счастливой жизни в городе и способствовать полноценному развитию людей.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665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188640"/>
            <a:ext cx="806489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/>
              <a:t>Для достижения цени необходимо выполнить ряд </a:t>
            </a:r>
            <a:r>
              <a:rPr lang="ru-RU" sz="2400" b="1" dirty="0" smtClean="0"/>
              <a:t>задач</a:t>
            </a:r>
            <a:r>
              <a:rPr lang="ru-RU" sz="2000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1.	Изучить модернизацию Москвы за последние 5 лет (новая городская атмосфера, активность людей)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2.	 Самой поучаствовать в различных культурных мероприятиях в Москве, чтобы узнать, как это работает на самом деле, проверить качество мероприятий в действительности 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3.	Опросить москвичей на предмет того, что они думают о проводимой «культурной политике», как это влияет на их жизнь, на них самих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4.	Посмотреть статистику эмиграций из страны, уровня счастья и жизни москвичей, уровня их интеллектуальной развитости 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5.	Сделать вывод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51519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124744"/>
            <a:ext cx="617443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Итоги первой главы</a:t>
            </a:r>
          </a:p>
          <a:p>
            <a:endParaRPr lang="ru-RU" dirty="0"/>
          </a:p>
          <a:p>
            <a:r>
              <a:rPr lang="ru-RU" sz="2000" dirty="0" smtClean="0"/>
              <a:t>Подводя итоги первой главы, можно сказать, что активная культурная модернизация в Москве началась относительно недавно и уже на сегодняшний день имеет очень неплохие результаты. И очевидно, что дальше нас ждет не менее грандиозные преобразования в этой сфере.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1373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2051898"/>
            <a:ext cx="496855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/>
              <a:t>Спасибо за внимание!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380477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85</TotalTime>
  <Words>303</Words>
  <Application>Microsoft Office PowerPoint</Application>
  <PresentationFormat>Экран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Исполнительная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Битенская</dc:creator>
  <cp:lastModifiedBy>Екатерина Битенская</cp:lastModifiedBy>
  <cp:revision>5</cp:revision>
  <dcterms:created xsi:type="dcterms:W3CDTF">2017-12-19T13:35:07Z</dcterms:created>
  <dcterms:modified xsi:type="dcterms:W3CDTF">2017-12-19T15:00:29Z</dcterms:modified>
</cp:coreProperties>
</file>