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9AAAA-F5E5-474E-A025-8E1A40254C14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D9F4E-9E6B-401E-8D66-AD43F9D67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Основные параметры анализа: а) партийная система; б)</a:t>
            </a:r>
          </a:p>
          <a:p>
            <a:pPr marL="0" indent="0">
              <a:buNone/>
            </a:pPr>
            <a:r>
              <a:rPr lang="ru-RU" dirty="0" smtClean="0"/>
              <a:t>избирательная система; в) структура институтов верховной власти; г) принцип легитимности</a:t>
            </a:r>
          </a:p>
          <a:p>
            <a:pPr marL="0" indent="0">
              <a:buNone/>
            </a:pPr>
            <a:r>
              <a:rPr lang="ru-RU" dirty="0" smtClean="0"/>
              <a:t>органов гос. власти; д) способы принятия политических решений.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D9F4E-9E6B-401E-8D66-AD43F9D6788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5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D303673-CA55-4B10-99B3-BE50370EFE3B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04E8788-C6C9-4447-BA5C-892FA6513A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6777318" cy="1731982"/>
          </a:xfrm>
        </p:spPr>
        <p:txBody>
          <a:bodyPr/>
          <a:lstStyle/>
          <a:p>
            <a:r>
              <a:rPr lang="ru-RU" sz="4800" dirty="0" smtClean="0"/>
              <a:t>Взаимоотношения государства и церкви во времена правления Ивана </a:t>
            </a:r>
            <a:r>
              <a:rPr lang="en-US" sz="4800" dirty="0" smtClean="0"/>
              <a:t>VI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Ермашенкова</a:t>
            </a:r>
            <a:r>
              <a:rPr lang="ru-RU" dirty="0" smtClean="0"/>
              <a:t> А.</a:t>
            </a:r>
          </a:p>
          <a:p>
            <a:r>
              <a:rPr lang="ru-RU" dirty="0" smtClean="0"/>
              <a:t>Консультант </a:t>
            </a:r>
            <a:r>
              <a:rPr lang="ru-RU" dirty="0" err="1" smtClean="0"/>
              <a:t>Бурикова</a:t>
            </a:r>
            <a:r>
              <a:rPr lang="ru-RU" dirty="0" smtClean="0"/>
              <a:t> И.В.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заимоотношения </a:t>
            </a:r>
            <a:r>
              <a:rPr lang="ru-RU" dirty="0"/>
              <a:t>церкви и государства во времена правления </a:t>
            </a:r>
            <a:r>
              <a:rPr lang="ru-RU" dirty="0" smtClean="0"/>
              <a:t>Ивана Грозного обусловливались </a:t>
            </a:r>
            <a:r>
              <a:rPr lang="ru-RU" dirty="0"/>
              <a:t>непосредственно от личностей глав государства и церкви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Церковь полностью подчинялась </a:t>
            </a:r>
            <a:r>
              <a:rPr lang="ru-RU" dirty="0"/>
              <a:t>государству, при этом была его неотъемлемой частью и незаменимым оплотом.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015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Дворкин А.Л.  «Иван Грозный как религиозный тип» </a:t>
            </a:r>
          </a:p>
          <a:p>
            <a:pPr lvl="0"/>
            <a:r>
              <a:rPr lang="ru-RU" dirty="0"/>
              <a:t>Ключевский В.О. «Исторические портреты» М.: </a:t>
            </a:r>
            <a:r>
              <a:rPr lang="ru-RU" dirty="0" err="1"/>
              <a:t>Эксмо</a:t>
            </a:r>
            <a:r>
              <a:rPr lang="ru-RU" dirty="0"/>
              <a:t>. 2008</a:t>
            </a:r>
          </a:p>
          <a:p>
            <a:pPr lvl="0"/>
            <a:r>
              <a:rPr lang="ru-RU" dirty="0"/>
              <a:t>Карамзин Н.М. « История государства Российского». М.: ООО 'Издательство АСТ'. 2018.</a:t>
            </a:r>
          </a:p>
          <a:p>
            <a:pPr lvl="0"/>
            <a:r>
              <a:rPr lang="ru-RU" dirty="0"/>
              <a:t>Назаренко О.А. «Политический режим: </a:t>
            </a:r>
            <a:r>
              <a:rPr lang="ru-RU" dirty="0" err="1"/>
              <a:t>Теоретико</a:t>
            </a:r>
            <a:r>
              <a:rPr lang="ru-RU" dirty="0"/>
              <a:t> – Правовая Характеристика»  </a:t>
            </a:r>
            <a:r>
              <a:rPr lang="ru-RU" dirty="0" err="1"/>
              <a:t>PolitBook</a:t>
            </a:r>
            <a:r>
              <a:rPr lang="ru-RU" dirty="0"/>
              <a:t> – 2013</a:t>
            </a:r>
          </a:p>
          <a:p>
            <a:pPr lvl="0"/>
            <a:r>
              <a:rPr lang="ru-RU" dirty="0"/>
              <a:t>Петрушко В.И. «Курс лекций по истории Русской Церкви» (http://halkidon2006.orthodoxy.ru/i/d/dv.htm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2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Скрынников Р.Г «Иван Грозный» М.: ООО 'Издательство АСТ'. 2001</a:t>
            </a:r>
          </a:p>
          <a:p>
            <a:pPr lvl="0"/>
            <a:r>
              <a:rPr lang="ru-RU" dirty="0"/>
              <a:t>Скрынников Р.Г. «Святители и власти» (http://www.plam.ru/hist/svjatiteli_i_vlasti/p4.php)</a:t>
            </a:r>
          </a:p>
          <a:p>
            <a:pPr lvl="0"/>
            <a:r>
              <a:rPr lang="ru-RU" dirty="0" smtClean="0"/>
              <a:t>Официальный сайт РПЦ http</a:t>
            </a:r>
            <a:r>
              <a:rPr lang="ru-RU" dirty="0"/>
              <a:t>://www.patriarchia.ru/db/text/26051.html</a:t>
            </a:r>
          </a:p>
          <a:p>
            <a:pPr lvl="0"/>
            <a:r>
              <a:rPr lang="ru-RU" dirty="0"/>
              <a:t>https://studfiles.net/preview/2592452/page:8/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2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7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25 августа 1530, в селе Коломенское родился правитель Российского </a:t>
            </a:r>
            <a:r>
              <a:rPr lang="ru-RU" dirty="0" smtClean="0"/>
              <a:t>государства,</a:t>
            </a:r>
            <a:r>
              <a:rPr lang="en-US" dirty="0" smtClean="0"/>
              <a:t> </a:t>
            </a:r>
            <a:r>
              <a:rPr lang="ru-RU" dirty="0" smtClean="0"/>
              <a:t>которому </a:t>
            </a:r>
            <a:r>
              <a:rPr lang="ru-RU" dirty="0"/>
              <a:t>суждено было стать первым и самым неоднозначным царем Руси. </a:t>
            </a:r>
            <a:r>
              <a:rPr lang="ru-RU" dirty="0" smtClean="0"/>
              <a:t>Одним из наиболее обсуждаемых стал вопрос об отношениях власти и государства во второй половине </a:t>
            </a:r>
            <a:r>
              <a:rPr lang="en-US" dirty="0" smtClean="0"/>
              <a:t>XVI </a:t>
            </a:r>
            <a:r>
              <a:rPr lang="ru-RU" dirty="0" smtClean="0"/>
              <a:t>в. Интерес </a:t>
            </a:r>
            <a:r>
              <a:rPr lang="ru-RU" dirty="0"/>
              <a:t>и споры вызывает не личное отношение Ивана Грозного к Богу- богословы РПЦ и большинство историков признают его верующим человеком, а взаимоотношение </a:t>
            </a:r>
            <a:r>
              <a:rPr lang="ru-RU" dirty="0" smtClean="0"/>
              <a:t>царя </a:t>
            </a:r>
            <a:r>
              <a:rPr lang="ru-RU" dirty="0"/>
              <a:t>как верховной власти России XVI в и института православной церкви, который на Руси всегда имел большое влияние на все сферы жизнедеятельности общества.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8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3877815"/>
          </a:xfrm>
        </p:spPr>
        <p:txBody>
          <a:bodyPr>
            <a:noAutofit/>
          </a:bodyPr>
          <a:lstStyle/>
          <a:p>
            <a:r>
              <a:rPr lang="ru-RU" dirty="0" smtClean="0"/>
              <a:t>Анализ различных </a:t>
            </a:r>
            <a:r>
              <a:rPr lang="ru-RU" dirty="0"/>
              <a:t>точек зрения по </a:t>
            </a:r>
            <a:r>
              <a:rPr lang="ru-RU" dirty="0" smtClean="0"/>
              <a:t>спорному </a:t>
            </a:r>
            <a:r>
              <a:rPr lang="ru-RU" dirty="0"/>
              <a:t>предмету обсуждения среди историков- «Иван Грозный и православная церковь</a:t>
            </a:r>
            <a:r>
              <a:rPr lang="ru-RU" dirty="0" smtClean="0"/>
              <a:t>». Интерес и споры </a:t>
            </a:r>
            <a:r>
              <a:rPr lang="ru-RU" dirty="0"/>
              <a:t>вызывает не личное отношение Ивана Грозного к Богу- богословы РПЦ и </a:t>
            </a:r>
            <a:r>
              <a:rPr lang="ru-RU" dirty="0" smtClean="0"/>
              <a:t>большинство историков </a:t>
            </a:r>
            <a:r>
              <a:rPr lang="ru-RU" dirty="0"/>
              <a:t>признают его верующим человеком, а взаимоотношение царя, как верховной </a:t>
            </a:r>
            <a:r>
              <a:rPr lang="ru-RU" dirty="0" smtClean="0"/>
              <a:t>власти России </a:t>
            </a:r>
            <a:r>
              <a:rPr lang="ru-RU" dirty="0"/>
              <a:t>XVI в и института православной церкви, который на Руси всегда имел большое </a:t>
            </a:r>
            <a:r>
              <a:rPr lang="ru-RU" dirty="0" smtClean="0"/>
              <a:t>влияние на </a:t>
            </a:r>
            <a:r>
              <a:rPr lang="ru-RU" dirty="0"/>
              <a:t>все сферы жизнедеятельности общества.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Демократический политический режим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Авторитарный политический режим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Тоталитарный </a:t>
            </a:r>
            <a:r>
              <a:rPr lang="ru-RU" dirty="0" smtClean="0"/>
              <a:t>политический режим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Первая глава «Типы политических режимов как главная характеристика, определяющая</a:t>
            </a:r>
            <a:br>
              <a:rPr lang="ru-RU" sz="2800" dirty="0"/>
            </a:br>
            <a:r>
              <a:rPr lang="ru-RU" sz="2800" dirty="0"/>
              <a:t>взаимоотношения государства и церкви</a:t>
            </a:r>
          </a:p>
        </p:txBody>
      </p:sp>
    </p:spTree>
    <p:extLst>
      <p:ext uri="{BB962C8B-B14F-4D97-AF65-F5344CB8AC3E}">
        <p14:creationId xmlns:p14="http://schemas.microsoft.com/office/powerpoint/2010/main" val="23631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демократии взаимодействие </a:t>
            </a:r>
            <a:r>
              <a:rPr lang="ru-RU" dirty="0"/>
              <a:t>церкви и государства определяется </a:t>
            </a:r>
            <a:r>
              <a:rPr lang="ru-RU" dirty="0" smtClean="0"/>
              <a:t>исключительно </a:t>
            </a:r>
            <a:r>
              <a:rPr lang="ru-RU" dirty="0"/>
              <a:t>правовыми механизмами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авторитарном политическом режиме взаимоотношения </a:t>
            </a:r>
            <a:r>
              <a:rPr lang="ru-RU" dirty="0"/>
              <a:t>государства и церкви при данном политическом режиме зависят </a:t>
            </a:r>
            <a:r>
              <a:rPr lang="ru-RU" dirty="0" smtClean="0"/>
              <a:t>от отношения </a:t>
            </a:r>
            <a:r>
              <a:rPr lang="ru-RU" dirty="0"/>
              <a:t>к церкви политического лидера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При тоталитарном политическом режиме взаимоотношения </a:t>
            </a:r>
            <a:r>
              <a:rPr lang="ru-RU" dirty="0"/>
              <a:t>государства и церкви </a:t>
            </a:r>
            <a:r>
              <a:rPr lang="ru-RU" dirty="0" smtClean="0"/>
              <a:t>зависят </a:t>
            </a:r>
            <a:r>
              <a:rPr lang="ru-RU" dirty="0"/>
              <a:t>от </a:t>
            </a:r>
            <a:r>
              <a:rPr lang="ru-RU" dirty="0" smtClean="0"/>
              <a:t>того, подразумевает </a:t>
            </a:r>
            <a:r>
              <a:rPr lang="ru-RU" dirty="0"/>
              <a:t>ли идеология существование Бога или </a:t>
            </a:r>
            <a:r>
              <a:rPr lang="ru-RU" dirty="0" smtClean="0"/>
              <a:t>нет.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76872"/>
            <a:ext cx="7745505" cy="316835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Политический </a:t>
            </a:r>
            <a:r>
              <a:rPr lang="ru-RU" sz="2800" dirty="0"/>
              <a:t>режим при Иване VI </a:t>
            </a:r>
          </a:p>
          <a:p>
            <a:r>
              <a:rPr lang="ru-RU" sz="2800" dirty="0" smtClean="0"/>
              <a:t> Личность </a:t>
            </a:r>
            <a:r>
              <a:rPr lang="ru-RU" sz="2800" dirty="0"/>
              <a:t>Ивана VI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56263" cy="1054250"/>
          </a:xfrm>
        </p:spPr>
        <p:txBody>
          <a:bodyPr/>
          <a:lstStyle/>
          <a:p>
            <a:r>
              <a:rPr lang="ru-RU" sz="3600" dirty="0"/>
              <a:t>Вторая глава «Политический режим и роль личности Ивана Грозного в период с 1547 по 1584 </a:t>
            </a:r>
            <a:r>
              <a:rPr lang="ru-RU" sz="3600" dirty="0" err="1"/>
              <a:t>гг</a:t>
            </a:r>
            <a:r>
              <a:rPr lang="ru-RU" sz="36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7339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период </a:t>
            </a:r>
            <a:r>
              <a:rPr lang="ru-RU" dirty="0"/>
              <a:t>правления Ивана Грозного в </a:t>
            </a:r>
            <a:r>
              <a:rPr lang="ru-RU" dirty="0" smtClean="0"/>
              <a:t>Российском государстве </a:t>
            </a:r>
            <a:r>
              <a:rPr lang="ru-RU" dirty="0"/>
              <a:t>был авторитарный политический режим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Главными факторами формирования характера Ивана </a:t>
            </a:r>
            <a:r>
              <a:rPr lang="en-US" dirty="0" smtClean="0"/>
              <a:t>VI </a:t>
            </a:r>
            <a:r>
              <a:rPr lang="ru-RU" dirty="0" smtClean="0"/>
              <a:t>стали боярская смута и влияние митрополита </a:t>
            </a:r>
            <a:r>
              <a:rPr lang="ru-RU" dirty="0" err="1" smtClean="0"/>
              <a:t>Макария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564904"/>
            <a:ext cx="7745505" cy="3877815"/>
          </a:xfrm>
        </p:spPr>
        <p:txBody>
          <a:bodyPr/>
          <a:lstStyle/>
          <a:p>
            <a:r>
              <a:rPr lang="ru-RU" dirty="0"/>
              <a:t>Церковь и государство во времена деятельности митрополита </a:t>
            </a:r>
            <a:r>
              <a:rPr lang="ru-RU" dirty="0" err="1" smtClean="0"/>
              <a:t>Макария</a:t>
            </a:r>
            <a:endParaRPr lang="ru-RU" dirty="0"/>
          </a:p>
          <a:p>
            <a:r>
              <a:rPr lang="ru-RU" dirty="0" smtClean="0"/>
              <a:t>Церковь </a:t>
            </a:r>
            <a:r>
              <a:rPr lang="ru-RU" dirty="0"/>
              <a:t>и государство во времена деятельности митрополита Филиппа </a:t>
            </a:r>
          </a:p>
          <a:p>
            <a:r>
              <a:rPr lang="ru-RU" dirty="0" smtClean="0"/>
              <a:t>Церковь </a:t>
            </a:r>
            <a:r>
              <a:rPr lang="ru-RU" dirty="0"/>
              <a:t>и государство во времена деятельности митрополита Кирилла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ru-RU" sz="4000" dirty="0"/>
              <a:t>Третья глава «Взаимоотношение государства и церкви в период правления Ивана </a:t>
            </a:r>
            <a:r>
              <a:rPr lang="ru-RU" sz="4000" dirty="0" smtClean="0"/>
              <a:t>VI»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848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первой половине правления Ивана Грозного </a:t>
            </a:r>
            <a:r>
              <a:rPr lang="ru-RU" dirty="0" smtClean="0"/>
              <a:t>церковь </a:t>
            </a:r>
            <a:r>
              <a:rPr lang="ru-RU" dirty="0"/>
              <a:t>активно участвовала в политической сфере жизнедеятельности </a:t>
            </a:r>
            <a:r>
              <a:rPr lang="ru-RU" dirty="0" smtClean="0"/>
              <a:t>государства. Иван Грозный, </a:t>
            </a:r>
            <a:r>
              <a:rPr lang="ru-RU" dirty="0"/>
              <a:t>в свою очередь, практически не влиял на внутреннюю жизнь церкви. </a:t>
            </a:r>
            <a:endParaRPr lang="ru-RU" dirty="0" smtClean="0"/>
          </a:p>
          <a:p>
            <a:r>
              <a:rPr lang="ru-RU" dirty="0" smtClean="0"/>
              <a:t>Однако</a:t>
            </a:r>
            <a:r>
              <a:rPr lang="ru-RU" dirty="0"/>
              <a:t>, после смерти митрополита </a:t>
            </a:r>
            <a:r>
              <a:rPr lang="ru-RU" dirty="0" err="1"/>
              <a:t>Макария</a:t>
            </a:r>
            <a:r>
              <a:rPr lang="ru-RU" dirty="0"/>
              <a:t> Иван </a:t>
            </a:r>
            <a:r>
              <a:rPr lang="ru-RU" dirty="0" smtClean="0"/>
              <a:t>начинает </a:t>
            </a:r>
            <a:r>
              <a:rPr lang="ru-RU" dirty="0"/>
              <a:t>вмешиваться в церковные </a:t>
            </a:r>
            <a:r>
              <a:rPr lang="ru-RU" dirty="0" smtClean="0"/>
              <a:t>дела. С 1565 </a:t>
            </a:r>
            <a:r>
              <a:rPr lang="ru-RU" dirty="0"/>
              <a:t>года, главным советником Ивана становятся </a:t>
            </a:r>
            <a:r>
              <a:rPr lang="ru-RU" dirty="0" smtClean="0"/>
              <a:t>не, </a:t>
            </a:r>
            <a:r>
              <a:rPr lang="ru-RU" dirty="0"/>
              <a:t>а главы опричного войска, </a:t>
            </a:r>
            <a:r>
              <a:rPr lang="ru-RU" dirty="0" smtClean="0"/>
              <a:t> что способствовало </a:t>
            </a:r>
            <a:r>
              <a:rPr lang="ru-RU" dirty="0"/>
              <a:t>уменьшению авторитета церкви в государстве.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протяжении всего царствования Грозного православная церковь оставалась главной опорой государственной власти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Взаимоотношения государства и церкви зависели непосредственно от личных отношений Ивана Грозного к конкретному митрополиту.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7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678</TotalTime>
  <Words>625</Words>
  <Application>Microsoft Office PowerPoint</Application>
  <PresentationFormat>Экран (4:3)</PresentationFormat>
  <Paragraphs>49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Взаимоотношения государства и церкви во времена правления Ивана VI</vt:lpstr>
      <vt:lpstr>Аннотация</vt:lpstr>
      <vt:lpstr>Цель </vt:lpstr>
      <vt:lpstr>Первая глава «Типы политических режимов как главная характеристика, определяющая взаимоотношения государства и церкви</vt:lpstr>
      <vt:lpstr>Вывод:</vt:lpstr>
      <vt:lpstr>Вторая глава «Политический режим и роль личности Ивана Грозного в период с 1547 по 1584 гг»</vt:lpstr>
      <vt:lpstr>Вывод: </vt:lpstr>
      <vt:lpstr>Третья глава «Взаимоотношение государства и церкви в период правления Ивана VI»</vt:lpstr>
      <vt:lpstr>Вывод:</vt:lpstr>
      <vt:lpstr>Вывод</vt:lpstr>
      <vt:lpstr>Список литературы </vt:lpstr>
      <vt:lpstr>Список литературы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Взаимоотношения государства и церкви во времена правления Ивана VI</dc:title>
  <dc:creator>Ермашенкова</dc:creator>
  <cp:lastModifiedBy>Ермашенкова</cp:lastModifiedBy>
  <cp:revision>7</cp:revision>
  <dcterms:created xsi:type="dcterms:W3CDTF">2018-04-17T08:17:09Z</dcterms:created>
  <dcterms:modified xsi:type="dcterms:W3CDTF">2018-04-17T19:35:57Z</dcterms:modified>
</cp:coreProperties>
</file>