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63" r:id="rId12"/>
    <p:sldId id="260" r:id="rId13"/>
    <p:sldId id="270" r:id="rId14"/>
    <p:sldId id="271" r:id="rId15"/>
    <p:sldId id="272" r:id="rId16"/>
    <p:sldId id="273" r:id="rId17"/>
    <p:sldId id="274" r:id="rId18"/>
    <p:sldId id="261" r:id="rId19"/>
    <p:sldId id="262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4D29A-BF41-4746-AED5-3DB4FBA3D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FD26FD-F7B7-4CE3-96EF-D84E4D96D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1791B6-5C3A-4493-9297-A807862E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234429-E96F-47B9-A47E-D982522E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C3016-1322-468C-8325-32B030D2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8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0681A-A4E6-49D2-931F-25A9F4A4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03D538-A7E0-49BB-BAAE-E9AB0ECCF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6059DD-2C69-4D35-A698-886762A1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715899-92B3-40B4-8E4A-36F04AFF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A8B54C-F2E3-4218-98E6-FB660EA3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9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0ACE3C-1724-422D-A601-9FA6CACEC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0B3263-6769-4E69-9E51-0D2CA650A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ECC28C-E160-4F9C-96C2-14EC8F95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034E6E-5614-4C55-8B33-B3092CF88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AA40BC-C114-4A2B-B311-A2BF6DBE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3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EBCE1-09D2-4666-9E7F-91F91950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3B1AB-54C1-41A1-878A-E78984853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EDF8D1-88C4-4B3A-9301-1D19E13A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B0089-1DC1-4E49-9AA3-427A96B1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D46EF4-0DAE-4A81-B7B3-23646EAA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2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F8052-1963-4AED-8B67-9B96CC27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30DAB2-485B-409E-92B6-FF845F06B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DA2A34-3636-46B6-9628-B00ADE26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B24D87-D883-48EF-848E-0E9F0BE2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8709A1-6F74-45F2-9FB3-5C41C9E4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2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E2DD4-C311-4E03-A1E7-FCCB2E19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9AE7E9-5E93-4236-BF7B-B103CCE2D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A092A2-B34F-4527-ACD2-BF58CDC62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2FC3CD-63CA-49EE-A5C9-959B146B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9E03A2-7D82-4DF4-8F42-9ABFC02B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00CA57-D429-47D3-B168-0C4CD23A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7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A588F-3390-4942-9C15-7B9C1027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02C743-0E49-4595-988D-7856042DE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C8101F-CD3E-4749-858F-A8DC585CB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D7F02B-89CF-42BA-AFF7-91A7259BD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7C5333-11E6-4EFD-95D8-5D8E76A63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E9FC16-97E7-488F-A764-14D34F55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07C259-3662-433E-A4BC-9F8C3D86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9CF536E-CD13-49EC-8DA7-BB3F9533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2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D43DE-3633-42B7-8EEB-6481980F8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AA90D8-7661-4627-A437-02B6D3A3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DEA7A5-40DE-4F00-8055-B95AC097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475FC1-E9FA-4CE5-9E85-A001B74F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04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F0FC72-1832-48E8-9200-7314D2EF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C89AA4-FD82-4720-9C9A-3ACF8676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7A3899-B95F-44CE-81A0-0B8D9FEF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6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C6CC-F2AC-4D18-BB25-CE88DC7E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6922F-4C30-401F-933D-10810182D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617D2E-3051-449C-9A20-9350DB08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572179-03DA-4221-B209-D89B2C4A3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E8DD5C-D9CA-4967-9229-FC1DCEDC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123FDA-95A1-402F-9CE8-B15C36C0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2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67FCA-C57A-41BB-BDE1-3D0EEACA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5D9BEC3-E2AE-4CFD-BBB0-5EF0779C5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9B5252-DC1D-4D68-9763-5B0FF2F02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BCEEFD-604C-40C9-8FA5-208682A8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3D5010-7932-4971-B127-9017703F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5B32F0-299B-4084-8F3D-5C2A88E0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9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596D4-0EDB-4256-A6B9-1D48A23E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D84DDA-370C-4695-8906-7C7C78883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D4AD4C-DA13-4F26-91B5-9A36167C4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23A23-3BFF-4CC4-B032-115C0710546A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C17EF5-F1A5-4859-BAB0-BA3BBA952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23B3D0-6CB4-44D3-8F83-AF8B8657C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6C8C9-6895-401B-8F08-3673D1D0C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2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F9B218-ADC1-4BC1-A6FC-472A82797D82}"/>
              </a:ext>
            </a:extLst>
          </p:cNvPr>
          <p:cNvSpPr txBox="1"/>
          <p:nvPr/>
        </p:nvSpPr>
        <p:spPr>
          <a:xfrm>
            <a:off x="8474732" y="3591662"/>
            <a:ext cx="36870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Работу выполнил: </a:t>
            </a:r>
          </a:p>
          <a:p>
            <a:r>
              <a:rPr lang="ru-RU" dirty="0"/>
              <a:t>Ученик 9А класса </a:t>
            </a:r>
          </a:p>
          <a:p>
            <a:r>
              <a:rPr lang="ru-RU" dirty="0" err="1"/>
              <a:t>Трунаев</a:t>
            </a:r>
            <a:r>
              <a:rPr lang="ru-RU" dirty="0"/>
              <a:t> Никита Александрович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Научный руководитель:</a:t>
            </a:r>
          </a:p>
          <a:p>
            <a:r>
              <a:rPr lang="ru-RU" dirty="0" err="1"/>
              <a:t>Ветюков</a:t>
            </a:r>
            <a:r>
              <a:rPr lang="ru-RU" dirty="0"/>
              <a:t> Дмитрий Алексеевич</a:t>
            </a:r>
          </a:p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06A98-7A3B-466A-B1C4-5F4A1EB50E4A}"/>
              </a:ext>
            </a:extLst>
          </p:cNvPr>
          <p:cNvSpPr txBox="1"/>
          <p:nvPr/>
        </p:nvSpPr>
        <p:spPr>
          <a:xfrm>
            <a:off x="1143802" y="2039539"/>
            <a:ext cx="9904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Реферат на тему: </a:t>
            </a:r>
          </a:p>
          <a:p>
            <a:pPr algn="ctr"/>
            <a:r>
              <a:rPr lang="ru-RU" sz="3600" dirty="0"/>
              <a:t>Технологии 3</a:t>
            </a:r>
            <a:r>
              <a:rPr lang="en-US" sz="3600" dirty="0"/>
              <a:t>D-</a:t>
            </a:r>
            <a:r>
              <a:rPr lang="ru-RU" sz="3600" dirty="0"/>
              <a:t>печати и устройство </a:t>
            </a:r>
            <a:r>
              <a:rPr lang="en-US" sz="3600" dirty="0"/>
              <a:t>3D-</a:t>
            </a:r>
            <a:r>
              <a:rPr lang="ru-RU" sz="3600" dirty="0"/>
              <a:t>принтера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2C9C49E-2C49-4AD4-A02A-79AB7D6840AF}"/>
              </a:ext>
            </a:extLst>
          </p:cNvPr>
          <p:cNvSpPr/>
          <p:nvPr/>
        </p:nvSpPr>
        <p:spPr>
          <a:xfrm>
            <a:off x="2191348" y="279132"/>
            <a:ext cx="8126933" cy="112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Департамент образования города Москвы 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общеобразовательное учреждение города Москвы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Школа №1505 «Преображенская»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240D4B-2139-423A-B33F-BB549C3591AE}"/>
              </a:ext>
            </a:extLst>
          </p:cNvPr>
          <p:cNvSpPr txBox="1"/>
          <p:nvPr/>
        </p:nvSpPr>
        <p:spPr>
          <a:xfrm>
            <a:off x="5181597" y="6209536"/>
            <a:ext cx="21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Москва 2018 </a:t>
            </a:r>
          </a:p>
        </p:txBody>
      </p:sp>
    </p:spTree>
    <p:extLst>
      <p:ext uri="{BB962C8B-B14F-4D97-AF65-F5344CB8AC3E}">
        <p14:creationId xmlns:p14="http://schemas.microsoft.com/office/powerpoint/2010/main" val="367856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71D741-8244-4DCC-8669-B4077F95AE34}"/>
              </a:ext>
            </a:extLst>
          </p:cNvPr>
          <p:cNvSpPr txBox="1"/>
          <p:nvPr/>
        </p:nvSpPr>
        <p:spPr>
          <a:xfrm>
            <a:off x="300625" y="175364"/>
            <a:ext cx="7052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Электронно-лучевая плавка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EBM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3" name="Рисунок 2" descr="http://jtech.com.ua/img/obzor7.jpg">
            <a:extLst>
              <a:ext uri="{FF2B5EF4-FFF2-40B4-BE49-F238E27FC236}">
                <a16:creationId xmlns:a16="http://schemas.microsoft.com/office/drawing/2014/main" id="{01DA4641-84C9-4446-9AD6-CA5A884B18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981" y="913269"/>
            <a:ext cx="6139706" cy="5669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85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06D9C89-FEEB-4EB8-BEB8-1A7727728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48926"/>
              </p:ext>
            </p:extLst>
          </p:nvPr>
        </p:nvGraphicFramePr>
        <p:xfrm>
          <a:off x="263047" y="162839"/>
          <a:ext cx="11724361" cy="648821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05871">
                  <a:extLst>
                    <a:ext uri="{9D8B030D-6E8A-4147-A177-3AD203B41FA5}">
                      <a16:colId xmlns:a16="http://schemas.microsoft.com/office/drawing/2014/main" val="394952734"/>
                    </a:ext>
                  </a:extLst>
                </a:gridCol>
                <a:gridCol w="3811604">
                  <a:extLst>
                    <a:ext uri="{9D8B030D-6E8A-4147-A177-3AD203B41FA5}">
                      <a16:colId xmlns:a16="http://schemas.microsoft.com/office/drawing/2014/main" val="2014120620"/>
                    </a:ext>
                  </a:extLst>
                </a:gridCol>
                <a:gridCol w="3295213">
                  <a:extLst>
                    <a:ext uri="{9D8B030D-6E8A-4147-A177-3AD203B41FA5}">
                      <a16:colId xmlns:a16="http://schemas.microsoft.com/office/drawing/2014/main" val="1525941024"/>
                    </a:ext>
                  </a:extLst>
                </a:gridCol>
                <a:gridCol w="3311673">
                  <a:extLst>
                    <a:ext uri="{9D8B030D-6E8A-4147-A177-3AD203B41FA5}">
                      <a16:colId xmlns:a16="http://schemas.microsoft.com/office/drawing/2014/main" val="2555077258"/>
                    </a:ext>
                  </a:extLst>
                </a:gridCol>
              </a:tblGrid>
              <a:tr h="38320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Сравнительная таблица для методов 3</a:t>
                      </a:r>
                      <a:r>
                        <a:rPr lang="en-US" sz="1600" dirty="0">
                          <a:effectLst/>
                        </a:rPr>
                        <a:t>D</a:t>
                      </a:r>
                      <a:r>
                        <a:rPr lang="ru-RU" sz="1600" dirty="0">
                          <a:effectLst/>
                        </a:rPr>
                        <a:t>-печати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43021"/>
                  </a:ext>
                </a:extLst>
              </a:tr>
              <a:tr h="316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Вид печати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Расходный материал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Преимущества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Недостатки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extLst>
                  <a:ext uri="{0D108BD9-81ED-4DB2-BD59-A6C34878D82A}">
                    <a16:rowId xmlns:a16="http://schemas.microsoft.com/office/drawing/2014/main" val="2349845444"/>
                  </a:ext>
                </a:extLst>
              </a:tr>
              <a:tr h="785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600" dirty="0">
                          <a:effectLst/>
                        </a:rPr>
                        <a:t>SLA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Фотополимерная смола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Высокая точность печати (до 15 микрон).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Высокая цена оборудования и расходных материалов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extLst>
                  <a:ext uri="{0D108BD9-81ED-4DB2-BD59-A6C34878D82A}">
                    <a16:rowId xmlns:a16="http://schemas.microsoft.com/office/drawing/2014/main" val="3493113035"/>
                  </a:ext>
                </a:extLst>
              </a:tr>
              <a:tr h="1317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600" dirty="0">
                          <a:effectLst/>
                        </a:rPr>
                        <a:t>SLS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Пластик, металлы, керамика и стекло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Универсальность в выборе материалов. Не требует построение опорных структур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Высокая стоимость расходного материала и оборудования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extLst>
                  <a:ext uri="{0D108BD9-81ED-4DB2-BD59-A6C34878D82A}">
                    <a16:rowId xmlns:a16="http://schemas.microsoft.com/office/drawing/2014/main" val="4234229575"/>
                  </a:ext>
                </a:extLst>
              </a:tr>
              <a:tr h="785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600" dirty="0">
                          <a:effectLst/>
                        </a:rPr>
                        <a:t>LOM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Бумага, пластик, металлическая фольга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Возможно производство крупных изделий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Разрешение готовой модели уступает SLA и SLS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extLst>
                  <a:ext uri="{0D108BD9-81ED-4DB2-BD59-A6C34878D82A}">
                    <a16:rowId xmlns:a16="http://schemas.microsoft.com/office/drawing/2014/main" val="50588497"/>
                  </a:ext>
                </a:extLst>
              </a:tr>
              <a:tr h="1317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600">
                          <a:effectLst/>
                        </a:rPr>
                        <a:t>3DP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Пластики, гипс, песчаные смеси, металлы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>
                          <a:effectLst/>
                        </a:rPr>
                        <a:t>Возможность биопечати. Универсальность в использование материалов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Как правило не высокая прочность изделия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extLst>
                  <a:ext uri="{0D108BD9-81ED-4DB2-BD59-A6C34878D82A}">
                    <a16:rowId xmlns:a16="http://schemas.microsoft.com/office/drawing/2014/main" val="2696279865"/>
                  </a:ext>
                </a:extLst>
              </a:tr>
              <a:tr h="1582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600">
                          <a:effectLst/>
                        </a:rPr>
                        <a:t>EBM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Металлические порошки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Готовые изделия практические не отличаются от литых деталей по механическим свойствам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600" dirty="0">
                          <a:effectLst/>
                        </a:rPr>
                        <a:t>Очень большой расход электричества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4" marR="45304" marT="0" marB="0"/>
                </a:tc>
                <a:extLst>
                  <a:ext uri="{0D108BD9-81ED-4DB2-BD59-A6C34878D82A}">
                    <a16:rowId xmlns:a16="http://schemas.microsoft.com/office/drawing/2014/main" val="184724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370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7DD961-B963-4B7B-8D57-225FC872A8A7}"/>
              </a:ext>
            </a:extLst>
          </p:cNvPr>
          <p:cNvSpPr txBox="1"/>
          <p:nvPr/>
        </p:nvSpPr>
        <p:spPr>
          <a:xfrm>
            <a:off x="463463" y="350730"/>
            <a:ext cx="11085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Глава 2. Основные элементы конструкции 3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-принтера на примере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FDM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устройства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6276A5-3CA0-489D-A04C-BD7CBD45FF35}"/>
              </a:ext>
            </a:extLst>
          </p:cNvPr>
          <p:cNvSpPr txBox="1"/>
          <p:nvPr/>
        </p:nvSpPr>
        <p:spPr>
          <a:xfrm>
            <a:off x="1035484" y="1749469"/>
            <a:ext cx="10121031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      </a:t>
            </a:r>
            <a:r>
              <a:rPr lang="ru-RU" sz="2400" dirty="0"/>
              <a:t>В данной главе я изучил такие элементы</a:t>
            </a:r>
            <a:r>
              <a:rPr lang="en-US" sz="2400" dirty="0"/>
              <a:t> 3D</a:t>
            </a:r>
            <a:r>
              <a:rPr lang="ru-RU" sz="2400" dirty="0"/>
              <a:t>-принтера: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Головка печати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Рабочая платформа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Механизмы перемещения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Рама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Устройства управления </a:t>
            </a:r>
          </a:p>
        </p:txBody>
      </p:sp>
    </p:spTree>
    <p:extLst>
      <p:ext uri="{BB962C8B-B14F-4D97-AF65-F5344CB8AC3E}">
        <p14:creationId xmlns:p14="http://schemas.microsoft.com/office/powerpoint/2010/main" val="4125796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dwiki.ru/wp-content/uploads/2014/07/extruder-schema.jpg">
            <a:extLst>
              <a:ext uri="{FF2B5EF4-FFF2-40B4-BE49-F238E27FC236}">
                <a16:creationId xmlns:a16="http://schemas.microsoft.com/office/drawing/2014/main" id="{A91EC2DB-190C-4C2C-93F3-E2C81A16AA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285" y="874311"/>
            <a:ext cx="6463430" cy="58308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98A67E-1EBB-4FFE-969B-199D269B59E5}"/>
              </a:ext>
            </a:extLst>
          </p:cNvPr>
          <p:cNvSpPr txBox="1"/>
          <p:nvPr/>
        </p:nvSpPr>
        <p:spPr>
          <a:xfrm>
            <a:off x="313151" y="152823"/>
            <a:ext cx="4058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Головка печати </a:t>
            </a:r>
          </a:p>
        </p:txBody>
      </p:sp>
    </p:spTree>
    <p:extLst>
      <p:ext uri="{BB962C8B-B14F-4D97-AF65-F5344CB8AC3E}">
        <p14:creationId xmlns:p14="http://schemas.microsoft.com/office/powerpoint/2010/main" val="3070370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DA52FD-F7DD-4B9C-84F8-5B93FE2F313B}"/>
              </a:ext>
            </a:extLst>
          </p:cNvPr>
          <p:cNvSpPr txBox="1"/>
          <p:nvPr/>
        </p:nvSpPr>
        <p:spPr>
          <a:xfrm>
            <a:off x="175364" y="150313"/>
            <a:ext cx="445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Рабочая платформа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CE6496B-5C80-412C-8260-5AC9038A932F}"/>
              </a:ext>
            </a:extLst>
          </p:cNvPr>
          <p:cNvSpPr/>
          <p:nvPr/>
        </p:nvSpPr>
        <p:spPr>
          <a:xfrm>
            <a:off x="588725" y="994359"/>
            <a:ext cx="10434180" cy="366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Рабочая платформа – следующий компонент строения 3</a:t>
            </a:r>
            <a:r>
              <a:rPr lang="en-US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-принтера, на поверхности которого происходит печать объектов и моделей. Материалами для платформ чаще всего служат: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Секло (обеспечивает высокую гладкость поверхности)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Алюминий (обеспечивает лучшее распределение тепла)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Акрил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40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446264-151F-48A6-A9CA-8B205F625BDC}"/>
              </a:ext>
            </a:extLst>
          </p:cNvPr>
          <p:cNvSpPr txBox="1"/>
          <p:nvPr/>
        </p:nvSpPr>
        <p:spPr>
          <a:xfrm>
            <a:off x="225469" y="137786"/>
            <a:ext cx="646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Механизмы перемещения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383C5B4-DBF9-4172-8D89-1C2908720D1A}"/>
              </a:ext>
            </a:extLst>
          </p:cNvPr>
          <p:cNvSpPr/>
          <p:nvPr/>
        </p:nvSpPr>
        <p:spPr>
          <a:xfrm>
            <a:off x="494437" y="1075335"/>
            <a:ext cx="11203126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50505"/>
                </a:solidFill>
                <a:ea typeface="Calibri" panose="020F0502020204030204" pitchFamily="34" charset="0"/>
              </a:rPr>
              <a:t>        </a:t>
            </a: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</a:rPr>
              <a:t>Непременно печатающая головка и платформа должны перемещаться относительно друг друга в трех плоскостях. Такое перемещение обеспечивают механизмы позиционирования. Имеются различные варианты схем перемещения</a:t>
            </a:r>
            <a:r>
              <a:rPr lang="ru-RU" dirty="0">
                <a:solidFill>
                  <a:srgbClr val="050505"/>
                </a:solidFill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Но независимо от конструкции, вращение роторов двигателей преобразовывается в поступательные движения головки и платформы с помощью шкивов и ремней или валов с резьбой.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647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DDDFB6-AA63-4098-93F7-59F2538DBB91}"/>
              </a:ext>
            </a:extLst>
          </p:cNvPr>
          <p:cNvSpPr/>
          <p:nvPr/>
        </p:nvSpPr>
        <p:spPr>
          <a:xfrm>
            <a:off x="774526" y="821695"/>
            <a:ext cx="10642948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Рама – это держатель всех элементов 3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-принтера. Она </a:t>
            </a: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должны быть прочной и сохранять свою геометрию не зависимо от температуры и вибрации при печати.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83F5B4-DCBE-4C9B-B3CA-940E4FD8AC9C}"/>
              </a:ext>
            </a:extLst>
          </p:cNvPr>
          <p:cNvSpPr txBox="1"/>
          <p:nvPr/>
        </p:nvSpPr>
        <p:spPr>
          <a:xfrm>
            <a:off x="350728" y="175364"/>
            <a:ext cx="3670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Рама</a:t>
            </a:r>
            <a:r>
              <a:rPr lang="ru-RU" dirty="0"/>
              <a:t> </a:t>
            </a:r>
          </a:p>
        </p:txBody>
      </p:sp>
      <p:pic>
        <p:nvPicPr>
          <p:cNvPr id="3074" name="Picture 2" descr="http://3dtoday.ru/upload/resize_cache/main/82d/1000_1000_1/prusai3_Rama.jpg">
            <a:extLst>
              <a:ext uri="{FF2B5EF4-FFF2-40B4-BE49-F238E27FC236}">
                <a16:creationId xmlns:a16="http://schemas.microsoft.com/office/drawing/2014/main" id="{CDE73418-8FEF-404A-9F91-877D26048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843" y="2055796"/>
            <a:ext cx="4870383" cy="487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214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BE8C016-0B5F-4562-BE3B-A1DA70FDA6F6}"/>
              </a:ext>
            </a:extLst>
          </p:cNvPr>
          <p:cNvSpPr/>
          <p:nvPr/>
        </p:nvSpPr>
        <p:spPr>
          <a:xfrm>
            <a:off x="1029728" y="870158"/>
            <a:ext cx="9266272" cy="2558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Управление работой таких параметров </a:t>
            </a:r>
            <a:r>
              <a:rPr lang="en-US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FDM</a:t>
            </a: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-принтера, как: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Работа механизмов позиционирования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Темп подачи нити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Температура </a:t>
            </a:r>
            <a:r>
              <a:rPr lang="en-US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hot</a:t>
            </a: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end</a:t>
            </a:r>
            <a:r>
              <a:rPr lang="ru-RU" sz="2400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рабочего стола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BFA04E-B4F5-4E25-B3A3-87D7966FC957}"/>
              </a:ext>
            </a:extLst>
          </p:cNvPr>
          <p:cNvSpPr txBox="1"/>
          <p:nvPr/>
        </p:nvSpPr>
        <p:spPr>
          <a:xfrm>
            <a:off x="237993" y="111408"/>
            <a:ext cx="574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Устройства управления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1A43F-6530-42B6-A1FC-1D2C4E798F52}"/>
              </a:ext>
            </a:extLst>
          </p:cNvPr>
          <p:cNvSpPr txBox="1"/>
          <p:nvPr/>
        </p:nvSpPr>
        <p:spPr>
          <a:xfrm>
            <a:off x="1029728" y="3773104"/>
            <a:ext cx="1026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Выполняется электронными контролерами, обычно на платформе </a:t>
            </a:r>
            <a:r>
              <a:rPr lang="en-US" sz="2400" dirty="0"/>
              <a:t>Arduino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359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59A6E7-413E-43DC-B123-26F907FB57EF}"/>
              </a:ext>
            </a:extLst>
          </p:cNvPr>
          <p:cNvSpPr txBox="1"/>
          <p:nvPr/>
        </p:nvSpPr>
        <p:spPr>
          <a:xfrm>
            <a:off x="396658" y="288099"/>
            <a:ext cx="11398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Глава 3. Виды расходных материалов для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FDM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-принтера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05F1BB-5437-4894-BBD6-09501E8ABE74}"/>
              </a:ext>
            </a:extLst>
          </p:cNvPr>
          <p:cNvSpPr txBox="1"/>
          <p:nvPr/>
        </p:nvSpPr>
        <p:spPr>
          <a:xfrm>
            <a:off x="791227" y="1488428"/>
            <a:ext cx="10609545" cy="452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      </a:t>
            </a:r>
            <a:r>
              <a:rPr lang="ru-RU" sz="2400" dirty="0"/>
              <a:t>В данной главе я подробно рассмотрел следующие расходные материалы для </a:t>
            </a:r>
            <a:r>
              <a:rPr lang="en-US" sz="2400" dirty="0"/>
              <a:t>FDM </a:t>
            </a:r>
            <a:r>
              <a:rPr lang="ru-RU" sz="2400" dirty="0"/>
              <a:t>3</a:t>
            </a:r>
            <a:r>
              <a:rPr lang="en-US" sz="2400" dirty="0"/>
              <a:t>D-</a:t>
            </a:r>
            <a:r>
              <a:rPr lang="ru-RU" sz="2400" dirty="0"/>
              <a:t>принтера: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Полилактид (</a:t>
            </a:r>
            <a:r>
              <a:rPr lang="en-US" sz="2400" dirty="0"/>
              <a:t>PLA</a:t>
            </a:r>
            <a:r>
              <a:rPr lang="ru-RU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ABS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Нейлон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Поликарбонат (</a:t>
            </a:r>
            <a:r>
              <a:rPr lang="en-US" sz="2400" dirty="0"/>
              <a:t>PC</a:t>
            </a:r>
            <a:r>
              <a:rPr lang="ru-RU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PVA </a:t>
            </a: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HIPS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LAYWOO-D3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/>
              <a:t>Laybrick</a:t>
            </a:r>
            <a:endParaRPr lang="ru-RU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49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28493C6-0DC9-45D6-8E12-5382B8001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15970"/>
              </p:ext>
            </p:extLst>
          </p:nvPr>
        </p:nvGraphicFramePr>
        <p:xfrm>
          <a:off x="914400" y="327260"/>
          <a:ext cx="10549286" cy="559228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62139">
                  <a:extLst>
                    <a:ext uri="{9D8B030D-6E8A-4147-A177-3AD203B41FA5}">
                      <a16:colId xmlns:a16="http://schemas.microsoft.com/office/drawing/2014/main" val="1945737858"/>
                    </a:ext>
                  </a:extLst>
                </a:gridCol>
                <a:gridCol w="2130054">
                  <a:extLst>
                    <a:ext uri="{9D8B030D-6E8A-4147-A177-3AD203B41FA5}">
                      <a16:colId xmlns:a16="http://schemas.microsoft.com/office/drawing/2014/main" val="990553038"/>
                    </a:ext>
                  </a:extLst>
                </a:gridCol>
                <a:gridCol w="2130054">
                  <a:extLst>
                    <a:ext uri="{9D8B030D-6E8A-4147-A177-3AD203B41FA5}">
                      <a16:colId xmlns:a16="http://schemas.microsoft.com/office/drawing/2014/main" val="2206610899"/>
                    </a:ext>
                  </a:extLst>
                </a:gridCol>
                <a:gridCol w="2130054">
                  <a:extLst>
                    <a:ext uri="{9D8B030D-6E8A-4147-A177-3AD203B41FA5}">
                      <a16:colId xmlns:a16="http://schemas.microsoft.com/office/drawing/2014/main" val="3738579503"/>
                    </a:ext>
                  </a:extLst>
                </a:gridCol>
                <a:gridCol w="2196985">
                  <a:extLst>
                    <a:ext uri="{9D8B030D-6E8A-4147-A177-3AD203B41FA5}">
                      <a16:colId xmlns:a16="http://schemas.microsoft.com/office/drawing/2014/main" val="2919380544"/>
                    </a:ext>
                  </a:extLst>
                </a:gridCol>
              </a:tblGrid>
              <a:tr h="42564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Сравнительная таблица для материалов печати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973628"/>
                  </a:ext>
                </a:extLst>
              </a:tr>
              <a:tr h="1761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Название материала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Минимальная рабочая температура, </a:t>
                      </a:r>
                      <a:r>
                        <a:rPr lang="ru-RU" sz="1800" baseline="30000" dirty="0" err="1">
                          <a:effectLst/>
                        </a:rPr>
                        <a:t>о</a:t>
                      </a:r>
                      <a:r>
                        <a:rPr lang="ru-RU" sz="1800" dirty="0" err="1">
                          <a:effectLst/>
                        </a:rPr>
                        <a:t>С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Максимальная рабочая температура, </a:t>
                      </a:r>
                      <a:r>
                        <a:rPr lang="ru-RU" sz="1800" baseline="30000">
                          <a:effectLst/>
                        </a:rPr>
                        <a:t>о</a:t>
                      </a:r>
                      <a:r>
                        <a:rPr lang="ru-RU" sz="1800">
                          <a:effectLst/>
                        </a:rPr>
                        <a:t>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Минимальная скорость печати, мм/с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Максимальная скорость печати, мм/с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279007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800" dirty="0">
                          <a:effectLst/>
                        </a:rPr>
                        <a:t>PLA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160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180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666109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800">
                          <a:effectLst/>
                        </a:rPr>
                        <a:t>ABS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220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260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990795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800" dirty="0">
                          <a:effectLst/>
                        </a:rPr>
                        <a:t>PVA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160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170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656132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800" dirty="0">
                          <a:effectLst/>
                        </a:rPr>
                        <a:t>Nylon-618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240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260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34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2717522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PC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290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305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1221406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800" dirty="0">
                          <a:effectLst/>
                        </a:rPr>
                        <a:t>HIPS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230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240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359168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800" dirty="0">
                          <a:effectLst/>
                        </a:rPr>
                        <a:t>LAYWOO-D3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180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235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432403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Laybrick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160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220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36975" algn="l"/>
                        </a:tabLst>
                      </a:pPr>
                      <a:r>
                        <a:rPr lang="ru-RU" sz="1800" dirty="0">
                          <a:effectLst/>
                        </a:rPr>
                        <a:t>80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48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85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807181-4DBE-4B32-A5CA-3EA094DFBA21}"/>
              </a:ext>
            </a:extLst>
          </p:cNvPr>
          <p:cNvSpPr txBox="1"/>
          <p:nvPr/>
        </p:nvSpPr>
        <p:spPr>
          <a:xfrm>
            <a:off x="363255" y="263047"/>
            <a:ext cx="3281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Цель и задачи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22A85-7B06-4313-A325-4CDD7749AC0B}"/>
              </a:ext>
            </a:extLst>
          </p:cNvPr>
          <p:cNvSpPr txBox="1"/>
          <p:nvPr/>
        </p:nvSpPr>
        <p:spPr>
          <a:xfrm>
            <a:off x="692062" y="1678489"/>
            <a:ext cx="108078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       Целью моего исследования является изучение видов 3</a:t>
            </a:r>
            <a:r>
              <a:rPr lang="en-US" sz="2400" dirty="0"/>
              <a:t>D</a:t>
            </a:r>
            <a:r>
              <a:rPr lang="ru-RU" sz="2400" dirty="0"/>
              <a:t>- печати и устройства </a:t>
            </a:r>
            <a:r>
              <a:rPr lang="en-US" sz="2400" dirty="0"/>
              <a:t>3D-</a:t>
            </a:r>
            <a:r>
              <a:rPr lang="ru-RU" sz="2400" dirty="0"/>
              <a:t>принтера. Для достижения поставленной цели я выполнил следующие задач:</a:t>
            </a:r>
          </a:p>
          <a:p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Изучить технологии 3</a:t>
            </a:r>
            <a:r>
              <a:rPr lang="en-US" sz="2400" dirty="0"/>
              <a:t>D</a:t>
            </a:r>
            <a:r>
              <a:rPr lang="ru-RU" sz="2400" dirty="0"/>
              <a:t>-печати.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Изучить основные элементы</a:t>
            </a:r>
            <a:r>
              <a:rPr lang="en-US" sz="2400" dirty="0"/>
              <a:t> FDM 3D-</a:t>
            </a:r>
            <a:r>
              <a:rPr lang="ru-RU" sz="2400" dirty="0"/>
              <a:t>принтера.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Подробно рассмотреть вопрос о  расходных материалах для </a:t>
            </a:r>
            <a:r>
              <a:rPr lang="en-US" sz="2400" dirty="0"/>
              <a:t>FDM </a:t>
            </a:r>
            <a:r>
              <a:rPr lang="ru-RU" sz="2400" dirty="0"/>
              <a:t>печати.</a:t>
            </a:r>
          </a:p>
        </p:txBody>
      </p:sp>
    </p:spTree>
    <p:extLst>
      <p:ext uri="{BB962C8B-B14F-4D97-AF65-F5344CB8AC3E}">
        <p14:creationId xmlns:p14="http://schemas.microsoft.com/office/powerpoint/2010/main" val="1489022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A8326F-F0ED-4AE6-9758-8C9F4DD112B7}"/>
              </a:ext>
            </a:extLst>
          </p:cNvPr>
          <p:cNvSpPr/>
          <p:nvPr/>
        </p:nvSpPr>
        <p:spPr>
          <a:xfrm>
            <a:off x="2782514" y="2967335"/>
            <a:ext cx="6838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 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104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A9EFE2-5293-4223-A19E-ABFFFB33A35C}"/>
              </a:ext>
            </a:extLst>
          </p:cNvPr>
          <p:cNvSpPr txBox="1"/>
          <p:nvPr/>
        </p:nvSpPr>
        <p:spPr>
          <a:xfrm>
            <a:off x="325675" y="187890"/>
            <a:ext cx="293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Актуальность</a:t>
            </a:r>
            <a:r>
              <a:rPr lang="ru-RU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529BEA-7998-4DED-866C-2998CFA66820}"/>
              </a:ext>
            </a:extLst>
          </p:cNvPr>
          <p:cNvSpPr txBox="1"/>
          <p:nvPr/>
        </p:nvSpPr>
        <p:spPr>
          <a:xfrm>
            <a:off x="651354" y="1979112"/>
            <a:ext cx="11273424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       Я считаю, что моя работа будет полезна людям, которые хотят узнать о технологиях печати, устройства 3</a:t>
            </a:r>
            <a:r>
              <a:rPr lang="en-US" sz="2400" dirty="0"/>
              <a:t>D</a:t>
            </a:r>
            <a:r>
              <a:rPr lang="ru-RU" sz="2400" dirty="0"/>
              <a:t>-принтера и применение расходных материалов доступным языком.</a:t>
            </a:r>
          </a:p>
        </p:txBody>
      </p:sp>
    </p:spTree>
    <p:extLst>
      <p:ext uri="{BB962C8B-B14F-4D97-AF65-F5344CB8AC3E}">
        <p14:creationId xmlns:p14="http://schemas.microsoft.com/office/powerpoint/2010/main" val="278816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01ECDC-C352-475A-9259-11CAC25BC879}"/>
              </a:ext>
            </a:extLst>
          </p:cNvPr>
          <p:cNvSpPr txBox="1"/>
          <p:nvPr/>
        </p:nvSpPr>
        <p:spPr>
          <a:xfrm>
            <a:off x="135677" y="90054"/>
            <a:ext cx="6951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Глава 1. Технологии 3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-печати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95845-5677-48CD-9549-3EA89BD17978}"/>
              </a:ext>
            </a:extLst>
          </p:cNvPr>
          <p:cNvSpPr txBox="1"/>
          <p:nvPr/>
        </p:nvSpPr>
        <p:spPr>
          <a:xfrm>
            <a:off x="519764" y="1732679"/>
            <a:ext cx="113385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    В данной главе были изучены</a:t>
            </a:r>
            <a:r>
              <a:rPr lang="en-US" sz="2400" dirty="0"/>
              <a:t> </a:t>
            </a:r>
            <a:r>
              <a:rPr lang="ru-RU" sz="2400" dirty="0"/>
              <a:t>технологии работы следующих методов 3</a:t>
            </a:r>
            <a:r>
              <a:rPr lang="en-US" sz="2400" dirty="0"/>
              <a:t>D</a:t>
            </a:r>
            <a:r>
              <a:rPr lang="ru-RU" sz="2400" dirty="0"/>
              <a:t>-печати:</a:t>
            </a:r>
          </a:p>
          <a:p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Моделирование методом осаждения расплавленной нити (</a:t>
            </a:r>
            <a:r>
              <a:rPr lang="en-US" sz="2400" dirty="0"/>
              <a:t>FDM</a:t>
            </a:r>
            <a:r>
              <a:rPr lang="ru-RU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/>
              <a:t>Стериолитография</a:t>
            </a:r>
            <a:r>
              <a:rPr lang="ru-RU" sz="2400" dirty="0"/>
              <a:t> (</a:t>
            </a:r>
            <a:r>
              <a:rPr lang="en-US" sz="2400" dirty="0"/>
              <a:t>SLA</a:t>
            </a:r>
            <a:r>
              <a:rPr lang="ru-RU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Выборочное лазерное спекание (</a:t>
            </a:r>
            <a:r>
              <a:rPr lang="en-US" sz="2400" dirty="0"/>
              <a:t>SLS</a:t>
            </a:r>
            <a:r>
              <a:rPr lang="ru-RU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Изготовление объектов методом ламинирования (</a:t>
            </a:r>
            <a:r>
              <a:rPr lang="en-US" sz="2400" dirty="0"/>
              <a:t>LOM</a:t>
            </a:r>
            <a:r>
              <a:rPr lang="ru-RU" sz="2400" dirty="0"/>
              <a:t>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Струйная трехмерная печать </a:t>
            </a:r>
            <a:r>
              <a:rPr lang="en-US" sz="2400" dirty="0"/>
              <a:t>(3DP)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Электронно-лучевая плавка (</a:t>
            </a:r>
            <a:r>
              <a:rPr lang="en-US" sz="2400" dirty="0"/>
              <a:t>EBM</a:t>
            </a:r>
            <a:r>
              <a:rPr lang="ru-RU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7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387039-F63A-4F4F-983E-96E0B6ABB52C}"/>
              </a:ext>
            </a:extLst>
          </p:cNvPr>
          <p:cNvSpPr txBox="1"/>
          <p:nvPr/>
        </p:nvSpPr>
        <p:spPr>
          <a:xfrm>
            <a:off x="263047" y="212942"/>
            <a:ext cx="11724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Моделирование методом осаждения расплавленной нити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FDM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3" name="Рисунок 2" descr="http://3dwiki.ru/wp-content/uploads/2013/08/shema-fdm-printer.jpg">
            <a:extLst>
              <a:ext uri="{FF2B5EF4-FFF2-40B4-BE49-F238E27FC236}">
                <a16:creationId xmlns:a16="http://schemas.microsoft.com/office/drawing/2014/main" id="{94AB3899-93DE-4A0D-A9F9-D7761B9E32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726" y="796302"/>
            <a:ext cx="7590559" cy="5704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382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860F95-EEA4-45EC-B0FF-F3BA81F08AC6}"/>
              </a:ext>
            </a:extLst>
          </p:cNvPr>
          <p:cNvSpPr txBox="1"/>
          <p:nvPr/>
        </p:nvSpPr>
        <p:spPr>
          <a:xfrm>
            <a:off x="492689" y="363254"/>
            <a:ext cx="5636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</a:rPr>
              <a:t>Стериолитография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SLA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3" name="Рисунок 2" descr="http://www.3d-format.ru/accel/content/pic/262_SLA_logo.png">
            <a:extLst>
              <a:ext uri="{FF2B5EF4-FFF2-40B4-BE49-F238E27FC236}">
                <a16:creationId xmlns:a16="http://schemas.microsoft.com/office/drawing/2014/main" id="{2765C12F-DB2F-4A8D-BE84-8E4A4DACEF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212" y="979781"/>
            <a:ext cx="6901839" cy="5514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89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87F2C8-B4CF-4FA6-9C8E-4808A567B108}"/>
              </a:ext>
            </a:extLst>
          </p:cNvPr>
          <p:cNvSpPr txBox="1"/>
          <p:nvPr/>
        </p:nvSpPr>
        <p:spPr>
          <a:xfrm>
            <a:off x="388307" y="338203"/>
            <a:ext cx="78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Выборочное лазерное спекание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SLS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4" name="Рисунок 3" descr="http://3dwiki.ru/wp-content/uploads/2014/01/perelomnyj-moment-v-istorii-3d-pechati-3.jpg">
            <a:extLst>
              <a:ext uri="{FF2B5EF4-FFF2-40B4-BE49-F238E27FC236}">
                <a16:creationId xmlns:a16="http://schemas.microsoft.com/office/drawing/2014/main" id="{5C3CEDD0-8053-4894-A3E1-6EF152FB0D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358" y="1034806"/>
            <a:ext cx="7695284" cy="5484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437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8932A5-A15D-4F30-A3A9-001EEBD92457}"/>
              </a:ext>
            </a:extLst>
          </p:cNvPr>
          <p:cNvSpPr txBox="1"/>
          <p:nvPr/>
        </p:nvSpPr>
        <p:spPr>
          <a:xfrm>
            <a:off x="325676" y="162838"/>
            <a:ext cx="10246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Изготовление объектов методом ламинирования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LOM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3" name="Рисунок 2" descr="http://3d-week.ru/3dw/wp-content/uploads/2016/03/3dprinter-lom.png">
            <a:extLst>
              <a:ext uri="{FF2B5EF4-FFF2-40B4-BE49-F238E27FC236}">
                <a16:creationId xmlns:a16="http://schemas.microsoft.com/office/drawing/2014/main" id="{84D2DFB3-9A52-44B5-BCA6-5946FF477B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58" y="874677"/>
            <a:ext cx="6826684" cy="5588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58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92F487-780B-48D8-83F7-4833F8FD6497}"/>
              </a:ext>
            </a:extLst>
          </p:cNvPr>
          <p:cNvSpPr txBox="1"/>
          <p:nvPr/>
        </p:nvSpPr>
        <p:spPr>
          <a:xfrm>
            <a:off x="488515" y="313151"/>
            <a:ext cx="6964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Струйная трехмерная печать (3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DP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3" name="Рисунок 2" descr="http://3dprofy.ru/wp-content/uploads/2014/09/3DP-2.jpg">
            <a:extLst>
              <a:ext uri="{FF2B5EF4-FFF2-40B4-BE49-F238E27FC236}">
                <a16:creationId xmlns:a16="http://schemas.microsoft.com/office/drawing/2014/main" id="{C309F927-BBFF-43E2-9635-486B838D22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18" y="1114206"/>
            <a:ext cx="7489777" cy="5311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801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634</Words>
  <Application>Microsoft Office PowerPoint</Application>
  <PresentationFormat>Широкоэкранный</PresentationFormat>
  <Paragraphs>141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 Янковская</dc:creator>
  <cp:lastModifiedBy>Алина Янковская</cp:lastModifiedBy>
  <cp:revision>28</cp:revision>
  <dcterms:created xsi:type="dcterms:W3CDTF">2018-04-15T11:14:18Z</dcterms:created>
  <dcterms:modified xsi:type="dcterms:W3CDTF">2018-04-15T20:47:24Z</dcterms:modified>
</cp:coreProperties>
</file>