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09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C29ACC-C801-4321-AD0C-0739495BCB1F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79C282-8481-4FEC-83BA-E64C39BF010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ninka.ru/article/n/motivatsiya-igrokov-kospleya-s-raznym-stazhem-uchastiya-v-rolevoy-igre" TargetMode="External"/><Relationship Id="rId2" Type="http://schemas.openxmlformats.org/officeDocument/2006/relationships/hyperlink" Target="https://stopgame.ru/blogs/topic/6438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topgame.ru/blogs/topic/75152" TargetMode="External"/><Relationship Id="rId4" Type="http://schemas.openxmlformats.org/officeDocument/2006/relationships/hyperlink" Target="https://cyberleninka.ru/article/n/de-re-ad-absurdum-problema-identichnosti-cheloveka-v-fenomene-kospleya-ontoantropologicheskiy-anali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ninka.ru/article/n/sotsiologicheskoe-soderzhanie-ponyatiya-istoricheskaya-rekonstruktsiya" TargetMode="External"/><Relationship Id="rId2" Type="http://schemas.openxmlformats.org/officeDocument/2006/relationships/hyperlink" Target="https://cyberleninka.ru/article/n/perspektiva-pokoleniya-dvizhenie-istoricheskoy-rekonstruktsii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ravda.ru/society/how/relax/03-09-2012/1126672-reconstruction-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9562" y="855290"/>
            <a:ext cx="788487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2C183C"/>
                </a:solidFill>
                <a:cs typeface="Calibri" panose="020F0502020204030204" pitchFamily="34" charset="0"/>
              </a:rPr>
              <a:t>РЕФЕРАТ</a:t>
            </a:r>
            <a:r>
              <a:rPr lang="ru-RU" sz="3200" dirty="0">
                <a:cs typeface="Calibri" panose="020F0502020204030204" pitchFamily="34" charset="0"/>
              </a:rPr>
              <a:t> </a:t>
            </a:r>
            <a:endParaRPr lang="ru-RU" sz="3200" dirty="0" smtClean="0">
              <a:cs typeface="Calibri" panose="020F0502020204030204" pitchFamily="34" charset="0"/>
            </a:endParaRPr>
          </a:p>
          <a:p>
            <a:pPr algn="ctr"/>
            <a:endParaRPr lang="ru-RU" sz="1100" dirty="0" smtClean="0"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cs typeface="Calibri" panose="020F0502020204030204" pitchFamily="34" charset="0"/>
              </a:rPr>
              <a:t>на тему</a:t>
            </a:r>
          </a:p>
          <a:p>
            <a:pPr algn="ctr"/>
            <a:endParaRPr lang="ru-RU" sz="1100" dirty="0" smtClean="0">
              <a:cs typeface="Calibri" panose="020F0502020204030204" pitchFamily="34" charset="0"/>
            </a:endParaRPr>
          </a:p>
          <a:p>
            <a:pPr algn="ctr"/>
            <a:r>
              <a:rPr lang="ru-RU" sz="4000" dirty="0">
                <a:solidFill>
                  <a:srgbClr val="2C183C"/>
                </a:solidFill>
                <a:cs typeface="Calibri" panose="020F0502020204030204" pitchFamily="34" charset="0"/>
              </a:rPr>
              <a:t>Сравнительный анализ </a:t>
            </a:r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понятий историческая </a:t>
            </a:r>
            <a:r>
              <a:rPr lang="ru-RU" sz="4000" dirty="0">
                <a:solidFill>
                  <a:srgbClr val="2C183C"/>
                </a:solidFill>
                <a:cs typeface="Calibri" panose="020F0502020204030204" pitchFamily="34" charset="0"/>
              </a:rPr>
              <a:t>реконструкция </a:t>
            </a:r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и косплей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9572" y="25135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Calibri" panose="020F0502020204030204" pitchFamily="34" charset="0"/>
              </a:rPr>
              <a:t>ГБОУ школа </a:t>
            </a:r>
            <a:r>
              <a:rPr lang="ru-RU" dirty="0">
                <a:cs typeface="Calibri" panose="020F0502020204030204" pitchFamily="34" charset="0"/>
              </a:rPr>
              <a:t>№</a:t>
            </a:r>
            <a:r>
              <a:rPr lang="ru-RU" dirty="0" smtClean="0">
                <a:cs typeface="Calibri" panose="020F0502020204030204" pitchFamily="34" charset="0"/>
              </a:rPr>
              <a:t>1505</a:t>
            </a:r>
            <a:endParaRPr lang="ru-RU" dirty="0"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3808" y="3933056"/>
            <a:ext cx="55806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>
                <a:solidFill>
                  <a:srgbClr val="2C183C"/>
                </a:solidFill>
                <a:cs typeface="Calibri" panose="020F0502020204030204" pitchFamily="34" charset="0"/>
              </a:rPr>
              <a:t>Выполнила:</a:t>
            </a:r>
          </a:p>
          <a:p>
            <a:pPr algn="r"/>
            <a:r>
              <a:rPr lang="ru-RU" sz="2000" dirty="0">
                <a:cs typeface="Calibri" panose="020F0502020204030204" pitchFamily="34" charset="0"/>
              </a:rPr>
              <a:t>Зеликова Вероника Ивановна </a:t>
            </a:r>
            <a:r>
              <a:rPr lang="ru-RU" sz="2000" dirty="0" smtClean="0">
                <a:cs typeface="Calibri" panose="020F0502020204030204" pitchFamily="34" charset="0"/>
              </a:rPr>
              <a:t>9В</a:t>
            </a:r>
            <a:endParaRPr lang="en-US" sz="2000" dirty="0" smtClean="0">
              <a:cs typeface="Calibri" panose="020F0502020204030204" pitchFamily="34" charset="0"/>
            </a:endParaRPr>
          </a:p>
          <a:p>
            <a:pPr algn="r"/>
            <a:endParaRPr lang="ru-RU" sz="900" dirty="0">
              <a:cs typeface="Calibri" panose="020F0502020204030204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2C183C"/>
                </a:solidFill>
                <a:cs typeface="Calibri" panose="020F0502020204030204" pitchFamily="34" charset="0"/>
              </a:rPr>
              <a:t>Руководитель</a:t>
            </a:r>
            <a:r>
              <a:rPr lang="ru-RU" sz="2000" i="1" dirty="0">
                <a:solidFill>
                  <a:srgbClr val="2C183C"/>
                </a:solidFill>
                <a:cs typeface="Calibri" panose="020F0502020204030204" pitchFamily="34" charset="0"/>
              </a:rPr>
              <a:t>:</a:t>
            </a:r>
          </a:p>
          <a:p>
            <a:pPr algn="r"/>
            <a:r>
              <a:rPr lang="ru-RU" sz="2000" dirty="0">
                <a:cs typeface="Calibri" panose="020F0502020204030204" pitchFamily="34" charset="0"/>
              </a:rPr>
              <a:t>Кириллов Дмитрий </a:t>
            </a:r>
            <a:r>
              <a:rPr lang="ru-RU" sz="2000" dirty="0" smtClean="0">
                <a:cs typeface="Calibri" panose="020F0502020204030204" pitchFamily="34" charset="0"/>
              </a:rPr>
              <a:t>Анатольевич</a:t>
            </a:r>
            <a:endParaRPr lang="en-US" sz="2000" dirty="0" smtClean="0">
              <a:cs typeface="Calibri" panose="020F0502020204030204" pitchFamily="34" charset="0"/>
            </a:endParaRPr>
          </a:p>
          <a:p>
            <a:pPr algn="r"/>
            <a:endParaRPr lang="ru-RU" sz="900" dirty="0">
              <a:cs typeface="Calibri" panose="020F0502020204030204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2C183C"/>
                </a:solidFill>
                <a:cs typeface="Calibri" panose="020F0502020204030204" pitchFamily="34" charset="0"/>
              </a:rPr>
              <a:t>Рецензент</a:t>
            </a:r>
            <a:r>
              <a:rPr lang="ru-RU" sz="2000" i="1" dirty="0">
                <a:solidFill>
                  <a:srgbClr val="2C183C"/>
                </a:solidFill>
                <a:cs typeface="Calibri" panose="020F0502020204030204" pitchFamily="34" charset="0"/>
              </a:rPr>
              <a:t>:</a:t>
            </a:r>
            <a:r>
              <a:rPr lang="ru-RU" sz="2000" dirty="0">
                <a:solidFill>
                  <a:srgbClr val="2C183C"/>
                </a:solidFill>
                <a:cs typeface="Calibri" panose="020F0502020204030204" pitchFamily="34" charset="0"/>
              </a:rPr>
              <a:t> </a:t>
            </a:r>
          </a:p>
          <a:p>
            <a:pPr algn="r"/>
            <a:r>
              <a:rPr lang="ru-RU" sz="2000" dirty="0">
                <a:cs typeface="Calibri" panose="020F0502020204030204" pitchFamily="34" charset="0"/>
              </a:rPr>
              <a:t>Резникова Евгения Дмитриевна</a:t>
            </a:r>
          </a:p>
          <a:p>
            <a:pPr algn="r"/>
            <a:endParaRPr lang="ru-RU" sz="2000" dirty="0"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572" y="63000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Calibri" panose="020F0502020204030204" pitchFamily="34" charset="0"/>
              </a:rPr>
              <a:t>Москва 2018</a:t>
            </a:r>
            <a:endParaRPr lang="ru-RU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11663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Библиография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836712"/>
            <a:ext cx="784887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 smtClean="0"/>
              <a:t>Козловский, Д. История косплея [Электронный ресурс] / </a:t>
            </a:r>
            <a:r>
              <a:rPr lang="ru-RU" sz="2200" dirty="0" err="1" smtClean="0"/>
              <a:t>Д.Козловский</a:t>
            </a:r>
            <a:r>
              <a:rPr lang="ru-RU" sz="2200" dirty="0" smtClean="0"/>
              <a:t>, 2015 – Режим доступа: </a:t>
            </a:r>
            <a:r>
              <a:rPr lang="ru-RU" sz="2200" u="sng" dirty="0" smtClean="0">
                <a:hlinkClick r:id="rId2"/>
              </a:rPr>
              <a:t>https://stopgame.ru/blogs/topic/64384</a:t>
            </a:r>
            <a:endParaRPr lang="ru-RU" sz="2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 smtClean="0"/>
              <a:t>Кулагина, Н.В. Мотивация игроков косплея с разным стажем участия в ролевой игре / </a:t>
            </a:r>
            <a:r>
              <a:rPr lang="ru-RU" sz="2200" dirty="0" err="1" smtClean="0"/>
              <a:t>Н.В.Кулагина</a:t>
            </a:r>
            <a:r>
              <a:rPr lang="ru-RU" sz="2200" dirty="0" smtClean="0"/>
              <a:t>, </a:t>
            </a:r>
            <a:r>
              <a:rPr lang="ru-RU" sz="2200" dirty="0" err="1" smtClean="0"/>
              <a:t>М.А.Овчинникова</a:t>
            </a:r>
            <a:r>
              <a:rPr lang="ru-RU" sz="2200" dirty="0" smtClean="0"/>
              <a:t>, 2014 – Режим доступа: </a:t>
            </a:r>
            <a:r>
              <a:rPr lang="ru-RU" sz="2200" u="sng" dirty="0" smtClean="0">
                <a:hlinkClick r:id="rId3"/>
              </a:rPr>
              <a:t>https://cyberleninka.ru/article/n/motivatsiya-igrokov-kospleya-s-raznym-stazhem-uchastiya-v-rolevoy-igre</a:t>
            </a:r>
            <a:endParaRPr lang="ru-RU" sz="2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 err="1" smtClean="0"/>
              <a:t>Пеннер</a:t>
            </a:r>
            <a:r>
              <a:rPr lang="ru-RU" sz="2200" dirty="0" smtClean="0"/>
              <a:t>, Р.В. Проблема идентичности человека в феномене косплея (</a:t>
            </a:r>
            <a:r>
              <a:rPr lang="ru-RU" sz="2200" dirty="0" err="1" smtClean="0"/>
              <a:t>онтоантропологический</a:t>
            </a:r>
            <a:r>
              <a:rPr lang="ru-RU" sz="2200" dirty="0" smtClean="0"/>
              <a:t> анализ) [Электронный ресурс] / </a:t>
            </a:r>
            <a:r>
              <a:rPr lang="ru-RU" sz="2200" dirty="0" err="1" smtClean="0"/>
              <a:t>Р.В.Пеннер</a:t>
            </a:r>
            <a:r>
              <a:rPr lang="ru-RU" sz="2200" dirty="0" smtClean="0"/>
              <a:t>, 2016 – Режим доступа: </a:t>
            </a:r>
            <a:r>
              <a:rPr lang="ru-RU" sz="2200" u="sng" dirty="0" smtClean="0">
                <a:hlinkClick r:id="rId4"/>
              </a:rPr>
              <a:t>https://cyberleninka.ru/article/n/de-re-ad-absurdum-problema-identichnosti-cheloveka-v-fenomene-kospleya-ontoantropologicheskiy-analiz</a:t>
            </a:r>
            <a:endParaRPr lang="ru-RU" sz="2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 err="1" smtClean="0"/>
              <a:t>Спруть</a:t>
            </a:r>
            <a:r>
              <a:rPr lang="ru-RU" sz="2200" dirty="0" smtClean="0"/>
              <a:t>, Е. Косплей — инновационная форма досуга молодёжи [Электронный ресурс] / </a:t>
            </a:r>
            <a:r>
              <a:rPr lang="ru-RU" sz="2200" dirty="0" err="1" smtClean="0"/>
              <a:t>Е.Спруть</a:t>
            </a:r>
            <a:r>
              <a:rPr lang="ru-RU" sz="2200" dirty="0" smtClean="0"/>
              <a:t>, 2016 – Режим доступа: </a:t>
            </a:r>
            <a:r>
              <a:rPr lang="ru-RU" sz="2200" u="sng" dirty="0" smtClean="0">
                <a:hlinkClick r:id="rId5"/>
              </a:rPr>
              <a:t>https://stopgame.ru/blogs/topic/75152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534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95953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Косплей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34076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2C183C"/>
                </a:solidFill>
                <a:cs typeface="Calibri" panose="020F0502020204030204" pitchFamily="34" charset="0"/>
              </a:rPr>
              <a:t>	Косплей</a:t>
            </a:r>
            <a:r>
              <a:rPr lang="ru-RU" sz="2400" dirty="0" smtClean="0">
                <a:cs typeface="Calibri" panose="020F0502020204030204" pitchFamily="34" charset="0"/>
              </a:rPr>
              <a:t> – это костюмированная игра, в рамках которой перевоплощается в персонажа с помощью переодевания, гримирования под него, а также его ролевого «отыгрыша»</a:t>
            </a:r>
            <a:endParaRPr lang="ru-RU" sz="2400" dirty="0">
              <a:cs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4" r="9821"/>
          <a:stretch/>
        </p:blipFill>
        <p:spPr>
          <a:xfrm>
            <a:off x="4784084" y="3150274"/>
            <a:ext cx="3604340" cy="281454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9" r="21394"/>
          <a:stretch/>
        </p:blipFill>
        <p:spPr>
          <a:xfrm>
            <a:off x="755577" y="3140968"/>
            <a:ext cx="3650168" cy="28145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64537" y="60969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cs typeface="Calibri" panose="020F0502020204030204" pitchFamily="34" charset="0"/>
              </a:rPr>
              <a:t>Персонаж</a:t>
            </a:r>
            <a:endParaRPr lang="ru-RU" i="1" dirty="0"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0130" y="60969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i="1">
                <a:cs typeface="Calibri" panose="020F0502020204030204" pitchFamily="34" charset="0"/>
              </a:defRPr>
            </a:lvl1pPr>
          </a:lstStyle>
          <a:p>
            <a:r>
              <a:rPr lang="ru-RU" dirty="0"/>
              <a:t>Косплей</a:t>
            </a:r>
          </a:p>
        </p:txBody>
      </p:sp>
    </p:spTree>
    <p:extLst>
      <p:ext uri="{BB962C8B-B14F-4D97-AF65-F5344CB8AC3E}">
        <p14:creationId xmlns:p14="http://schemas.microsoft.com/office/powerpoint/2010/main" val="20264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95953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Историческая реконструкция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34076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2C183C"/>
                </a:solidFill>
                <a:cs typeface="Calibri" panose="020F0502020204030204" pitchFamily="34" charset="0"/>
              </a:rPr>
              <a:t>	Историческая реконструкция</a:t>
            </a:r>
            <a:r>
              <a:rPr lang="ru-RU" sz="2400" dirty="0" smtClean="0">
                <a:cs typeface="Calibri" panose="020F0502020204030204" pitchFamily="34" charset="0"/>
              </a:rPr>
              <a:t> – деятельность, направленная на воссоздание различного рода исторических процессов, событий, объектов и быта вживую.</a:t>
            </a:r>
            <a:endParaRPr lang="ru-RU" sz="2400" dirty="0"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6" y="3097507"/>
            <a:ext cx="5652628" cy="321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95953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Актуальность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340768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Люди, </a:t>
            </a:r>
            <a:r>
              <a:rPr lang="ru-RU" sz="2400" dirty="0"/>
              <a:t>для которых косплей занимает достаточную часть времяпрепровождения, иногда сталкиваются с проблемой, что их путают с людьми, занимающимися исторической реконструкцией и </a:t>
            </a:r>
            <a:r>
              <a:rPr lang="ru-RU" sz="2400" dirty="0" smtClean="0"/>
              <a:t>наоборот, что порождает недопонимание и агрессию.</a:t>
            </a:r>
            <a:endParaRPr lang="ru-RU" sz="2400" dirty="0"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366012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Цель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604935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Сравнить </a:t>
            </a:r>
            <a:r>
              <a:rPr lang="ru-RU" sz="2400" dirty="0"/>
              <a:t>косплей и историческую реконструкцию по нескольким аспектам и обозначить их </a:t>
            </a:r>
            <a:r>
              <a:rPr lang="ru-RU" sz="2400" dirty="0" smtClean="0"/>
              <a:t>схожие и отличительные </a:t>
            </a:r>
            <a:r>
              <a:rPr lang="ru-RU" sz="2400" dirty="0"/>
              <a:t>черты.</a:t>
            </a:r>
          </a:p>
        </p:txBody>
      </p:sp>
    </p:spTree>
    <p:extLst>
      <p:ext uri="{BB962C8B-B14F-4D97-AF65-F5344CB8AC3E}">
        <p14:creationId xmlns:p14="http://schemas.microsoft.com/office/powerpoint/2010/main" val="8006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95953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Задачи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340768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Clr>
                <a:srgbClr val="2C183C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Подобрать источники информации: научные статьи и исследования о косплее и исторической </a:t>
            </a:r>
            <a:r>
              <a:rPr lang="ru-RU" sz="2400" dirty="0" smtClean="0"/>
              <a:t>реконструкции.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Проанализировать </a:t>
            </a:r>
            <a:r>
              <a:rPr lang="ru-RU" sz="2400" dirty="0"/>
              <a:t>каждую статью и написать основную информацию об исторической реконструкции и косплее в первой и второй </a:t>
            </a:r>
            <a:r>
              <a:rPr lang="ru-RU" sz="2400" dirty="0" smtClean="0"/>
              <a:t>главах.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Выделить </a:t>
            </a:r>
            <a:r>
              <a:rPr lang="ru-RU" sz="2400" dirty="0"/>
              <a:t>основные пункты </a:t>
            </a:r>
            <a:r>
              <a:rPr lang="ru-RU" sz="2400" dirty="0" smtClean="0"/>
              <a:t>сравнения.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Провести </a:t>
            </a:r>
            <a:r>
              <a:rPr lang="ru-RU" sz="2400" dirty="0"/>
              <a:t>сравнительный анализ по выделенным пунктам и сделать вывод.</a:t>
            </a:r>
          </a:p>
        </p:txBody>
      </p:sp>
    </p:spTree>
    <p:extLst>
      <p:ext uri="{BB962C8B-B14F-4D97-AF65-F5344CB8AC3E}">
        <p14:creationId xmlns:p14="http://schemas.microsoft.com/office/powerpoint/2010/main" val="13813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95953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Структура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340768"/>
            <a:ext cx="7632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300"/>
              </a:lnSpc>
              <a:buClr>
                <a:srgbClr val="2C183C"/>
              </a:buClr>
            </a:pPr>
            <a:r>
              <a:rPr lang="ru-RU" sz="2400" dirty="0" smtClean="0"/>
              <a:t>0.  Введение</a:t>
            </a:r>
          </a:p>
          <a:p>
            <a:pPr marL="342900" lvl="0" indent="-342900">
              <a:lnSpc>
                <a:spcPts val="3300"/>
              </a:lnSpc>
              <a:buClr>
                <a:srgbClr val="2C183C"/>
              </a:buClr>
              <a:buFont typeface="+mj-lt"/>
              <a:buAutoNum type="arabicPeriod"/>
            </a:pPr>
            <a:r>
              <a:rPr lang="ru-RU" sz="2400" dirty="0" smtClean="0"/>
              <a:t>Глава 1: Косплей</a:t>
            </a:r>
          </a:p>
          <a:p>
            <a:pPr marL="342900" lvl="0" indent="-3429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/>
              <a:t>Глава 2: Историческая реконструкция</a:t>
            </a:r>
          </a:p>
          <a:p>
            <a:pPr marL="342900" lvl="0" indent="-3429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/>
              <a:t>Глава 3: Сравнительный анализ</a:t>
            </a:r>
          </a:p>
          <a:p>
            <a:pPr marL="800100" lvl="1" indent="-3429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/>
              <a:t>История</a:t>
            </a:r>
          </a:p>
          <a:p>
            <a:pPr marL="800100" lvl="1" indent="-342900" algn="just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/>
              <a:t>Мотивация участников (причины, по которым люди занимаются этой деятельностью)</a:t>
            </a:r>
          </a:p>
          <a:p>
            <a:pPr marL="800100" lvl="1" indent="-342900" algn="just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/>
              <a:t>Технология </a:t>
            </a:r>
            <a:r>
              <a:rPr lang="ru-RU" sz="2400" dirty="0"/>
              <a:t>процессов деятельности и критерии оценивания </a:t>
            </a:r>
            <a:r>
              <a:rPr lang="ru-RU" sz="2400" dirty="0" smtClean="0"/>
              <a:t>результатов</a:t>
            </a:r>
          </a:p>
          <a:p>
            <a:pPr marL="800100" lvl="1" indent="-342900" algn="just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/>
              <a:t>Влияние не развитие личности и общество</a:t>
            </a:r>
          </a:p>
          <a:p>
            <a:pPr marL="342900" lvl="0" indent="-3429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/>
              <a:t>Заключение </a:t>
            </a:r>
          </a:p>
          <a:p>
            <a:pPr marL="342900" lvl="0" indent="-3429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/>
              <a:t>Список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19454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22609"/>
              </p:ext>
            </p:extLst>
          </p:nvPr>
        </p:nvGraphicFramePr>
        <p:xfrm>
          <a:off x="503548" y="963690"/>
          <a:ext cx="8136905" cy="5633662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1584176"/>
                <a:gridCol w="2184243"/>
                <a:gridCol w="2184243"/>
                <a:gridCol w="2184243"/>
              </a:tblGrid>
              <a:tr h="432048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Различия</a:t>
                      </a:r>
                      <a:endParaRPr lang="ru-RU" b="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Сходства</a:t>
                      </a:r>
                      <a:endParaRPr lang="ru-RU" b="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8859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Косплей</a:t>
                      </a:r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Историческая реконструкция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75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Начало, распространение: Япония или 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Начало, распространение: США, Запад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Время: конец </a:t>
                      </a:r>
                      <a:r>
                        <a:rPr lang="en-US" dirty="0" smtClean="0"/>
                        <a:t>XX </a:t>
                      </a:r>
                      <a:r>
                        <a:rPr lang="ru-RU" dirty="0" smtClean="0"/>
                        <a:t>века</a:t>
                      </a:r>
                      <a:endParaRPr lang="ru-RU" dirty="0"/>
                    </a:p>
                  </a:txBody>
                  <a:tcPr/>
                </a:tc>
              </a:tr>
              <a:tr h="15837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Мотивация участников, цель</a:t>
                      </a:r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Показать себя, проявить свой творческий</a:t>
                      </a:r>
                      <a:r>
                        <a:rPr lang="ru-RU" baseline="0" dirty="0" smtClean="0"/>
                        <a:t> потенциал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Оказаться частью</a:t>
                      </a:r>
                      <a:r>
                        <a:rPr lang="ru-RU" baseline="0" dirty="0" smtClean="0"/>
                        <a:t> истории, изучить что-то новое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Отвлечься</a:t>
                      </a:r>
                      <a:r>
                        <a:rPr lang="ru-RU" baseline="0" dirty="0" smtClean="0"/>
                        <a:t> от реальности, проблем, хорошо провести время</a:t>
                      </a:r>
                      <a:endParaRPr lang="ru-RU" dirty="0"/>
                    </a:p>
                  </a:txBody>
                  <a:tcPr/>
                </a:tc>
              </a:tr>
              <a:tr h="12430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Влияние на развитие личности и общество</a:t>
                      </a:r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Это как искусство,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помогает найти вдохновение,</a:t>
                      </a:r>
                      <a:r>
                        <a:rPr lang="ru-RU" baseline="0" dirty="0" smtClean="0"/>
                        <a:t> н</a:t>
                      </a:r>
                      <a:r>
                        <a:rPr lang="ru-RU" dirty="0" smtClean="0"/>
                        <a:t>а него достаточно лишь смотреть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Помогают историкам проверить достоверность данных, </a:t>
                      </a:r>
                      <a:r>
                        <a:rPr lang="ru-RU" sz="1800" kern="1200" baseline="0" dirty="0" smtClean="0">
                          <a:effectLst/>
                        </a:rPr>
                        <a:t>проводят образовательные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Обеспечивает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досуг и развлечение, образование и несет культурно-просветительскую</a:t>
                      </a:r>
                      <a:r>
                        <a:rPr lang="ru-RU" baseline="0" dirty="0" smtClean="0"/>
                        <a:t> нагрузку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11663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Сравнительный анализ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95953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Заключение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340768"/>
            <a:ext cx="763284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2C183C"/>
                </a:solidFill>
              </a:rPr>
              <a:t>	Косплей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dirty="0">
                <a:solidFill>
                  <a:srgbClr val="2C183C"/>
                </a:solidFill>
              </a:rPr>
              <a:t>историческая реконструкция </a:t>
            </a:r>
            <a:r>
              <a:rPr lang="ru-RU" sz="2400" dirty="0"/>
              <a:t>имеют множество сходств</a:t>
            </a:r>
            <a:r>
              <a:rPr lang="ru-RU" sz="2400" dirty="0" smtClean="0"/>
              <a:t>. Это </a:t>
            </a:r>
            <a:r>
              <a:rPr lang="ru-RU" sz="2400" dirty="0"/>
              <a:t>ролевые игры, в которых главная цель – добиться максимальной схожести с оригиналом, на который люди, занимающиеся данными хобби, равняются. </a:t>
            </a: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	Однако </a:t>
            </a:r>
            <a:r>
              <a:rPr lang="ru-RU" sz="2400" dirty="0"/>
              <a:t>суть </a:t>
            </a:r>
            <a:r>
              <a:rPr lang="ru-RU" sz="2400" i="1" dirty="0">
                <a:solidFill>
                  <a:srgbClr val="2C183C"/>
                </a:solidFill>
              </a:rPr>
              <a:t>косплея</a:t>
            </a:r>
            <a:r>
              <a:rPr lang="ru-RU" sz="2400" dirty="0"/>
              <a:t> в том, чтобы изображать конкретного </a:t>
            </a:r>
            <a:r>
              <a:rPr lang="ru-RU" sz="2400" dirty="0" smtClean="0"/>
              <a:t>персонажа, </a:t>
            </a:r>
            <a:r>
              <a:rPr lang="ru-RU" sz="2400" dirty="0"/>
              <a:t>и для целостной картины зачастую достаточно одного человека, а суть </a:t>
            </a:r>
            <a:r>
              <a:rPr lang="ru-RU" sz="2400" i="1" dirty="0">
                <a:solidFill>
                  <a:srgbClr val="2C183C"/>
                </a:solidFill>
              </a:rPr>
              <a:t>исторической реконструкции</a:t>
            </a:r>
            <a:r>
              <a:rPr lang="ru-RU" sz="2400" dirty="0">
                <a:solidFill>
                  <a:srgbClr val="2C183C"/>
                </a:solidFill>
              </a:rPr>
              <a:t> </a:t>
            </a:r>
            <a:r>
              <a:rPr lang="ru-RU" sz="2400" dirty="0"/>
              <a:t>в том, чтобы изобразить человека конкретного времени и </a:t>
            </a:r>
            <a:r>
              <a:rPr lang="ru-RU" sz="2400" dirty="0" smtClean="0"/>
              <a:t>места, и много таких людей после объединяются в одно масштабное действо.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95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95953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2C183C"/>
                </a:solidFill>
                <a:cs typeface="Calibri" panose="020F0502020204030204" pitchFamily="34" charset="0"/>
              </a:rPr>
              <a:t>Библиография</a:t>
            </a:r>
            <a:endParaRPr lang="ru-RU" sz="4000" dirty="0">
              <a:solidFill>
                <a:srgbClr val="2C183C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340768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 err="1"/>
              <a:t>Боржок</a:t>
            </a:r>
            <a:r>
              <a:rPr lang="ru-RU" sz="2200" dirty="0"/>
              <a:t>, Н.С. Перспектива поколения: движение исторической реконструкции [Электронный ресурс] / </a:t>
            </a:r>
            <a:r>
              <a:rPr lang="ru-RU" sz="2200" dirty="0" err="1"/>
              <a:t>Н.С.Боржок</a:t>
            </a:r>
            <a:r>
              <a:rPr lang="ru-RU" sz="2200" dirty="0"/>
              <a:t>, </a:t>
            </a:r>
            <a:r>
              <a:rPr lang="ru-RU" sz="2200" dirty="0" err="1"/>
              <a:t>В.Н.Ярская</a:t>
            </a:r>
            <a:r>
              <a:rPr lang="ru-RU" sz="2200" dirty="0"/>
              <a:t>, 2014  – Режим доступа: </a:t>
            </a:r>
            <a:r>
              <a:rPr lang="ru-RU" sz="2200" u="sng" dirty="0">
                <a:hlinkClick r:id="rId2"/>
              </a:rPr>
              <a:t>https://cyberleninka.ru/article/n/perspektiva-pokoleniya-dvizhenie-istoricheskoy-rekonstruktsii</a:t>
            </a:r>
            <a:endParaRPr lang="ru-RU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 err="1"/>
              <a:t>Боржок</a:t>
            </a:r>
            <a:r>
              <a:rPr lang="ru-RU" sz="2200" dirty="0"/>
              <a:t>, Н.С. Социологическое содержание понятия «Историческая реконструкция» [Электронный ресурс] / </a:t>
            </a:r>
            <a:r>
              <a:rPr lang="ru-RU" sz="2200" dirty="0" err="1"/>
              <a:t>Н.С.Боржок</a:t>
            </a:r>
            <a:r>
              <a:rPr lang="ru-RU" sz="2200" dirty="0"/>
              <a:t>, 2013 – Режим доступа: </a:t>
            </a:r>
            <a:r>
              <a:rPr lang="ru-RU" sz="2200" u="sng" dirty="0">
                <a:hlinkClick r:id="rId3"/>
              </a:rPr>
              <a:t>https://cyberleninka.ru/article/n/sotsiologicheskoe-soderzhanie-ponyatiya-istoricheskaya-rekonstruktsiya</a:t>
            </a:r>
            <a:endParaRPr lang="ru-RU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200" dirty="0"/>
              <a:t>Евсеев, А. Реконструкция - хобби или профессия? [Электронный ресурс] / </a:t>
            </a:r>
            <a:r>
              <a:rPr lang="ru-RU" sz="2200" dirty="0" err="1"/>
              <a:t>А.Евсеев</a:t>
            </a:r>
            <a:r>
              <a:rPr lang="ru-RU" sz="2200" dirty="0"/>
              <a:t>, 2012 – Режим доступа: </a:t>
            </a:r>
            <a:r>
              <a:rPr lang="ru-RU" sz="2200" u="sng" dirty="0">
                <a:hlinkClick r:id="rId4"/>
              </a:rPr>
              <a:t>https://www.pravda.ru/society/how/relax/03-09-2012/1126672-reconstruction-0</a:t>
            </a:r>
            <a:r>
              <a:rPr lang="ru-RU" sz="2200" u="sng" dirty="0" smtClean="0">
                <a:hlinkClick r:id="rId4"/>
              </a:rPr>
              <a:t>/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351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434</TotalTime>
  <Words>410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Veronika</dc:creator>
  <cp:lastModifiedBy>Кенго</cp:lastModifiedBy>
  <cp:revision>29</cp:revision>
  <dcterms:created xsi:type="dcterms:W3CDTF">2018-04-17T20:09:22Z</dcterms:created>
  <dcterms:modified xsi:type="dcterms:W3CDTF">2018-04-19T00:57:18Z</dcterms:modified>
</cp:coreProperties>
</file>