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57" r:id="rId4"/>
    <p:sldId id="260" r:id="rId5"/>
    <p:sldId id="261" r:id="rId6"/>
    <p:sldId id="263" r:id="rId7"/>
    <p:sldId id="264" r:id="rId8"/>
    <p:sldId id="262" r:id="rId9"/>
    <p:sldId id="267" r:id="rId10"/>
    <p:sldId id="265" r:id="rId11"/>
    <p:sldId id="266" r:id="rId12"/>
    <p:sldId id="25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24C1B-BD3C-4FED-94A2-379D80E814ED}" type="datetimeFigureOut">
              <a:rPr lang="ru-RU" smtClean="0"/>
              <a:t>22.04.2018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A7312-72DA-4E48-8C68-680A519B0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324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6A92D0B-14B6-485B-B28F-A92D823878AB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A1091D8-12C3-4E8C-8703-CE590485FA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92D0B-14B6-485B-B28F-A92D823878AB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91D8-12C3-4E8C-8703-CE590485F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92D0B-14B6-485B-B28F-A92D823878AB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91D8-12C3-4E8C-8703-CE590485F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92D0B-14B6-485B-B28F-A92D823878AB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91D8-12C3-4E8C-8703-CE590485F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92D0B-14B6-485B-B28F-A92D823878AB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91D8-12C3-4E8C-8703-CE590485F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92D0B-14B6-485B-B28F-A92D823878AB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91D8-12C3-4E8C-8703-CE590485FA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92D0B-14B6-485B-B28F-A92D823878AB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91D8-12C3-4E8C-8703-CE590485F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92D0B-14B6-485B-B28F-A92D823878AB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91D8-12C3-4E8C-8703-CE590485F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92D0B-14B6-485B-B28F-A92D823878AB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91D8-12C3-4E8C-8703-CE590485F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92D0B-14B6-485B-B28F-A92D823878AB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91D8-12C3-4E8C-8703-CE590485FA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92D0B-14B6-485B-B28F-A92D823878AB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91D8-12C3-4E8C-8703-CE590485F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6A92D0B-14B6-485B-B28F-A92D823878AB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A1091D8-12C3-4E8C-8703-CE590485F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internet.ru/users/domovena/post241263495" TargetMode="External"/><Relationship Id="rId2" Type="http://schemas.openxmlformats.org/officeDocument/2006/relationships/hyperlink" Target="https://konsul-777-999.livejournal.com/8191310.htm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484784"/>
            <a:ext cx="7723192" cy="1702160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Образ единорога в культуре Шотландии</a:t>
            </a:r>
            <a:endParaRPr lang="ru-RU" sz="5400" b="1" i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15424" y="5157192"/>
            <a:ext cx="3309803" cy="1260629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Мария Трофимова 10 «в»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0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Шотландия</a:t>
            </a:r>
            <a:endParaRPr lang="ru-RU" sz="36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540px-Royal_Coat_of_Arms_of_the_Kingdom_of_Scotland.svg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3" y="785795"/>
            <a:ext cx="3392964" cy="3286148"/>
          </a:xfrm>
          <a:prstGeom prst="rect">
            <a:avLst/>
          </a:prstGeom>
        </p:spPr>
      </p:pic>
      <p:pic>
        <p:nvPicPr>
          <p:cNvPr id="6" name="Рисунок 5" descr="1024px-Coat_of_Arms_of_Scotland_(1603-1649)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857232"/>
            <a:ext cx="3286148" cy="31802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7224" y="4214818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 завоевания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143372" y="421481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После</a:t>
            </a:r>
            <a:endParaRPr lang="ru-RU" dirty="0"/>
          </a:p>
        </p:txBody>
      </p:sp>
      <p:pic>
        <p:nvPicPr>
          <p:cNvPr id="9" name="Рисунок 8" descr="1401118617_img.jp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16" y="785794"/>
            <a:ext cx="1914525" cy="4295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35996" y="-63062"/>
            <a:ext cx="3636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Библиография</a:t>
            </a:r>
            <a:endParaRPr lang="ru-RU" sz="36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7300" y="741132"/>
            <a:ext cx="795739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А. Ф. Лосев – «Диалектика мифа»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Р. А. </a:t>
            </a:r>
            <a:r>
              <a:rPr lang="ru-RU" dirty="0" err="1" smtClean="0"/>
              <a:t>Тукаева</a:t>
            </a:r>
            <a:r>
              <a:rPr lang="ru-RU" dirty="0" smtClean="0"/>
              <a:t>. «О символах в искусстве»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«ЕДИНОРОГ. ГЕРАЛЬДИЧЕСКИЕ ОСОБЕННОСТИ. (ЧАСТЬ 4)» и «Единорог (геральд.)» из Энциклопедии символики и геральдики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Лео Фробениус – «Происхождение африканских культур.»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Единороги – легенды и предания. Классификация единорогов.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«Почему единорог – символ Шотландии?» статья на </a:t>
            </a:r>
            <a:r>
              <a:rPr lang="ru-RU" dirty="0" err="1" smtClean="0"/>
              <a:t>geo-storm.ru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статья «Лев и единорог» на сайте о лошадях – </a:t>
            </a:r>
            <a:r>
              <a:rPr lang="ru-RU" dirty="0" err="1" smtClean="0"/>
              <a:t>KoHoKu.ru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Статья о картине Рафаэля «Дама с единорогом» – </a:t>
            </a:r>
            <a:r>
              <a:rPr lang="ru-RU" dirty="0" err="1" smtClean="0"/>
              <a:t>википедия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https://guruturizma.ru/dvorec-xempton-kort-angliya/ 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http://mosprogulka.ru/places/zdanie_istoricheskogo_muzeja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konsul-777-999.livejournal.com/8191310.htm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www.liveinternet.ru/users/domovena/post241263495</a:t>
            </a:r>
            <a:endParaRPr lang="ru-RU" dirty="0" smtClean="0"/>
          </a:p>
          <a:p>
            <a:r>
              <a:rPr lang="ru-RU" dirty="0"/>
              <a:t> </a:t>
            </a:r>
            <a:r>
              <a:rPr lang="en-US" dirty="0"/>
              <a:t>Scotland</a:t>
            </a:r>
            <a:r>
              <a:rPr lang="ru-RU" dirty="0"/>
              <a:t>`</a:t>
            </a:r>
            <a:r>
              <a:rPr lang="en-US" dirty="0"/>
              <a:t>s national animal</a:t>
            </a:r>
            <a:r>
              <a:rPr lang="ru-RU" dirty="0"/>
              <a:t> –</a:t>
            </a:r>
            <a:r>
              <a:rPr lang="en-US" dirty="0"/>
              <a:t>the unicorn</a:t>
            </a:r>
            <a:r>
              <a:rPr lang="ru-RU" dirty="0"/>
              <a:t>. Статья на сайте - </a:t>
            </a:r>
            <a:r>
              <a:rPr lang="en-US" dirty="0" err="1"/>
              <a:t>visitscotland</a:t>
            </a:r>
            <a:r>
              <a:rPr lang="ru-RU" dirty="0"/>
              <a:t>.</a:t>
            </a:r>
            <a:r>
              <a:rPr lang="en-US" dirty="0" smtClean="0"/>
              <a:t>com</a:t>
            </a:r>
            <a:endParaRPr lang="ru-RU" dirty="0"/>
          </a:p>
          <a:p>
            <a:r>
              <a:rPr lang="ru-RU" smtClean="0"/>
              <a:t>14, </a:t>
            </a:r>
            <a:r>
              <a:rPr lang="en-US" smtClean="0"/>
              <a:t>The </a:t>
            </a:r>
            <a:r>
              <a:rPr lang="en-US" dirty="0"/>
              <a:t>fair maid and the white snow unicorn. </a:t>
            </a:r>
            <a:r>
              <a:rPr lang="ru-RU" dirty="0"/>
              <a:t>Статья – на сайте myangelcardreadings.com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656667">
            <a:off x="-808464" y="3027379"/>
            <a:ext cx="106442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9757" y="0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</a:t>
            </a:r>
            <a:endParaRPr lang="ru-RU" sz="36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c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86550"/>
            <a:ext cx="6096000" cy="4067175"/>
          </a:xfrm>
          <a:prstGeom prst="rect">
            <a:avLst/>
          </a:prstGeom>
        </p:spPr>
      </p:pic>
      <p:pic>
        <p:nvPicPr>
          <p:cNvPr id="6" name="Рисунок 5" descr="7289394_stock-photo-targ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420887"/>
            <a:ext cx="3900502" cy="36079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536" y="5085184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Выяснить каким единорог предстаёт в мифологии Шотландии, и как это связано с историей и характером народа.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6055" y="-42601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</a:t>
            </a:r>
            <a:endParaRPr lang="ru-RU" sz="36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50bcfe15c78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928670"/>
            <a:ext cx="3441182" cy="3714776"/>
          </a:xfrm>
          <a:prstGeom prst="rect">
            <a:avLst/>
          </a:prstGeom>
        </p:spPr>
      </p:pic>
      <p:pic>
        <p:nvPicPr>
          <p:cNvPr id="4" name="Рисунок 3" descr="201416111527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928670"/>
            <a:ext cx="4467459" cy="36633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4797152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Понять:</a:t>
            </a:r>
          </a:p>
          <a:p>
            <a:r>
              <a:rPr lang="ru-RU" dirty="0" smtClean="0"/>
              <a:t>	1, как представляется единорог в сознании шотландцев</a:t>
            </a:r>
          </a:p>
          <a:p>
            <a:r>
              <a:rPr lang="ru-RU" dirty="0" smtClean="0"/>
              <a:t>	2, как его символ выражается в искусстве</a:t>
            </a:r>
          </a:p>
          <a:p>
            <a:r>
              <a:rPr lang="ru-RU" dirty="0" smtClean="0"/>
              <a:t>	3,что значит этот символ для Шотландии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6792" y="0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Ход работы</a:t>
            </a:r>
            <a:endParaRPr lang="ru-RU" sz="36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business-presentation-290606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683485"/>
            <a:ext cx="3458344" cy="3697768"/>
          </a:xfrm>
          <a:prstGeom prst="rect">
            <a:avLst/>
          </a:prstGeom>
        </p:spPr>
      </p:pic>
      <p:pic>
        <p:nvPicPr>
          <p:cNvPr id="4" name="Рисунок 3" descr="9a60d3bd0a88e4bcc73ea7c7a1bfd8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3" y="2235596"/>
            <a:ext cx="3445563" cy="4145657"/>
          </a:xfrm>
          <a:prstGeom prst="rect">
            <a:avLst/>
          </a:prstGeom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83568" y="390923"/>
            <a:ext cx="532859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Введение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ГЛАВА I. Общие сведения о единороге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Первый параграф – Единорог как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символ в искусстве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Второй параграф – Шотландские корни единорога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Третий параграф – Единорог как мифическое существо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Четвёртый параграф – Лев и единорог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ГЛАВА II. Образ единорога в искусстве.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Примеры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Приложение к шотландским корням единорога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Заключение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3438" y="-3413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Единорог</a:t>
            </a:r>
            <a:endParaRPr lang="ru-RU" sz="36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520010018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634231"/>
            <a:ext cx="3824003" cy="40038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429000"/>
            <a:ext cx="5138449" cy="306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0548" y="15766"/>
            <a:ext cx="6294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Примеры в искусстве</a:t>
            </a:r>
            <a:endParaRPr lang="ru-RU" sz="2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03n_145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000108"/>
            <a:ext cx="2713274" cy="3615654"/>
          </a:xfrm>
          <a:prstGeom prst="rect">
            <a:avLst/>
          </a:prstGeom>
        </p:spPr>
      </p:pic>
      <p:pic>
        <p:nvPicPr>
          <p:cNvPr id="5" name="Рисунок 4" descr="tumblr_nrsyfd33Vq1rluscpo1_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857232"/>
            <a:ext cx="2857520" cy="3726206"/>
          </a:xfrm>
          <a:prstGeom prst="rect">
            <a:avLst/>
          </a:prstGeom>
        </p:spPr>
      </p:pic>
      <p:pic>
        <p:nvPicPr>
          <p:cNvPr id="7" name="Рисунок 6" descr="hampton-court-unicor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1000108"/>
            <a:ext cx="3109948" cy="35680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87824" y="4797152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Рафаэль Санти</a:t>
            </a:r>
          </a:p>
          <a:p>
            <a:pPr algn="ctr"/>
            <a:r>
              <a:rPr lang="ru-RU" dirty="0" smtClean="0"/>
              <a:t>«Дама с единорогом»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486916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Бельгийский Гобелен «Единорог в неволе»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353380" y="4763236"/>
            <a:ext cx="3456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Памятник Единорогу в Лондоне, Великобритания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(у главного входа в королевскую резиденцию </a:t>
            </a:r>
            <a:r>
              <a:rPr lang="ru-RU" dirty="0" err="1" smtClean="0"/>
              <a:t>Хэмптон-корт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2650" y="-108876"/>
            <a:ext cx="2643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Примеры</a:t>
            </a:r>
            <a:endParaRPr lang="ru-RU" sz="36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96026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785794"/>
            <a:ext cx="3427352" cy="2286016"/>
          </a:xfrm>
          <a:prstGeom prst="rect">
            <a:avLst/>
          </a:prstGeom>
        </p:spPr>
      </p:pic>
      <p:pic>
        <p:nvPicPr>
          <p:cNvPr id="6" name="Рисунок 5" descr="willia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214290"/>
            <a:ext cx="4904705" cy="4929198"/>
          </a:xfrm>
          <a:prstGeom prst="rect">
            <a:avLst/>
          </a:prstGeom>
        </p:spPr>
      </p:pic>
      <p:pic>
        <p:nvPicPr>
          <p:cNvPr id="8" name="Рисунок 7" descr="cba991149d7077572fac4255dc868459_i-8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3990" y="3286124"/>
            <a:ext cx="2232779" cy="33575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47864" y="4941168"/>
            <a:ext cx="47525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1 - Барельеф на Славяно-греко-латинской академии в России, Москве</a:t>
            </a:r>
          </a:p>
          <a:p>
            <a:r>
              <a:rPr lang="ru-RU" dirty="0" smtClean="0"/>
              <a:t>2 - Государственный исторический музей в Москве</a:t>
            </a:r>
          </a:p>
          <a:p>
            <a:r>
              <a:rPr lang="ru-RU" dirty="0" smtClean="0"/>
              <a:t>3 – Герб Британии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1671" y="61690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Лев и Единорог</a:t>
            </a:r>
            <a:endParaRPr lang="ru-RU" sz="36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3284984"/>
            <a:ext cx="5220072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dirty="0" smtClean="0"/>
              <a:t>The lion and the unicorn</a:t>
            </a:r>
          </a:p>
          <a:p>
            <a:r>
              <a:rPr lang="en-US" dirty="0" smtClean="0"/>
              <a:t>Were fighting for the crown</a:t>
            </a:r>
          </a:p>
          <a:p>
            <a:r>
              <a:rPr lang="en-US" dirty="0" smtClean="0"/>
              <a:t>The lion beat the unicorn</a:t>
            </a:r>
          </a:p>
          <a:p>
            <a:r>
              <a:rPr lang="en-US" dirty="0" smtClean="0"/>
              <a:t>All around the town.</a:t>
            </a:r>
          </a:p>
          <a:p>
            <a:r>
              <a:rPr lang="en-US" dirty="0" smtClean="0"/>
              <a:t>Some gave them white bread,</a:t>
            </a:r>
          </a:p>
          <a:p>
            <a:r>
              <a:rPr lang="en-US" dirty="0" smtClean="0"/>
              <a:t>And some gave them brown;</a:t>
            </a:r>
          </a:p>
          <a:p>
            <a:r>
              <a:rPr lang="en-US" dirty="0" smtClean="0"/>
              <a:t>Some gave them plum cake</a:t>
            </a:r>
          </a:p>
          <a:p>
            <a:r>
              <a:rPr lang="en-US" dirty="0" smtClean="0"/>
              <a:t>and drummed them out of town.</a:t>
            </a:r>
            <a:endParaRPr lang="ru-RU" dirty="0" smtClean="0"/>
          </a:p>
          <a:p>
            <a:r>
              <a:rPr lang="ru-RU" dirty="0" smtClean="0"/>
              <a:t>(из сборника «стихов матушки Гусыни» 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)</a:t>
            </a:r>
          </a:p>
          <a:p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811" y="548680"/>
            <a:ext cx="46440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Бьются, бьются за корону, Лев с Единорогом.</a:t>
            </a:r>
          </a:p>
          <a:p>
            <a:r>
              <a:rPr lang="ru-RU" dirty="0" smtClean="0"/>
              <a:t>Гонит Лев Единорога по кружным дорогам.</a:t>
            </a:r>
          </a:p>
          <a:p>
            <a:r>
              <a:rPr lang="ru-RU" dirty="0" smtClean="0"/>
              <a:t>Хлебных корок и бисквита им дают обоим,</a:t>
            </a:r>
          </a:p>
          <a:p>
            <a:r>
              <a:rPr lang="ru-RU" dirty="0" smtClean="0"/>
              <a:t>От столицы отгоняют барабанным боем.</a:t>
            </a:r>
          </a:p>
          <a:p>
            <a:r>
              <a:rPr lang="ru-RU" dirty="0" smtClean="0"/>
              <a:t>В переводе А. А. Щербакова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808" y="836712"/>
            <a:ext cx="3777953" cy="4580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7882"/>
            <a:ext cx="391882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Краткие итоги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1580" y="1484784"/>
            <a:ext cx="34203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1, В Шотландию единорог пришел от викингов</a:t>
            </a:r>
          </a:p>
          <a:p>
            <a:r>
              <a:rPr lang="ru-RU" dirty="0" smtClean="0"/>
              <a:t>2, Единорог – символ чистоты, свободы и силы духа</a:t>
            </a:r>
          </a:p>
          <a:p>
            <a:r>
              <a:rPr lang="ru-RU" dirty="0" smtClean="0"/>
              <a:t>3, Влияние единорога расширилось в эпоху Возрождения</a:t>
            </a:r>
          </a:p>
          <a:p>
            <a:r>
              <a:rPr lang="ru-RU" dirty="0" smtClean="0"/>
              <a:t>4, Единорог утратил первоначальную привязку к Шотландии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055918"/>
            <a:ext cx="3982570" cy="399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2496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320</TotalTime>
  <Words>423</Words>
  <Application>Microsoft Office PowerPoint</Application>
  <PresentationFormat>Экран (4:3)</PresentationFormat>
  <Paragraphs>74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Остин</vt:lpstr>
      <vt:lpstr>Образ единорога в культуре Шотландии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Svetlana</cp:lastModifiedBy>
  <cp:revision>56</cp:revision>
  <dcterms:created xsi:type="dcterms:W3CDTF">2017-11-19T12:15:06Z</dcterms:created>
  <dcterms:modified xsi:type="dcterms:W3CDTF">2018-04-22T12:14:09Z</dcterms:modified>
</cp:coreProperties>
</file>