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goo.gl/ynFJXE" TargetMode="External"/><Relationship Id="rId3" Type="http://schemas.openxmlformats.org/officeDocument/2006/relationships/hyperlink" Target="https://goo.gl/i4gaJf" TargetMode="External"/><Relationship Id="rId4" Type="http://schemas.openxmlformats.org/officeDocument/2006/relationships/hyperlink" Target="https://goo.gl/gZedNJ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Космонавтика: Система жизнеобеспечения пилотируемых космических аппаратов, запуск спутников на орбиту и система глобального позиционирования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97940">
              <a:defRPr sz="4000"/>
            </a:lvl1pPr>
          </a:lstStyle>
          <a:p>
            <a:pPr/>
            <a:r>
              <a:t>Космонавтика: Система жизнеобеспечения пилотируемых космических аппаратов, запуск спутников на орбиту и система глобального позиционирования.</a:t>
            </a:r>
          </a:p>
        </p:txBody>
      </p:sp>
      <p:sp>
        <p:nvSpPr>
          <p:cNvPr id="120" name="Выполнил:                     Степанов Дмитрий…"/>
          <p:cNvSpPr txBox="1"/>
          <p:nvPr>
            <p:ph type="subTitle" sz="quarter" idx="1"/>
          </p:nvPr>
        </p:nvSpPr>
        <p:spPr>
          <a:xfrm>
            <a:off x="1270000" y="7785100"/>
            <a:ext cx="10464800" cy="1130300"/>
          </a:xfrm>
          <a:prstGeom prst="rect">
            <a:avLst/>
          </a:prstGeom>
        </p:spPr>
        <p:txBody>
          <a:bodyPr/>
          <a:lstStyle/>
          <a:p>
            <a:pPr algn="r" defTabSz="356361">
              <a:defRPr sz="2200"/>
            </a:pPr>
            <a:r>
              <a:t>Выполнил:</a:t>
            </a:r>
            <a:r>
              <a:rPr u="sng"/>
              <a:t>                     Степанов Дмитрий</a:t>
            </a:r>
            <a:r>
              <a:t> </a:t>
            </a:r>
          </a:p>
          <a:p>
            <a:pPr algn="r" defTabSz="356361">
              <a:defRPr sz="2200"/>
            </a:pPr>
            <a:r>
              <a:t>Консультант:</a:t>
            </a:r>
            <a:r>
              <a:rPr u="sng"/>
              <a:t> Ветюков Дмитрий Алексеевич</a:t>
            </a:r>
          </a:p>
          <a:p>
            <a:pPr algn="r" defTabSz="356361">
              <a:defRPr sz="2200"/>
            </a:pPr>
            <a:r>
              <a:t>Рецензент:</a:t>
            </a:r>
            <a:r>
              <a:rPr u="sng"/>
              <a:t> Голодняк Михаил Михайлович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Цель реферата:"/>
          <p:cNvSpPr txBox="1"/>
          <p:nvPr/>
        </p:nvSpPr>
        <p:spPr>
          <a:xfrm>
            <a:off x="1185211" y="3058770"/>
            <a:ext cx="1132196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/>
            <a:r>
              <a:t>Цель реферата:</a:t>
            </a:r>
          </a:p>
        </p:txBody>
      </p:sp>
      <p:sp>
        <p:nvSpPr>
          <p:cNvPr id="123" name="Разобраться в системе жизнеобеспечения космонавтов (СЖО), в запуске спутников на орбиту, , и об работе спутников на орбите. Также в мою цель входит рассказ-ответ на вопрос где лучше запускать космические аппараты, в какой точке Земли при старте они получают наибольшее ускорение и почему, в чём отличие ракеты от спутника?"/>
          <p:cNvSpPr txBox="1"/>
          <p:nvPr/>
        </p:nvSpPr>
        <p:spPr>
          <a:xfrm>
            <a:off x="3651888" y="4277817"/>
            <a:ext cx="8835842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pPr/>
            <a:r>
              <a:t>Цель моего реферата - разобраться в работе системы СЖО, в запуске спутников на орбиту и разобраться в системе глобального позиционирования GLONASS.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-Система жизнеобеспечения пилотируемых космических аппаратов.…"/>
          <p:cNvSpPr txBox="1"/>
          <p:nvPr/>
        </p:nvSpPr>
        <p:spPr>
          <a:xfrm>
            <a:off x="1124050" y="1699715"/>
            <a:ext cx="10756698" cy="6354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-Система жизнеобеспечения пилотируемых космических аппаратов.</a:t>
            </a:r>
          </a:p>
          <a:p>
            <a:pPr>
              <a:defRPr b="1"/>
            </a:pPr>
          </a:p>
          <a:p>
            <a:pPr marL="476250" indent="-476250" algn="l">
              <a:buSzPct val="100000"/>
              <a:buAutoNum type="arabicParenR" startAt="1"/>
            </a:pPr>
            <a:r>
              <a:t>СОГС</a:t>
            </a:r>
          </a:p>
          <a:p>
            <a:pPr marL="476250" indent="-476250" algn="l">
              <a:buSzPct val="100000"/>
              <a:buAutoNum type="arabicParenR" startAt="1"/>
            </a:pPr>
            <a:r>
              <a:t>СВО</a:t>
            </a:r>
          </a:p>
          <a:p>
            <a:pPr marL="476250" indent="-476250" algn="l">
              <a:buSzPct val="100000"/>
              <a:buAutoNum type="arabicParenR" startAt="1"/>
            </a:pPr>
            <a:r>
              <a:t>ССГО</a:t>
            </a:r>
          </a:p>
          <a:p>
            <a:pPr marL="476250" indent="-476250" algn="l">
              <a:buSzPct val="100000"/>
              <a:buAutoNum type="arabicParenR" startAt="1"/>
            </a:pPr>
            <a:r>
              <a:t>СОП</a:t>
            </a:r>
          </a:p>
          <a:p>
            <a:pPr marL="476250" indent="-476250" algn="l">
              <a:buSzPct val="100000"/>
              <a:buAutoNum type="arabicParenR" startAt="1"/>
            </a:pPr>
            <a:r>
              <a:t>СОТР</a:t>
            </a:r>
          </a:p>
          <a:p>
            <a:pPr algn="l"/>
          </a:p>
          <a:p>
            <a:pPr>
              <a:defRPr b="1"/>
            </a:pPr>
            <a:r>
              <a:t>-Запуск спутников на орбиту.</a:t>
            </a:r>
          </a:p>
          <a:p>
            <a:pPr>
              <a:defRPr b="1"/>
            </a:pPr>
          </a:p>
          <a:p>
            <a:pPr marL="476250" indent="-476250" algn="l">
              <a:buSzPct val="100000"/>
              <a:buAutoNum type="arabicParenR" startAt="1"/>
            </a:pPr>
            <a:r>
              <a:t>Полярная орбита</a:t>
            </a:r>
          </a:p>
          <a:p>
            <a:pPr marL="476250" indent="-476250" algn="l">
              <a:buSzPct val="100000"/>
              <a:buAutoNum type="arabicParenR" startAt="1"/>
            </a:pPr>
            <a:r>
              <a:t>Экваториальная орбита</a:t>
            </a:r>
          </a:p>
          <a:p>
            <a:pPr marL="476250" indent="-476250" algn="l">
              <a:buSzPct val="100000"/>
              <a:buAutoNum type="arabicParenR" startAt="1"/>
            </a:pPr>
            <a:r>
              <a:t>Наклонная орбита</a:t>
            </a:r>
          </a:p>
          <a:p>
            <a:pPr algn="l"/>
          </a:p>
          <a:p>
            <a:pPr>
              <a:defRPr b="1"/>
            </a:pPr>
            <a:r>
              <a:t>-Система глобального позиционирования (GLONASS).</a:t>
            </a:r>
          </a:p>
          <a:p>
            <a:pPr algn="l">
              <a:defRPr b="1"/>
            </a:pPr>
          </a:p>
          <a:p>
            <a:pPr algn="l"/>
            <a:r>
              <a:t>1) метод триангуляции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0171" y="4390158"/>
            <a:ext cx="8411057" cy="535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3018" y="147224"/>
            <a:ext cx="6068630" cy="4265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271" y="90880"/>
            <a:ext cx="6272878" cy="4265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Литература"/>
          <p:cNvSpPr txBox="1"/>
          <p:nvPr/>
        </p:nvSpPr>
        <p:spPr>
          <a:xfrm>
            <a:off x="5559804" y="2652370"/>
            <a:ext cx="18851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Литература</a:t>
            </a:r>
          </a:p>
        </p:txBody>
      </p:sp>
      <p:sp>
        <p:nvSpPr>
          <p:cNvPr id="132" name="Спутники онлайн….……………………………………………………………https://goo.gl/ynFJXE…"/>
          <p:cNvSpPr txBox="1"/>
          <p:nvPr/>
        </p:nvSpPr>
        <p:spPr>
          <a:xfrm>
            <a:off x="-11938" y="3890467"/>
            <a:ext cx="13028677" cy="23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Спутники онлайн….……………………………………………………………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https://goo.gl/ynFJXE</a:t>
            </a:r>
          </a:p>
          <a:p>
            <a:pPr/>
            <a:r>
              <a:t>Спутники запуск.………………………………………………………………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https://goo.gl/ynFJXE</a:t>
            </a:r>
          </a:p>
          <a:p>
            <a:pPr/>
            <a:r>
              <a:t>Запись запуска спутника на орбиту.………………………………………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https://goo.gl/ynFJXE</a:t>
            </a:r>
          </a:p>
          <a:p>
            <a:pPr/>
            <a:r>
              <a:t>Плей-лист год на орбите.……………………………………………………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https://goo.gl/ynFJXE</a:t>
            </a:r>
          </a:p>
          <a:p>
            <a:pPr/>
            <a:r>
              <a:t>Откуда берутся вода и кислород на МКС?………………………………..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https://goo.gl/i4gaJf</a:t>
            </a:r>
          </a:p>
          <a:p>
            <a:pPr/>
            <a:r>
              <a:t>Системы жизнеобеспечения обитаемых космических объектов……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https://goo.gl/gZedNJ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Спасибо за внимание!"/>
          <p:cNvSpPr txBox="1"/>
          <p:nvPr>
            <p:ph type="ctrTitle"/>
          </p:nvPr>
        </p:nvSpPr>
        <p:spPr>
          <a:xfrm>
            <a:off x="554532" y="1638298"/>
            <a:ext cx="11895736" cy="3302004"/>
          </a:xfrm>
          <a:prstGeom prst="rect">
            <a:avLst/>
          </a:prstGeom>
        </p:spPr>
        <p:txBody>
          <a:bodyPr/>
          <a:lstStyle/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