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3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ashabnp.info/load/34-1-0-19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48600" cy="1927225"/>
          </a:xfrm>
        </p:spPr>
        <p:txBody>
          <a:bodyPr/>
          <a:lstStyle/>
          <a:p>
            <a:r>
              <a:rPr lang="ru-RU" sz="3600" dirty="0"/>
              <a:t>Исследовательская работа на тему «Роль социальной рекламы в жизни подростка (на примере России и Германии)».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>
            <a:noAutofit/>
          </a:bodyPr>
          <a:lstStyle/>
          <a:p>
            <a:r>
              <a:rPr lang="ru-RU" dirty="0"/>
              <a:t>Выполнила: </a:t>
            </a:r>
          </a:p>
          <a:p>
            <a:r>
              <a:rPr lang="ru-RU" dirty="0"/>
              <a:t>Макарова Елизавета, Ученица 10 класса Б </a:t>
            </a:r>
          </a:p>
          <a:p>
            <a:r>
              <a:rPr lang="ru-RU" dirty="0"/>
              <a:t>Руководитель:</a:t>
            </a:r>
          </a:p>
          <a:p>
            <a:r>
              <a:rPr lang="ru-RU" dirty="0"/>
              <a:t>Полетаева Марина </a:t>
            </a:r>
            <a:r>
              <a:rPr lang="ru-RU" dirty="0" smtClean="0"/>
              <a:t>Андреевна</a:t>
            </a:r>
            <a:r>
              <a:rPr lang="ru-RU" dirty="0"/>
              <a:t> </a:t>
            </a:r>
          </a:p>
          <a:p>
            <a:r>
              <a:rPr lang="ru-RU" dirty="0"/>
              <a:t>Рецензент:</a:t>
            </a:r>
          </a:p>
          <a:p>
            <a:r>
              <a:rPr lang="ru-RU" dirty="0"/>
              <a:t>Кириллов Дмитрий Анатольевич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72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45" y="980728"/>
            <a:ext cx="8784976" cy="20406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одростки </a:t>
            </a:r>
            <a:r>
              <a:rPr lang="ru-RU" sz="1800" dirty="0"/>
              <a:t>в России признают социальную рекламу эффективной, но не меняют свое отношение к жизни из-за отсутствия интереса к российской рекламе. </a:t>
            </a:r>
            <a:r>
              <a:rPr lang="ru-RU" sz="1800" dirty="0" smtClean="0"/>
              <a:t>Немецкая </a:t>
            </a:r>
            <a:r>
              <a:rPr lang="ru-RU" sz="1800" dirty="0"/>
              <a:t>социальная реклама интересна подросткам и не только сообщает о проблемах общества, но и побуждает к действию.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35" y="3068960"/>
            <a:ext cx="61093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9132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052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02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68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1972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Шокирующая реклама действенна</a:t>
            </a:r>
            <a:r>
              <a:rPr lang="ru-RU" sz="2000" dirty="0"/>
              <a:t>, но </a:t>
            </a:r>
            <a:r>
              <a:rPr lang="ru-RU" sz="2000" dirty="0" smtClean="0"/>
              <a:t>наиболее </a:t>
            </a:r>
            <a:r>
              <a:rPr lang="ru-RU" sz="2000" dirty="0"/>
              <a:t>эффективна в </a:t>
            </a:r>
            <a:r>
              <a:rPr lang="ru-RU" sz="2000" dirty="0" smtClean="0"/>
              <a:t>Германии</a:t>
            </a:r>
            <a:r>
              <a:rPr lang="ru-RU" sz="2000" dirty="0"/>
              <a:t>, чем в России. Такую рекламу </a:t>
            </a:r>
            <a:r>
              <a:rPr lang="ru-RU" sz="2000" dirty="0" smtClean="0"/>
              <a:t>стоит </a:t>
            </a:r>
            <a:r>
              <a:rPr lang="ru-RU" sz="2000" dirty="0"/>
              <a:t>применять в России, так как шокирующие сюжеты остаются в памяти намного дольше, но не нужно полностью исключать другие виды рекламы.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551" y="3034480"/>
            <a:ext cx="496855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 фоторекламы по наиболее актуальным темам.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2" y="4293096"/>
            <a:ext cx="4586853" cy="22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0173"/>
            <a:ext cx="2772308" cy="28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259632" y="3493685"/>
            <a:ext cx="648072" cy="726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3131491"/>
            <a:ext cx="792088" cy="72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990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Итоги.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/>
              <a:t>В ходе исследования </a:t>
            </a:r>
            <a:r>
              <a:rPr lang="ru-RU" sz="2000" b="1" u="sng" dirty="0"/>
              <a:t>основная гипотеза </a:t>
            </a:r>
            <a:r>
              <a:rPr lang="ru-RU" sz="2000" b="1" u="sng" dirty="0" smtClean="0"/>
              <a:t>подтвердилась</a:t>
            </a:r>
            <a:r>
              <a:rPr lang="ru-RU" sz="2000" dirty="0" smtClean="0"/>
              <a:t>: социальная реклама в Германии более эффективно воздействует на мировоззрение подростка, чем социальная реклама в России. 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/>
              <a:t>Социальную рекламу в России можно усовершенствовать, опираясь на зарубежный опыт. Но не стоит полностью  копировать немецкую рекламу, т.к. образ жизни и интересы подростков разных стран отличаются.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b="9209"/>
          <a:stretch/>
        </p:blipFill>
        <p:spPr bwMode="auto">
          <a:xfrm>
            <a:off x="3375450" y="2199793"/>
            <a:ext cx="2304256" cy="26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118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Улучшение социальной рекламы в России: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нетрадиционных медиа носителей.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Социальная </a:t>
            </a:r>
            <a:r>
              <a:rPr lang="ru-RU" sz="2000" dirty="0"/>
              <a:t>реклама должна быть оригинальной, запоминающейся, но понятной и четкой. 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Распространение шокирующей социальной рекламы.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Налаживание урегулирования </a:t>
            </a:r>
            <a:r>
              <a:rPr lang="ru-RU" sz="2000" dirty="0"/>
              <a:t>рекламной деятельности в </a:t>
            </a:r>
            <a:r>
              <a:rPr lang="ru-RU" sz="2000" dirty="0" smtClean="0"/>
              <a:t>России: нужно четко </a:t>
            </a:r>
            <a:r>
              <a:rPr lang="ru-RU" sz="2000" dirty="0"/>
              <a:t>прописать критерии и правила создания и публикации социальной рекламы. 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Показ рекламных сообщений в </a:t>
            </a:r>
            <a:r>
              <a:rPr lang="ru-RU" sz="2000" dirty="0"/>
              <a:t>самое активное время просмотра телевизора/прослушивания радио, </a:t>
            </a:r>
            <a:r>
              <a:rPr lang="ru-RU" sz="2000" dirty="0" smtClean="0"/>
              <a:t>размещение </a:t>
            </a:r>
            <a:r>
              <a:rPr lang="ru-RU" sz="2000" dirty="0"/>
              <a:t>на улице и в интернете, для большего воздействия на молодежь. </a:t>
            </a:r>
          </a:p>
        </p:txBody>
      </p:sp>
    </p:spTree>
    <p:extLst>
      <p:ext uri="{BB962C8B-B14F-4D97-AF65-F5344CB8AC3E}">
        <p14:creationId xmlns:p14="http://schemas.microsoft.com/office/powerpoint/2010/main" val="41755714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Библиография.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ru-RU" sz="1400" u="sng" dirty="0" err="1"/>
              <a:t>Дворко</a:t>
            </a:r>
            <a:r>
              <a:rPr lang="ru-RU" sz="1400" u="sng" dirty="0"/>
              <a:t> С. Б. "Значение социальной рекламы в формировании гражданского общества"</a:t>
            </a:r>
            <a:r>
              <a:rPr lang="ru-RU" sz="1400" dirty="0"/>
              <a:t> - </a:t>
            </a:r>
            <a:r>
              <a:rPr lang="ru-RU" sz="1400" dirty="0" err="1"/>
              <a:t>Дворко</a:t>
            </a:r>
            <a:r>
              <a:rPr lang="ru-RU" sz="1400" dirty="0"/>
              <a:t> С. Б. Доклад "Значение социальной рекламы в формировании гражданского общества", 2007.</a:t>
            </a:r>
          </a:p>
          <a:p>
            <a:pPr lvl="0" algn="just">
              <a:lnSpc>
                <a:spcPct val="170000"/>
              </a:lnSpc>
            </a:pPr>
            <a:r>
              <a:rPr lang="ru-RU" sz="1400" u="sng" dirty="0"/>
              <a:t>Л. М. Дмитриева "Социальная реклама".</a:t>
            </a:r>
            <a:r>
              <a:rPr lang="ru-RU" sz="1400" dirty="0"/>
              <a:t> - Дмитриева, Л. М. Социальная реклама: учеб. пособие для студентов вузов, обучающихся по специальностям «Реклама» и «Связи с общественностью» / под ред. Л. М. Дмитриевой. - М.: ЮНИТИ-ДАНА, 2012. - 271 с.</a:t>
            </a:r>
          </a:p>
          <a:p>
            <a:pPr lvl="0" algn="just">
              <a:lnSpc>
                <a:spcPct val="170000"/>
              </a:lnSpc>
            </a:pPr>
            <a:r>
              <a:rPr lang="ru-RU" sz="1400" u="sng" dirty="0"/>
              <a:t>П. А. Кузнецов "Социальная реклама. Теория и практика".</a:t>
            </a:r>
            <a:r>
              <a:rPr lang="ru-RU" sz="1400" dirty="0"/>
              <a:t> - Социальная реклама. Теория и практика / Кузнецов П.А. - М.:ЮНИТИ-ДАНА, 2015. - 175 с.</a:t>
            </a:r>
          </a:p>
          <a:p>
            <a:pPr lvl="0" algn="just">
              <a:lnSpc>
                <a:spcPct val="170000"/>
              </a:lnSpc>
            </a:pPr>
            <a:r>
              <a:rPr lang="ru-RU" sz="1400" u="sng" dirty="0"/>
              <a:t>О.Ю. Голуб "Социальная реклама: Учебное пособие".</a:t>
            </a:r>
            <a:r>
              <a:rPr lang="ru-RU" sz="1400" dirty="0"/>
              <a:t> - Социальная реклама: Учебное пособие / О. Ю Голуб. - М.: </a:t>
            </a:r>
            <a:r>
              <a:rPr lang="ru-RU" sz="1400" dirty="0" err="1"/>
              <a:t>Издательско</a:t>
            </a:r>
            <a:r>
              <a:rPr lang="ru-RU" sz="1400" dirty="0"/>
              <a:t> - торговая корпорация "Дашков и К", 2010. – 180</a:t>
            </a:r>
          </a:p>
          <a:p>
            <a:pPr lvl="0" algn="just">
              <a:lnSpc>
                <a:spcPct val="170000"/>
              </a:lnSpc>
            </a:pPr>
            <a:r>
              <a:rPr lang="ru-RU" sz="1400" u="sng" dirty="0"/>
              <a:t>Г. </a:t>
            </a:r>
            <a:r>
              <a:rPr lang="ru-RU" sz="1400" u="sng" dirty="0" err="1"/>
              <a:t>Николайшвили</a:t>
            </a:r>
            <a:r>
              <a:rPr lang="ru-RU" sz="1400" u="sng" dirty="0"/>
              <a:t> "Социальная реклама: Теория и практика".</a:t>
            </a:r>
            <a:r>
              <a:rPr lang="ru-RU" sz="1400" dirty="0"/>
              <a:t> - Социальная реклама: Теория и практика: </a:t>
            </a:r>
            <a:r>
              <a:rPr lang="ru-RU" sz="1400" dirty="0" err="1"/>
              <a:t>Учеб.пособие</a:t>
            </a:r>
            <a:r>
              <a:rPr lang="ru-RU" sz="1400" dirty="0"/>
              <a:t> для студентов вузов/ Г. Г. </a:t>
            </a:r>
            <a:r>
              <a:rPr lang="ru-RU" sz="1400" dirty="0" err="1"/>
              <a:t>Николайшвили</a:t>
            </a:r>
            <a:r>
              <a:rPr lang="ru-RU" sz="1400" dirty="0"/>
              <a:t>. - М.: Аспект Пресс, 2008. - 191 с.</a:t>
            </a:r>
          </a:p>
          <a:p>
            <a:pPr lvl="0" algn="just">
              <a:lnSpc>
                <a:spcPct val="170000"/>
              </a:lnSpc>
            </a:pPr>
            <a:r>
              <a:rPr lang="ru-RU" sz="1400" u="sng" dirty="0"/>
              <a:t>Сайт "Библиотека начинающего педагога".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ru-RU" sz="1400" dirty="0">
                <a:solidFill>
                  <a:schemeClr val="tx1"/>
                </a:solidFill>
                <a:hlinkClick r:id="rId2"/>
              </a:rPr>
              <a:t>http://vashabnp.info/load/34-1-0-1979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7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148768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Актуальность диплома. Цель исследования.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1900" u="sng" dirty="0"/>
              <a:t>Актуальность</a:t>
            </a:r>
            <a:r>
              <a:rPr lang="ru-RU" sz="1900" dirty="0"/>
              <a:t> моего исследования обусловлена необходимостью определить различия социальной рекламы в целом и ее влияния на подростков в разных странах (Россия и Германия) для того, чтобы понять, следует ли менять социальную рекламу в России, для увеличения эффективности ее положительного воздействия на подростков и как это сделать.</a:t>
            </a:r>
          </a:p>
          <a:p>
            <a:pPr algn="just">
              <a:lnSpc>
                <a:spcPct val="160000"/>
              </a:lnSpc>
            </a:pPr>
            <a:endParaRPr lang="ru-RU" sz="1900" u="sng" dirty="0"/>
          </a:p>
          <a:p>
            <a:pPr algn="just">
              <a:lnSpc>
                <a:spcPct val="160000"/>
              </a:lnSpc>
            </a:pPr>
            <a:r>
              <a:rPr lang="ru-RU" sz="1900" u="sng" dirty="0"/>
              <a:t>Целью</a:t>
            </a:r>
            <a:r>
              <a:rPr lang="ru-RU" sz="1900" dirty="0"/>
              <a:t> моего исследования является выяснение влияния социальной рекламы на формирование мировоззрения подростков  на примере двух стран: России и Германии. 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9974351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Задачи диплома.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Узнать, насколько подростки России и Германии ознакомлены с понятием социальной рекламы.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Понять, каковы различия и эффективность социальной рекламы в России и Германии.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Узнать наиболее актуальные и важные социальные проблемы для подрастающего поколения.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Найти способы повышения эффективности влияния социальной рекламы на подростков в России. 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8382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355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Гипотеза и проблема исследования.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43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/>
              <a:t>Проблемой моего исследования является то, что в России такому явлению, как «социальная реклама» не уделяется должного внимания, не учитываются возрастные особенности целевой аудитории, что уменьшает эффективность влияния социальной рекламы на подростков.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24" y="3573016"/>
            <a:ext cx="30305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1" y="5673623"/>
            <a:ext cx="8675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387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Структура работы.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1" y="1052736"/>
            <a:ext cx="86566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3" y="1705199"/>
            <a:ext cx="555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3" y="1916832"/>
            <a:ext cx="80359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" y="4293096"/>
            <a:ext cx="80359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3" y="5566792"/>
            <a:ext cx="896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2687637"/>
            <a:ext cx="896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954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Элементы </a:t>
            </a:r>
            <a:r>
              <a:rPr lang="ru-RU" dirty="0"/>
              <a:t>психологического воздействия социальной </a:t>
            </a:r>
            <a:r>
              <a:rPr lang="ru-RU" dirty="0" smtClean="0"/>
              <a:t>рекламы.</a:t>
            </a:r>
            <a:endParaRPr lang="ru-RU" dirty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1772816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5536" y="342900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3244"/>
            <a:ext cx="908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5020"/>
            <a:ext cx="908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908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11153" y="1992069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Привлечение внимания, притягательность.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1153" y="2380511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Запоминаемость.</a:t>
            </a:r>
            <a:endParaRPr lang="ru-RU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844465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Распознаваемость. 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205423"/>
            <a:ext cx="231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Агитационная сила.</a:t>
            </a:r>
            <a:endParaRPr lang="ru-RU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735" y="371703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u="sng" dirty="0"/>
              <a:t>И</a:t>
            </a:r>
            <a:r>
              <a:rPr lang="ru-RU" sz="2000" u="sng" dirty="0" smtClean="0"/>
              <a:t>ндикаторы </a:t>
            </a:r>
            <a:r>
              <a:rPr lang="ru-RU" sz="2000" u="sng" dirty="0"/>
              <a:t>восприятия </a:t>
            </a:r>
            <a:r>
              <a:rPr lang="ru-RU" sz="2000" u="sng" dirty="0" smtClean="0"/>
              <a:t>социальной </a:t>
            </a:r>
            <a:r>
              <a:rPr lang="ru-RU" sz="2000" u="sng" dirty="0"/>
              <a:t>рекламы подростками: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Актуальные проблемы для подростков.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Отношение к рекламе с шокирующим сюжетом.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Степень понимания сути и задач социальной рекламы.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Наиболее благоприятные для восприятия виды социальной рекламы.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28546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95" y="15555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695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45 </a:t>
            </a:r>
            <a:r>
              <a:rPr lang="ru-RU" sz="2000" dirty="0"/>
              <a:t>немецких </a:t>
            </a:r>
            <a:r>
              <a:rPr lang="ru-RU" sz="2000" dirty="0" smtClean="0"/>
              <a:t>подростков.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132262"/>
            <a:ext cx="315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80 </a:t>
            </a:r>
            <a:r>
              <a:rPr lang="ru-RU" dirty="0" smtClean="0"/>
              <a:t>российских подростков.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81536" y="764704"/>
            <a:ext cx="5223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2107" y="810741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756" y="1541891"/>
            <a:ext cx="863155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 smtClean="0"/>
              <a:t>1. В </a:t>
            </a:r>
            <a:r>
              <a:rPr lang="ru-RU" dirty="0"/>
              <a:t>России 86% подростков ознакомлены с понятием социальная реклама. 55% из них редко сталкиваются с социальной </a:t>
            </a:r>
            <a:r>
              <a:rPr lang="ru-RU" dirty="0" smtClean="0"/>
              <a:t>рекламой. В </a:t>
            </a:r>
            <a:r>
              <a:rPr lang="ru-RU" dirty="0"/>
              <a:t>Германии 90% подростков  ознакомлены с социальной рекламой и 60% часто замечают ее в своей стране. 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1"/>
            <a:ext cx="5761721" cy="34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52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" y="404664"/>
            <a:ext cx="52708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95" y="3573016"/>
            <a:ext cx="5434769" cy="32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847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352" y="4383632"/>
            <a:ext cx="8914310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dirty="0" smtClean="0"/>
              <a:t>При определенных </a:t>
            </a:r>
            <a:r>
              <a:rPr lang="ru-RU" sz="1600" dirty="0"/>
              <a:t>условиях социальная реклама способна изменить поведение </a:t>
            </a:r>
            <a:r>
              <a:rPr lang="ru-RU" sz="1600" dirty="0" smtClean="0"/>
              <a:t>людей: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50</a:t>
            </a:r>
            <a:r>
              <a:rPr lang="ru-RU" sz="1600" dirty="0"/>
              <a:t>% </a:t>
            </a:r>
            <a:r>
              <a:rPr lang="ru-RU" sz="1600" dirty="0" smtClean="0"/>
              <a:t>российских подростков не </a:t>
            </a:r>
            <a:r>
              <a:rPr lang="ru-RU" sz="1600" dirty="0"/>
              <a:t>задумываются о проблемах, </a:t>
            </a:r>
            <a:r>
              <a:rPr lang="ru-RU" sz="1600" dirty="0" smtClean="0"/>
              <a:t>65</a:t>
            </a:r>
            <a:r>
              <a:rPr lang="ru-RU" sz="1600" dirty="0"/>
              <a:t>% </a:t>
            </a:r>
            <a:r>
              <a:rPr lang="ru-RU" sz="1600" dirty="0" smtClean="0"/>
              <a:t>могут </a:t>
            </a:r>
            <a:r>
              <a:rPr lang="ru-RU" sz="1600" dirty="0"/>
              <a:t>не обращать внимания на социальную рекламу из-за отсутствия актуальности у </a:t>
            </a:r>
            <a:r>
              <a:rPr lang="ru-RU" sz="1600" dirty="0" smtClean="0"/>
              <a:t>проблемы.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71,1% немецких подростков задумываются о проблемах, 66,7% также </a:t>
            </a:r>
            <a:r>
              <a:rPr lang="ru-RU" sz="1600" dirty="0"/>
              <a:t>могут не обращать внимания на социальную рекламу из-за отсутствия актуальности у </a:t>
            </a:r>
            <a:r>
              <a:rPr lang="ru-RU" sz="1600" dirty="0" smtClean="0"/>
              <a:t>проблемы.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2" y="908720"/>
            <a:ext cx="4514712" cy="331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64" y="908720"/>
            <a:ext cx="4439824" cy="331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744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</TotalTime>
  <Words>815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Исследовательская работа на тему «Роль социальной рекламы в жизни подростка (на примере России и Германии)».  </vt:lpstr>
      <vt:lpstr>Актуальность диплома. Цель исследования.</vt:lpstr>
      <vt:lpstr>Задачи диплома.</vt:lpstr>
      <vt:lpstr>Гипотеза и проблема исследования.</vt:lpstr>
      <vt:lpstr>Структура работы.</vt:lpstr>
      <vt:lpstr>Результаты.</vt:lpstr>
      <vt:lpstr>Результаты.</vt:lpstr>
      <vt:lpstr>Презентация PowerPoint</vt:lpstr>
      <vt:lpstr>Результаты.</vt:lpstr>
      <vt:lpstr>Результаты.</vt:lpstr>
      <vt:lpstr>Презентация PowerPoint</vt:lpstr>
      <vt:lpstr>Результаты.</vt:lpstr>
      <vt:lpstr>Итоги.</vt:lpstr>
      <vt:lpstr>Выводы.</vt:lpstr>
      <vt:lpstr>Библиография.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«Роль социальной рекламы в жизни подростка (на примере России и Германии)».  </dc:title>
  <dc:creator>Анна</dc:creator>
  <cp:lastModifiedBy>Анна</cp:lastModifiedBy>
  <cp:revision>39</cp:revision>
  <dcterms:created xsi:type="dcterms:W3CDTF">2018-04-21T08:11:00Z</dcterms:created>
  <dcterms:modified xsi:type="dcterms:W3CDTF">2018-04-24T17:35:42Z</dcterms:modified>
</cp:coreProperties>
</file>