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59" autoAdjust="0"/>
  </p:normalViewPr>
  <p:slideViewPr>
    <p:cSldViewPr snapToGrid="0">
      <p:cViewPr varScale="1">
        <p:scale>
          <a:sx n="84" d="100"/>
          <a:sy n="84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8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9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6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5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6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7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2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A57B-A56A-4D08-93B1-F4260A110FF7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6D04-ED20-4DE3-A99B-6F89625E7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2959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МИНИСТЕРСТВО ОБРАЗОВАНИЯ РОССИЙСКОЙ ФЕДЕРАЦИИ</a:t>
            </a:r>
          </a:p>
          <a:p>
            <a:pPr algn="ctr"/>
            <a:r>
              <a:rPr lang="ru-RU" sz="2200" dirty="0"/>
              <a:t>Государственное бюджетное общеобразовательное учреждение города Москвы Гимназия №1505</a:t>
            </a:r>
          </a:p>
          <a:p>
            <a:pPr algn="ctr"/>
            <a:r>
              <a:rPr lang="ru-RU" sz="2200" dirty="0"/>
              <a:t>«Московская городская педагогическая гимназия-лаборатория»</a:t>
            </a:r>
          </a:p>
          <a:p>
            <a:endParaRPr lang="ru-RU" sz="2200" dirty="0"/>
          </a:p>
          <a:p>
            <a:pPr algn="ctr"/>
            <a:r>
              <a:rPr lang="ru-RU" sz="2200" dirty="0"/>
              <a:t>ДИПЛОМНАЯ РАБОТА</a:t>
            </a:r>
          </a:p>
          <a:p>
            <a:pPr algn="ctr"/>
            <a:r>
              <a:rPr lang="ru-RU" sz="2200" dirty="0"/>
              <a:t>по теме</a:t>
            </a:r>
          </a:p>
          <a:p>
            <a:pPr algn="ctr"/>
            <a:r>
              <a:rPr lang="ru-RU" sz="2200" dirty="0"/>
              <a:t>«Сравнительный анализ японских мотивов в творчестве художников Западной Европы рубежа XIX–XX вв.</a:t>
            </a:r>
          </a:p>
          <a:p>
            <a:pPr algn="ctr"/>
            <a:r>
              <a:rPr lang="ru-RU" sz="2200" dirty="0"/>
              <a:t>и членов объединения «Мир искусства»</a:t>
            </a:r>
          </a:p>
          <a:p>
            <a:endParaRPr lang="ru-RU" sz="2200" dirty="0"/>
          </a:p>
          <a:p>
            <a:pPr algn="r"/>
            <a:r>
              <a:rPr lang="ru-RU" sz="2200" dirty="0"/>
              <a:t>Выполнила:</a:t>
            </a:r>
          </a:p>
          <a:p>
            <a:pPr algn="r"/>
            <a:r>
              <a:rPr lang="ru-RU" sz="2200" dirty="0"/>
              <a:t>Ученица 10-го «И» класса</a:t>
            </a:r>
          </a:p>
          <a:p>
            <a:pPr algn="r"/>
            <a:r>
              <a:rPr lang="ru-RU" sz="2200" dirty="0"/>
              <a:t>Малышева Ирина Олеговна</a:t>
            </a:r>
          </a:p>
          <a:p>
            <a:pPr algn="r"/>
            <a:r>
              <a:rPr lang="ru-RU" sz="2200" dirty="0"/>
              <a:t>Руководители: Бабкова М.В.</a:t>
            </a:r>
          </a:p>
          <a:p>
            <a:pPr algn="r"/>
            <a:r>
              <a:rPr lang="ru-RU" sz="2200" dirty="0"/>
              <a:t>Волков И.М.</a:t>
            </a:r>
          </a:p>
          <a:p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r>
              <a:rPr lang="ru-RU" sz="2200" dirty="0"/>
              <a:t>2017 г.</a:t>
            </a:r>
          </a:p>
        </p:txBody>
      </p:sp>
    </p:spTree>
    <p:extLst>
      <p:ext uri="{BB962C8B-B14F-4D97-AF65-F5344CB8AC3E}">
        <p14:creationId xmlns:p14="http://schemas.microsoft.com/office/powerpoint/2010/main" val="68316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572" y="1460309"/>
            <a:ext cx="10426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	Влияние Японии на искусство Западной Европы и России огромно. Многие художники как Японии, так и Западной Европы перенимали друг у друга техники исполнения, мотивы и т.п. Но все европейские мастера воплощали полученные знания в своих произведениях по-разному. </a:t>
            </a:r>
          </a:p>
          <a:p>
            <a:r>
              <a:rPr lang="ru-RU" sz="2200" dirty="0"/>
              <a:t>	Данное исследование дает более широкое представление об изобразительном искусстве Западной Европы и России на рубеже XIX-ХХ вв. и позволяет понять, отличалось ли восприятие японской культуры у европейских художников импрессионистов и в России на примере художников-членов объединения "Мира искусства"</a:t>
            </a:r>
          </a:p>
          <a:p>
            <a:r>
              <a:rPr lang="ru-RU" sz="2200" dirty="0"/>
              <a:t>	А также данное исследование поможет понять, каким образом художники восприняли дошедшие до них отголоски японской культуры и трансформировали новую технику в своих произведениях на примерах конкретных работ.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21923" y="259308"/>
            <a:ext cx="456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Актуальность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3161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84" y="891787"/>
            <a:ext cx="10426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	Предметом моего исследования является проявление </a:t>
            </a:r>
            <a:r>
              <a:rPr lang="ru-RU" sz="2200" dirty="0" err="1"/>
              <a:t>Японизма</a:t>
            </a:r>
            <a:r>
              <a:rPr lang="ru-RU" sz="2200" dirty="0"/>
              <a:t> в европейском и русском искусстве.</a:t>
            </a:r>
          </a:p>
          <a:p>
            <a:r>
              <a:rPr lang="ru-RU" sz="2200" dirty="0"/>
              <a:t>	Объектом исследования являются картины европейских и русских художников.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21923" y="109182"/>
            <a:ext cx="530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Объект и предмет исследования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2314" y="2615336"/>
            <a:ext cx="2440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Цели и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603" y="3138556"/>
            <a:ext cx="11299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200" dirty="0"/>
              <a:t>Цели моей работы заключаются в изучении и сравнении работ художников XIX-ХХ вв. с японскими гравюрами. Выяснить, каким образом трансформируются техника и мотивы в их произведениях. </a:t>
            </a:r>
          </a:p>
          <a:p>
            <a:r>
              <a:rPr lang="ru-RU" sz="2200" dirty="0"/>
              <a:t>	</a:t>
            </a:r>
          </a:p>
          <a:p>
            <a:r>
              <a:rPr lang="ru-RU" sz="2200" dirty="0"/>
              <a:t>	Задачи работы: </a:t>
            </a:r>
          </a:p>
          <a:p>
            <a:r>
              <a:rPr lang="ru-RU" sz="2200" dirty="0"/>
              <a:t>1.	Изучить работы европейских и русских художников,</a:t>
            </a:r>
          </a:p>
          <a:p>
            <a:r>
              <a:rPr lang="ru-RU" sz="2200" dirty="0"/>
              <a:t>выявить произведения с японскими мотивами</a:t>
            </a:r>
          </a:p>
          <a:p>
            <a:r>
              <a:rPr lang="ru-RU" sz="2200" dirty="0"/>
              <a:t>2.	Выполнить анализ работ методом сопоставления их с японскими источниками</a:t>
            </a:r>
          </a:p>
          <a:p>
            <a:r>
              <a:rPr lang="ru-RU" sz="2200" dirty="0"/>
              <a:t>3.	Сделать выводы на основе полученной информации</a:t>
            </a:r>
          </a:p>
          <a:p>
            <a:r>
              <a:rPr lang="ru-RU" sz="2200" dirty="0"/>
              <a:t>4.	Выяснить, актуально ли влияние японской культуры на современных художников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37497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3" y="823548"/>
            <a:ext cx="11782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	Культура востока радикально изменила европейское искусство. Появились новые направления в искусстве, в частности, в живописи, которые сразу стали популярными за счет интереса людей к новой культуре и заимствования различных форм ее проявления. Проанализировав и выделив японские мотивы в живописи, можно наглядно увидеть, какое влияние оказало открытие Японии на культуру Европы и России.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7554" y="106957"/>
            <a:ext cx="405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Проблема исследования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3142" y="2885651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Методология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433" y="3709876"/>
            <a:ext cx="11300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	В исследовании использованы следующие методы: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Метод системного анализа. Этот метод применялся во время поиска и анализа информации и отбора необходимой информации по теме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Метод сравнительного анализа. Применялся при отборе объектов, наиболее подходящих к теме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3" y="4355779"/>
            <a:ext cx="12041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200" dirty="0"/>
              <a:t>Сочинение Зигмунда </a:t>
            </a:r>
            <a:r>
              <a:rPr lang="ru-RU" sz="2200" dirty="0" err="1"/>
              <a:t>Вихмана</a:t>
            </a:r>
            <a:r>
              <a:rPr lang="ru-RU" sz="2200" dirty="0"/>
              <a:t> «</a:t>
            </a:r>
            <a:r>
              <a:rPr lang="ru-RU" sz="2200" dirty="0" err="1"/>
              <a:t>Японизм</a:t>
            </a:r>
            <a:r>
              <a:rPr lang="ru-RU" sz="2200" dirty="0"/>
              <a:t>. Японское влияние на западное искусство с 1858 года»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/>
              <a:t>  Монография Наталии Николаевой: «Япония – Европа. Диалог в искусстве. Середина 16 –              начало 20 века», 1996 год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Книга Анны Завьяловой «Мир искусства. </a:t>
            </a:r>
            <a:r>
              <a:rPr lang="ru-RU" sz="2200" dirty="0" err="1"/>
              <a:t>Японизм</a:t>
            </a:r>
            <a:r>
              <a:rPr lang="ru-RU" sz="2200" dirty="0"/>
              <a:t>» 2014 года.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059" y="3390154"/>
            <a:ext cx="268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Историография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563" y="95534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План работы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123" y="699569"/>
            <a:ext cx="12146508" cy="224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собой представляет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техика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укиё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-э. Примеры работ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Утагава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Хиросигэ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влияние оказало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укиё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 на искусство художников – импрессионистов Западной Европы.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японских мотивов в творчестве Винсента Ван Гога.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к японским источникам художников объединения «Мир искусств». 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Отражение японских мотивов в творчестве Ивана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Билибина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Японизма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современном искусстве.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563" y="106957"/>
            <a:ext cx="184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Источники</a:t>
            </a:r>
          </a:p>
        </p:txBody>
      </p:sp>
      <p:pic>
        <p:nvPicPr>
          <p:cNvPr id="6" name="Рисунок 5" descr="https://j.livelib.ru/boocover/1000757217/o/06cd/Elena_Milyugina__Hirosige._Sto_znamenityh_vidov_Edo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13" y="1243268"/>
            <a:ext cx="3409950" cy="472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45540" y="1243268"/>
            <a:ext cx="6096000" cy="7990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Милюгина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Хиросиге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Сто знаменитых видов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 г.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563" y="106957"/>
            <a:ext cx="184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Источники</a:t>
            </a:r>
          </a:p>
        </p:txBody>
      </p:sp>
      <p:pic>
        <p:nvPicPr>
          <p:cNvPr id="7" name="Рисунок 6" descr="Утагава Хиросигэ. Цветущий сливовый сад в Камейд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95" y="899415"/>
            <a:ext cx="3857768" cy="522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-fotki.yandex.ru/get/9753/212954392.ac/0_10c04b_db2cead9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00" y="899415"/>
            <a:ext cx="4458270" cy="522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899" y="6121021"/>
            <a:ext cx="51725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Утагава</a:t>
            </a:r>
            <a:r>
              <a:rPr lang="ru-RU" sz="2000" dirty="0"/>
              <a:t> </a:t>
            </a:r>
            <a:r>
              <a:rPr lang="ru-RU" sz="2000" dirty="0" err="1"/>
              <a:t>Хиросигэ</a:t>
            </a:r>
            <a:r>
              <a:rPr lang="ru-RU" sz="2000" dirty="0"/>
              <a:t>, «Цветущий сливовый сад в </a:t>
            </a:r>
            <a:r>
              <a:rPr lang="ru-RU" sz="2000" dirty="0" err="1"/>
              <a:t>Камейдо</a:t>
            </a:r>
            <a:r>
              <a:rPr lang="ru-RU" sz="2000" dirty="0"/>
              <a:t>» (1857)</a:t>
            </a:r>
          </a:p>
          <a:p>
            <a:r>
              <a:rPr lang="ru-RU" dirty="0"/>
              <a:t>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8114" y="6208096"/>
            <a:ext cx="4989956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Винсент Ван Гог, Цветущая слива, 1887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0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563" y="106957"/>
            <a:ext cx="184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Источники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98" y="5649050"/>
            <a:ext cx="51725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Кацусика</a:t>
            </a:r>
            <a:r>
              <a:rPr lang="ru-RU" sz="2000" dirty="0"/>
              <a:t> Хокусай, Вьюнок и древесная лягушка, 1833-1834</a:t>
            </a:r>
          </a:p>
          <a:p>
            <a:r>
              <a:rPr lang="ru-RU" dirty="0"/>
              <a:t>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395" y="5738497"/>
            <a:ext cx="5576271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/>
              <a:t>Анна Остроумова-Лебедева, Душистый горошек, 1906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artgruppa.ru/uploads/posts/2012-10/thumbs/799b4c34a6507b63f153df16e3b9e4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2" y="1084997"/>
            <a:ext cx="5310836" cy="403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artru.info/il/img.php?img=228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10" y="925062"/>
            <a:ext cx="4540158" cy="452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3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563" y="106957"/>
            <a:ext cx="184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Источники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97" y="5339033"/>
            <a:ext cx="5172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Кацусика</a:t>
            </a:r>
            <a:r>
              <a:rPr lang="ru-RU" sz="2000" dirty="0"/>
              <a:t> Хокусай, Большая волна в Канагаве, 1830-1835</a:t>
            </a:r>
          </a:p>
          <a:p>
            <a:r>
              <a:rPr lang="ru-RU" sz="2000" dirty="0"/>
              <a:t>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394" y="5339033"/>
            <a:ext cx="5576271" cy="149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/>
              <a:t>Иван </a:t>
            </a:r>
            <a:r>
              <a:rPr lang="ru-RU" sz="2000" dirty="0" err="1"/>
              <a:t>Билибин</a:t>
            </a:r>
            <a:r>
              <a:rPr lang="ru-RU" sz="2000" dirty="0"/>
              <a:t>. Бочка по морю плывет... (иллюстрация к «Сказка о царе </a:t>
            </a:r>
            <a:r>
              <a:rPr lang="ru-RU" sz="2000" dirty="0" err="1"/>
              <a:t>Салтане</a:t>
            </a:r>
            <a:r>
              <a:rPr lang="ru-RU" sz="2000" dirty="0"/>
              <a:t>»). 1905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НТЕРЕСНЫЕ ФАКТЫ О ФУДЗИ. ТОП-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0" y="1083311"/>
            <a:ext cx="5277958" cy="380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-fotki.yandex.ru/get/9757/212954392.ac/0_10c063_e773c2e8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6" y="1083311"/>
            <a:ext cx="4757408" cy="3802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242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278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irina.ira.malysheva@mail.ru</dc:creator>
  <cp:lastModifiedBy>Sys</cp:lastModifiedBy>
  <cp:revision>7</cp:revision>
  <dcterms:created xsi:type="dcterms:W3CDTF">2017-02-02T21:23:28Z</dcterms:created>
  <dcterms:modified xsi:type="dcterms:W3CDTF">2017-02-03T04:06:31Z</dcterms:modified>
</cp:coreProperties>
</file>