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5143500" cx="9144000"/>
  <p:notesSz cx="6858000" cy="9144000"/>
  <p:embeddedFontLst>
    <p:embeddedFont>
      <p:font typeface="Average"/>
      <p:regular r:id="rId14"/>
    </p:embeddedFont>
    <p:embeddedFont>
      <p:font typeface="Oswald"/>
      <p:regular r:id="rId15"/>
      <p:bold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Oswald-regular.fntdata"/><Relationship Id="rId14" Type="http://schemas.openxmlformats.org/officeDocument/2006/relationships/font" Target="fonts/Average-regular.fntdata"/><Relationship Id="rId16" Type="http://schemas.openxmlformats.org/officeDocument/2006/relationships/font" Target="fonts/Oswald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4350278" y="2855377"/>
            <a:ext cx="443588" cy="105632"/>
            <a:chOff x="4137525" y="2915950"/>
            <a:chExt cx="869100" cy="207000"/>
          </a:xfrm>
        </p:grpSpPr>
        <p:sp>
          <p:nvSpPr>
            <p:cNvPr id="11" name="Shape 11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Shape 14"/>
          <p:cNvSpPr txBox="1"/>
          <p:nvPr>
            <p:ph type="ctrTitle"/>
          </p:nvPr>
        </p:nvSpPr>
        <p:spPr>
          <a:xfrm>
            <a:off x="671257" y="990800"/>
            <a:ext cx="7801500" cy="1730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5" name="Shape 15"/>
          <p:cNvSpPr txBox="1"/>
          <p:nvPr>
            <p:ph idx="1" type="subTitle"/>
          </p:nvPr>
        </p:nvSpPr>
        <p:spPr>
          <a:xfrm>
            <a:off x="671250" y="3174875"/>
            <a:ext cx="78015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2" name="Shape 42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3" name="Shape 43"/>
          <p:cNvSpPr txBox="1"/>
          <p:nvPr>
            <p:ph idx="1" type="subTitle"/>
          </p:nvPr>
        </p:nvSpPr>
        <p:spPr>
          <a:xfrm>
            <a:off x="265500" y="28452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Average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ru"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449250" y="990800"/>
            <a:ext cx="8260200" cy="17301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Формирование идентичности в подростковом возрасте</a:t>
            </a:r>
          </a:p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x="671250" y="3174875"/>
            <a:ext cx="78015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Реферат Щербининой Елизаветы, ученицы 9 класса “А”</a:t>
            </a:r>
          </a:p>
          <a:p>
            <a:pPr lvl="0">
              <a:spcBef>
                <a:spcPts val="0"/>
              </a:spcBef>
              <a:buNone/>
            </a:pPr>
            <a:r>
              <a:rPr lang="ru"/>
              <a:t>Научный руководитель Савина О.О.</a:t>
            </a:r>
          </a:p>
          <a:p>
            <a:pPr lvl="0">
              <a:spcBef>
                <a:spcPts val="0"/>
              </a:spcBef>
              <a:buNone/>
            </a:pPr>
            <a:r>
              <a:rPr lang="ru"/>
              <a:t>Рецензент Смирнова О.М.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Актуальность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311700" y="1252675"/>
            <a:ext cx="8520600" cy="87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ru" sz="3600">
                <a:solidFill>
                  <a:srgbClr val="EFEFEF"/>
                </a:solidFill>
                <a:latin typeface="Impact"/>
                <a:ea typeface="Impact"/>
                <a:cs typeface="Impact"/>
                <a:sym typeface="Impact"/>
              </a:rPr>
              <a:t>необходимость формирования личности</a:t>
            </a:r>
          </a:p>
        </p:txBody>
      </p:sp>
      <p:pic>
        <p:nvPicPr>
          <p:cNvPr id="67" name="Shape 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68737" y="2127475"/>
            <a:ext cx="5406524" cy="26616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Цель и Задачи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ru" sz="3000">
                <a:solidFill>
                  <a:srgbClr val="EFEFEF"/>
                </a:solidFill>
                <a:latin typeface="Impact"/>
                <a:ea typeface="Impact"/>
                <a:cs typeface="Impact"/>
                <a:sym typeface="Impact"/>
              </a:rPr>
              <a:t>анализ структуры, динамики, процессов формирования идентичности личности подростка</a:t>
            </a:r>
            <a:br>
              <a:rPr lang="ru" sz="3000">
                <a:solidFill>
                  <a:srgbClr val="EFEFEF"/>
                </a:solidFill>
                <a:latin typeface="Impact"/>
                <a:ea typeface="Impact"/>
                <a:cs typeface="Impact"/>
                <a:sym typeface="Impact"/>
              </a:rPr>
            </a:br>
          </a:p>
        </p:txBody>
      </p:sp>
      <p:pic>
        <p:nvPicPr>
          <p:cNvPr id="74" name="Shape 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96449" y="2412625"/>
            <a:ext cx="2981475" cy="2512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Структура</a:t>
            </a:r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311700" y="1305450"/>
            <a:ext cx="8520600" cy="326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>
              <a:spcBef>
                <a:spcPts val="0"/>
              </a:spcBef>
              <a:buClr>
                <a:srgbClr val="F3F3F3"/>
              </a:buClr>
              <a:buSzPct val="100000"/>
              <a:buFont typeface="Impact"/>
            </a:pPr>
            <a:r>
              <a:rPr lang="ru" sz="3000">
                <a:solidFill>
                  <a:srgbClr val="F3F3F3"/>
                </a:solidFill>
                <a:latin typeface="Impact"/>
                <a:ea typeface="Impact"/>
                <a:cs typeface="Impact"/>
                <a:sym typeface="Impact"/>
              </a:rPr>
              <a:t>В</a:t>
            </a:r>
            <a:r>
              <a:rPr lang="ru" sz="3000">
                <a:solidFill>
                  <a:srgbClr val="F3F3F3"/>
                </a:solidFill>
                <a:latin typeface="Impact"/>
                <a:ea typeface="Impact"/>
                <a:cs typeface="Impact"/>
                <a:sym typeface="Impact"/>
              </a:rPr>
              <a:t>ведение</a:t>
            </a:r>
          </a:p>
          <a:p>
            <a:pPr indent="-419100" lvl="0" marL="457200">
              <a:spcBef>
                <a:spcPts val="0"/>
              </a:spcBef>
              <a:buClr>
                <a:srgbClr val="F3F3F3"/>
              </a:buClr>
              <a:buSzPct val="100000"/>
              <a:buFont typeface="Impact"/>
            </a:pPr>
            <a:r>
              <a:rPr lang="ru" sz="3000">
                <a:solidFill>
                  <a:srgbClr val="F3F3F3"/>
                </a:solidFill>
                <a:latin typeface="Impact"/>
                <a:ea typeface="Impact"/>
                <a:cs typeface="Impact"/>
                <a:sym typeface="Impact"/>
              </a:rPr>
              <a:t>Одна Глава</a:t>
            </a:r>
          </a:p>
          <a:p>
            <a:pPr indent="-419100" lvl="0" marL="457200">
              <a:spcBef>
                <a:spcPts val="0"/>
              </a:spcBef>
              <a:buClr>
                <a:srgbClr val="F3F3F3"/>
              </a:buClr>
              <a:buSzPct val="100000"/>
              <a:buFont typeface="Impact"/>
            </a:pPr>
            <a:r>
              <a:rPr lang="ru" sz="3000">
                <a:solidFill>
                  <a:srgbClr val="F3F3F3"/>
                </a:solidFill>
                <a:latin typeface="Impact"/>
                <a:ea typeface="Impact"/>
                <a:cs typeface="Impact"/>
                <a:sym typeface="Impact"/>
              </a:rPr>
              <a:t>Выводы</a:t>
            </a:r>
          </a:p>
          <a:p>
            <a:pPr indent="-419100" lvl="0" marL="457200">
              <a:spcBef>
                <a:spcPts val="0"/>
              </a:spcBef>
              <a:buClr>
                <a:srgbClr val="F3F3F3"/>
              </a:buClr>
              <a:buSzPct val="100000"/>
              <a:buFont typeface="Impact"/>
            </a:pPr>
            <a:r>
              <a:rPr lang="ru" sz="3000">
                <a:solidFill>
                  <a:srgbClr val="F3F3F3"/>
                </a:solidFill>
                <a:latin typeface="Impact"/>
                <a:ea typeface="Impact"/>
                <a:cs typeface="Impact"/>
                <a:sym typeface="Impact"/>
              </a:rPr>
              <a:t>Заключение</a:t>
            </a:r>
          </a:p>
          <a:p>
            <a:pPr indent="-419100" lvl="0" marL="457200">
              <a:spcBef>
                <a:spcPts val="0"/>
              </a:spcBef>
              <a:buClr>
                <a:srgbClr val="F3F3F3"/>
              </a:buClr>
              <a:buSzPct val="100000"/>
              <a:buFont typeface="Impact"/>
            </a:pPr>
            <a:r>
              <a:rPr lang="ru" sz="3000">
                <a:solidFill>
                  <a:srgbClr val="F3F3F3"/>
                </a:solidFill>
                <a:latin typeface="Impact"/>
                <a:ea typeface="Impact"/>
                <a:cs typeface="Impact"/>
                <a:sym typeface="Impact"/>
              </a:rPr>
              <a:t>Список литературы</a:t>
            </a:r>
          </a:p>
        </p:txBody>
      </p:sp>
      <p:pic>
        <p:nvPicPr>
          <p:cNvPr id="81" name="Shape 81"/>
          <p:cNvPicPr preferRelativeResize="0"/>
          <p:nvPr/>
        </p:nvPicPr>
        <p:blipFill rotWithShape="1">
          <a:blip r:embed="rId3">
            <a:alphaModFix/>
          </a:blip>
          <a:srcRect b="9538" l="22315" r="38752" t="21391"/>
          <a:stretch/>
        </p:blipFill>
        <p:spPr>
          <a:xfrm>
            <a:off x="4496574" y="582575"/>
            <a:ext cx="4203574" cy="41929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Основные понятия темы</a:t>
            </a:r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rPr lang="ru" sz="2400">
                <a:solidFill>
                  <a:srgbClr val="EFEFEF"/>
                </a:solidFill>
                <a:latin typeface="Impact"/>
                <a:ea typeface="Impact"/>
                <a:cs typeface="Impact"/>
                <a:sym typeface="Impact"/>
              </a:rPr>
              <a:t>Идентичность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rPr lang="ru" sz="2400">
                <a:solidFill>
                  <a:srgbClr val="EFEFEF"/>
                </a:solidFill>
                <a:latin typeface="Impact"/>
                <a:ea typeface="Impact"/>
                <a:cs typeface="Impact"/>
                <a:sym typeface="Impact"/>
              </a:rPr>
              <a:t>Формирование идентичности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rPr lang="ru" sz="2400">
                <a:solidFill>
                  <a:srgbClr val="EFEFEF"/>
                </a:solidFill>
                <a:latin typeface="Impact"/>
                <a:ea typeface="Impact"/>
                <a:cs typeface="Impact"/>
                <a:sym typeface="Impact"/>
              </a:rPr>
              <a:t>Подростковый возраст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rPr lang="ru" sz="2400">
                <a:solidFill>
                  <a:srgbClr val="EFEFEF"/>
                </a:solidFill>
                <a:latin typeface="Impact"/>
                <a:ea typeface="Impact"/>
                <a:cs typeface="Impact"/>
                <a:sym typeface="Impact"/>
              </a:rPr>
              <a:t>Кризис идентичности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rPr lang="ru" sz="2400">
                <a:solidFill>
                  <a:srgbClr val="EFEFEF"/>
                </a:solidFill>
                <a:latin typeface="Impact"/>
                <a:ea typeface="Impact"/>
                <a:cs typeface="Impact"/>
                <a:sym typeface="Impact"/>
              </a:rPr>
              <a:t>Типология идентичности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 txBox="1"/>
          <p:nvPr/>
        </p:nvSpPr>
        <p:spPr>
          <a:xfrm>
            <a:off x="4970100" y="1092625"/>
            <a:ext cx="3534000" cy="35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ru" sz="2400">
                <a:solidFill>
                  <a:srgbClr val="EFEFEF"/>
                </a:solidFill>
                <a:latin typeface="Impact"/>
                <a:ea typeface="Impact"/>
                <a:cs typeface="Impact"/>
                <a:sym typeface="Impact"/>
              </a:rPr>
              <a:t>Идентификация</a:t>
            </a:r>
          </a:p>
          <a:p>
            <a:pPr lvl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ru" sz="2400">
                <a:solidFill>
                  <a:srgbClr val="EFEFEF"/>
                </a:solidFill>
                <a:latin typeface="Impact"/>
                <a:ea typeface="Impact"/>
                <a:cs typeface="Impact"/>
                <a:sym typeface="Impact"/>
              </a:rPr>
              <a:t>Индивидуализация</a:t>
            </a:r>
          </a:p>
          <a:p>
            <a:pPr lvl="0">
              <a:spcBef>
                <a:spcPts val="0"/>
              </a:spcBef>
              <a:buNone/>
            </a:pPr>
            <a:r>
              <a:rPr lang="ru" sz="2400">
                <a:solidFill>
                  <a:srgbClr val="EFEFEF"/>
                </a:solidFill>
                <a:latin typeface="Impact"/>
                <a:ea typeface="Impact"/>
                <a:cs typeface="Impact"/>
                <a:sym typeface="Impact"/>
              </a:rPr>
              <a:t>Сепарация</a:t>
            </a:r>
          </a:p>
          <a:p>
            <a:pPr lvl="0">
              <a:spcBef>
                <a:spcPts val="0"/>
              </a:spcBef>
              <a:buNone/>
            </a:pPr>
            <a:r>
              <a:rPr lang="ru" sz="2400">
                <a:solidFill>
                  <a:srgbClr val="EFEFEF"/>
                </a:solidFill>
                <a:latin typeface="Impact"/>
                <a:ea typeface="Impact"/>
                <a:cs typeface="Impact"/>
                <a:sym typeface="Impact"/>
              </a:rPr>
              <a:t>Я </a:t>
            </a:r>
          </a:p>
          <a:p>
            <a:pPr lvl="0">
              <a:spcBef>
                <a:spcPts val="0"/>
              </a:spcBef>
              <a:buNone/>
            </a:pPr>
            <a:r>
              <a:rPr lang="ru" sz="2400">
                <a:solidFill>
                  <a:srgbClr val="EFEFEF"/>
                </a:solidFill>
                <a:latin typeface="Impact"/>
                <a:ea typeface="Impact"/>
                <a:cs typeface="Impact"/>
                <a:sym typeface="Impact"/>
              </a:rPr>
              <a:t>Другой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Содержание</a:t>
            </a:r>
          </a:p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rgbClr val="EFEFEF"/>
              </a:buClr>
              <a:buSzPct val="100000"/>
              <a:buFont typeface="Impact"/>
            </a:pPr>
            <a:r>
              <a:rPr lang="ru" sz="3000">
                <a:solidFill>
                  <a:srgbClr val="EFEFEF"/>
                </a:solidFill>
                <a:latin typeface="Impact"/>
                <a:ea typeface="Impact"/>
                <a:cs typeface="Impact"/>
                <a:sym typeface="Impact"/>
              </a:rPr>
              <a:t>Типология идентичности</a:t>
            </a:r>
          </a:p>
          <a:p>
            <a:pPr indent="-419100" lvl="0" marL="457200" rtl="0">
              <a:spcBef>
                <a:spcPts val="0"/>
              </a:spcBef>
              <a:buClr>
                <a:srgbClr val="EFEFEF"/>
              </a:buClr>
              <a:buSzPct val="100000"/>
              <a:buFont typeface="Impact"/>
            </a:pPr>
            <a:r>
              <a:rPr lang="ru" sz="3000">
                <a:solidFill>
                  <a:srgbClr val="EFEFEF"/>
                </a:solidFill>
                <a:latin typeface="Impact"/>
                <a:ea typeface="Impact"/>
                <a:cs typeface="Impact"/>
                <a:sym typeface="Impact"/>
              </a:rPr>
              <a:t>Факторы </a:t>
            </a:r>
          </a:p>
          <a:p>
            <a:pPr indent="-419100" lvl="0" marL="457200" rtl="0">
              <a:spcBef>
                <a:spcPts val="0"/>
              </a:spcBef>
              <a:buClr>
                <a:srgbClr val="EFEFEF"/>
              </a:buClr>
              <a:buSzPct val="100000"/>
              <a:buFont typeface="Impact"/>
            </a:pPr>
            <a:r>
              <a:rPr lang="ru" sz="3000">
                <a:solidFill>
                  <a:srgbClr val="EFEFEF"/>
                </a:solidFill>
                <a:latin typeface="Impact"/>
                <a:ea typeface="Impact"/>
                <a:cs typeface="Impact"/>
                <a:sym typeface="Impact"/>
              </a:rPr>
              <a:t>Ход формирования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latin typeface="Impact"/>
              <a:ea typeface="Impact"/>
              <a:cs typeface="Impact"/>
              <a:sym typeface="Impact"/>
            </a:endParaRPr>
          </a:p>
        </p:txBody>
      </p:sp>
      <p:pic>
        <p:nvPicPr>
          <p:cNvPr id="95" name="Shape 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44846" y="1714496"/>
            <a:ext cx="4387449" cy="31800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Заключение</a:t>
            </a:r>
          </a:p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>
              <a:spcBef>
                <a:spcPts val="0"/>
              </a:spcBef>
              <a:buClr>
                <a:srgbClr val="EFEFEF"/>
              </a:buClr>
              <a:buSzPct val="100000"/>
              <a:buFont typeface="Impact"/>
            </a:pPr>
            <a:r>
              <a:rPr lang="ru" sz="2400">
                <a:solidFill>
                  <a:srgbClr val="EFEFEF"/>
                </a:solidFill>
                <a:latin typeface="Impact"/>
                <a:ea typeface="Impact"/>
                <a:cs typeface="Impact"/>
                <a:sym typeface="Impact"/>
              </a:rPr>
              <a:t>Определены основные понятия темы</a:t>
            </a:r>
          </a:p>
          <a:p>
            <a:pPr indent="-381000" lvl="0" marL="457200">
              <a:spcBef>
                <a:spcPts val="0"/>
              </a:spcBef>
              <a:buClr>
                <a:srgbClr val="EFEFEF"/>
              </a:buClr>
              <a:buSzPct val="100000"/>
              <a:buFont typeface="Impact"/>
            </a:pPr>
            <a:r>
              <a:rPr lang="ru" sz="2400">
                <a:solidFill>
                  <a:srgbClr val="EFEFEF"/>
                </a:solidFill>
                <a:latin typeface="Impact"/>
                <a:ea typeface="Impact"/>
                <a:cs typeface="Impact"/>
                <a:sym typeface="Impact"/>
              </a:rPr>
              <a:t>Выявлен  ход формирования идентичности подростка и  динамика изменений происходящих с подростком в период формирования «Я»</a:t>
            </a:r>
          </a:p>
          <a:p>
            <a:pPr indent="-381000" lvl="0" marL="457200">
              <a:spcBef>
                <a:spcPts val="0"/>
              </a:spcBef>
              <a:buClr>
                <a:srgbClr val="EFEFEF"/>
              </a:buClr>
              <a:buSzPct val="100000"/>
              <a:buFont typeface="Impact"/>
            </a:pPr>
            <a:r>
              <a:rPr lang="ru" sz="2400">
                <a:solidFill>
                  <a:srgbClr val="EFEFEF"/>
                </a:solidFill>
                <a:latin typeface="Impact"/>
                <a:ea typeface="Impact"/>
                <a:cs typeface="Impact"/>
                <a:sym typeface="Impact"/>
              </a:rPr>
              <a:t>Описаны типы идентичности</a:t>
            </a:r>
          </a:p>
          <a:p>
            <a:pPr indent="-381000" lvl="0" marL="457200">
              <a:spcBef>
                <a:spcPts val="0"/>
              </a:spcBef>
              <a:buSzPct val="100000"/>
              <a:buFont typeface="Impact"/>
            </a:pPr>
            <a:r>
              <a:rPr lang="ru" sz="2400">
                <a:solidFill>
                  <a:srgbClr val="EFEFEF"/>
                </a:solidFill>
                <a:latin typeface="Impact"/>
                <a:ea typeface="Impact"/>
                <a:cs typeface="Impact"/>
                <a:sym typeface="Impact"/>
              </a:rPr>
              <a:t>Выявлены проблемы формирования идентичности и критерии оценки продуктивности/непродуктивности ее формирования</a:t>
            </a:r>
            <a:br>
              <a:rPr lang="ru" sz="2400">
                <a:latin typeface="Impact"/>
                <a:ea typeface="Impact"/>
                <a:cs typeface="Impact"/>
                <a:sym typeface="Impact"/>
              </a:rPr>
            </a:b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Перспективы дальнейшей работы</a:t>
            </a:r>
          </a:p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sz="2400">
                <a:solidFill>
                  <a:srgbClr val="F3F3F3"/>
                </a:solidFill>
                <a:latin typeface="Impact"/>
                <a:ea typeface="Impact"/>
                <a:cs typeface="Impact"/>
                <a:sym typeface="Impact"/>
              </a:rPr>
              <a:t>изучение специфики типов идентичности у гимназистов </a:t>
            </a:r>
          </a:p>
          <a:p>
            <a:pPr lvl="0">
              <a:spcBef>
                <a:spcPts val="0"/>
              </a:spcBef>
              <a:buNone/>
            </a:pPr>
            <a:r>
              <a:rPr lang="ru" sz="2400">
                <a:solidFill>
                  <a:srgbClr val="F3F3F3"/>
                </a:solidFill>
                <a:latin typeface="Impact"/>
                <a:ea typeface="Impact"/>
                <a:cs typeface="Impact"/>
                <a:sym typeface="Impact"/>
              </a:rPr>
              <a:t>связь типологии у подростков, имеющих экстремальный опыт</a:t>
            </a:r>
          </a:p>
          <a:p>
            <a:pPr lvl="0">
              <a:spcBef>
                <a:spcPts val="0"/>
              </a:spcBef>
              <a:buNone/>
            </a:pPr>
            <a:r>
              <a:rPr lang="ru" sz="2400">
                <a:solidFill>
                  <a:srgbClr val="F3F3F3"/>
                </a:solidFill>
                <a:latin typeface="Impact"/>
                <a:ea typeface="Impact"/>
                <a:cs typeface="Impact"/>
                <a:sym typeface="Impact"/>
              </a:rPr>
              <a:t> исследование смысловой и ценностной сферы как оснований идентичности у подростков</a:t>
            </a:r>
          </a:p>
        </p:txBody>
      </p:sp>
      <p:pic>
        <p:nvPicPr>
          <p:cNvPr id="108" name="Shape 108"/>
          <p:cNvPicPr preferRelativeResize="0"/>
          <p:nvPr/>
        </p:nvPicPr>
        <p:blipFill>
          <a:blip r:embed="rId3">
            <a:alphaModFix amt="87000"/>
          </a:blip>
          <a:stretch>
            <a:fillRect/>
          </a:stretch>
        </p:blipFill>
        <p:spPr>
          <a:xfrm>
            <a:off x="7172875" y="2796099"/>
            <a:ext cx="2232175" cy="2142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Список литературы</a:t>
            </a:r>
          </a:p>
        </p:txBody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sz="1400">
                <a:solidFill>
                  <a:srgbClr val="F3F3F3"/>
                </a:solidFill>
              </a:rPr>
              <a:t>1.	Антонова Н.В. Проблема личностной идентичности в интерпретации современного психоанализа, интеракционизма и когнитивной психологии // Вопросы психологии. 1996. № 1. С. 132–134.</a:t>
            </a:r>
            <a:br>
              <a:rPr lang="ru" sz="1400">
                <a:solidFill>
                  <a:srgbClr val="F3F3F3"/>
                </a:solidFill>
              </a:rPr>
            </a:br>
            <a:r>
              <a:rPr lang="ru" sz="1400">
                <a:solidFill>
                  <a:srgbClr val="F3F3F3"/>
                </a:solidFill>
              </a:rPr>
              <a:t>2.	Бернс Р.. Развитие Я - концепции и воспитание /М.: "Прогресс", 1986. - 230 с </a:t>
            </a:r>
            <a:br>
              <a:rPr lang="ru" sz="1400">
                <a:solidFill>
                  <a:srgbClr val="F3F3F3"/>
                </a:solidFill>
              </a:rPr>
            </a:br>
            <a:r>
              <a:rPr lang="ru" sz="1400">
                <a:solidFill>
                  <a:srgbClr val="F3F3F3"/>
                </a:solidFill>
              </a:rPr>
              <a:t>3.	Малер М. С., Пайн Ф., Бергман А.. Психологическое рождение человеческого младенца: Симбиоз и индивидуация / Пер. с англ. Е. А. Шадровой, Е. А. Перовой. Издательство “КОГИТО-ЦЕНТР”, 2014 - 412 с </a:t>
            </a:r>
            <a:br>
              <a:rPr lang="ru" sz="1400">
                <a:solidFill>
                  <a:srgbClr val="F3F3F3"/>
                </a:solidFill>
              </a:rPr>
            </a:br>
            <a:r>
              <a:rPr lang="ru" sz="1400">
                <a:solidFill>
                  <a:srgbClr val="F3F3F3"/>
                </a:solidFill>
              </a:rPr>
              <a:t>4.	Райс Ф. Психология подросткового и юношеского возраста [ Пособие ]  /  Пер. с англ. - Ким Долджин, Елена Ивановна Николаева, 12 издание, Питер, 2012 - 812 с</a:t>
            </a:r>
            <a:br>
              <a:rPr lang="ru" sz="1400">
                <a:solidFill>
                  <a:srgbClr val="F3F3F3"/>
                </a:solidFill>
              </a:rPr>
            </a:br>
            <a:r>
              <a:rPr lang="ru" sz="1400">
                <a:solidFill>
                  <a:srgbClr val="F3F3F3"/>
                </a:solidFill>
              </a:rPr>
              <a:t>5.	Савина О. О. Психологический анализ становления идентичности в подростковом и юношеском возрасте: автореф. дис… кандидата психологических наук: 19.00.01 - Общая психология, психология личности и история психологии / Савина Ольга Олеговна, Москва, 2003. - 28 с</a:t>
            </a:r>
            <a:br>
              <a:rPr lang="ru" sz="1400">
                <a:solidFill>
                  <a:srgbClr val="F3F3F3"/>
                </a:solidFill>
              </a:rPr>
            </a:br>
            <a:r>
              <a:rPr lang="ru" sz="1400">
                <a:solidFill>
                  <a:srgbClr val="F3F3F3"/>
                </a:solidFill>
              </a:rPr>
              <a:t>6.	Эриксон Э.. Идентичность: юность и кризис / Пер. с англ./ Общ. ред. и предисл. Толстых А. В. - М.: Издательская группа "Прогресс", 1996. - 344 с</a:t>
            </a:r>
            <a:br>
              <a:rPr lang="ru" sz="1400">
                <a:solidFill>
                  <a:srgbClr val="F3F3F3"/>
                </a:solidFill>
              </a:rPr>
            </a:br>
            <a:r>
              <a:rPr lang="ru" sz="1400">
                <a:solidFill>
                  <a:srgbClr val="F3F3F3"/>
                </a:solidFill>
              </a:rPr>
              <a:t>7.	Marcia J. Development and validation of ego identity status, Journal of Personality and Social Psychology 3, 1966</a:t>
            </a:r>
            <a:br>
              <a:rPr lang="ru" sz="1400">
                <a:solidFill>
                  <a:srgbClr val="F3F3F3"/>
                </a:solidFill>
              </a:rPr>
            </a:b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