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8" r:id="rId4"/>
    <p:sldId id="269" r:id="rId5"/>
    <p:sldId id="270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73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661-E833-4D96-8C9C-2A1F8D64CFF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1035-895E-4343-9E42-3F7526E0F35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661-E833-4D96-8C9C-2A1F8D64CFF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1035-895E-4343-9E42-3F7526E0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661-E833-4D96-8C9C-2A1F8D64CFF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1035-895E-4343-9E42-3F7526E0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661-E833-4D96-8C9C-2A1F8D64CFF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1035-895E-4343-9E42-3F7526E0F35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661-E833-4D96-8C9C-2A1F8D64CFF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1035-895E-4343-9E42-3F7526E0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661-E833-4D96-8C9C-2A1F8D64CFF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1035-895E-4343-9E42-3F7526E0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661-E833-4D96-8C9C-2A1F8D64CFF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1035-895E-4343-9E42-3F7526E0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661-E833-4D96-8C9C-2A1F8D64CFF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1035-895E-4343-9E42-3F7526E0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661-E833-4D96-8C9C-2A1F8D64CFF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1035-895E-4343-9E42-3F7526E0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661-E833-4D96-8C9C-2A1F8D64CFF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1035-895E-4343-9E42-3F7526E0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9661-E833-4D96-8C9C-2A1F8D64CFF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1035-895E-4343-9E42-3F7526E0F35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7799661-E833-4D96-8C9C-2A1F8D64CFF7}" type="datetimeFigureOut">
              <a:rPr lang="ru-RU" smtClean="0"/>
              <a:t>19.12.2016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3591035-895E-4343-9E42-3F7526E0F35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068960"/>
            <a:ext cx="6400800" cy="17526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Выполнил 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Кременной Джон Вячеславович  Ученик 10Б </a:t>
            </a:r>
            <a:r>
              <a:rPr lang="ru-RU" sz="16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класса</a:t>
            </a:r>
            <a:endParaRPr lang="ru-RU" sz="1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Руководители: </a:t>
            </a:r>
          </a:p>
          <a:p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доц., к.х.н. </a:t>
            </a:r>
            <a:r>
              <a:rPr lang="ru-RU" sz="1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Гордова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Анна </a:t>
            </a:r>
            <a:r>
              <a:rPr lang="ru-RU" sz="1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Фирсовна</a:t>
            </a:r>
            <a:endParaRPr lang="ru-RU" sz="1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ru-RU" sz="1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Шипарева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Галина Афанасьев</a:t>
            </a:r>
          </a:p>
          <a:p>
            <a:endParaRPr lang="ru-RU" sz="16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Москва</a:t>
            </a:r>
          </a:p>
          <a:p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2016/2017 </a:t>
            </a:r>
            <a:r>
              <a:rPr lang="ru-RU" sz="16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уч.г</a:t>
            </a:r>
            <a:r>
              <a:rPr lang="ru-RU" sz="16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84784"/>
            <a:ext cx="7772400" cy="1470025"/>
          </a:xfrm>
        </p:spPr>
        <p:txBody>
          <a:bodyPr>
            <a:noAutofit/>
          </a:bodyPr>
          <a:lstStyle/>
          <a:p>
            <a:r>
              <a:rPr lang="ru-RU" sz="1600" dirty="0" smtClean="0"/>
              <a:t>Департамент образования города Москвы</a:t>
            </a:r>
            <a:br>
              <a:rPr lang="ru-RU" sz="1600" dirty="0" smtClean="0"/>
            </a:br>
            <a:r>
              <a:rPr lang="ru-RU" sz="1600" dirty="0" smtClean="0"/>
              <a:t>Государственное бюджетное общеобразовательное учреждение</a:t>
            </a:r>
            <a:br>
              <a:rPr lang="ru-RU" sz="1600" dirty="0" smtClean="0"/>
            </a:br>
            <a:r>
              <a:rPr lang="ru-RU" sz="1600" dirty="0" smtClean="0"/>
              <a:t>города Москвы</a:t>
            </a:r>
            <a:br>
              <a:rPr lang="ru-RU" sz="1600" dirty="0" smtClean="0"/>
            </a:br>
            <a:r>
              <a:rPr lang="ru-RU" sz="1600" dirty="0" smtClean="0"/>
              <a:t>«Гимназия № 1505 «Московская городская педагогическая гимназия-лаборатория»»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ДИПЛОМНОЕ ИССЛЕДОВАНИЕ</a:t>
            </a:r>
            <a:br>
              <a:rPr lang="ru-RU" sz="1600" dirty="0" smtClean="0"/>
            </a:br>
            <a:r>
              <a:rPr lang="ru-RU" sz="1600" dirty="0" smtClean="0"/>
              <a:t>на тему:</a:t>
            </a:r>
            <a:br>
              <a:rPr lang="ru-RU" sz="1600" dirty="0" smtClean="0"/>
            </a:br>
            <a:r>
              <a:rPr lang="ru-RU" sz="1600" dirty="0" smtClean="0"/>
              <a:t>Влияние рН водной фазы на токсичность дисперсных систем «нефтепродукт / </a:t>
            </a:r>
            <a:br>
              <a:rPr lang="ru-RU" sz="1600" dirty="0" smtClean="0"/>
            </a:br>
            <a:r>
              <a:rPr lang="ru-RU" sz="1600" dirty="0" smtClean="0"/>
              <a:t>раствор силиката натрия»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30631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моей дипломной работе в качестве биоиндикатора использовали кресс-салат витаминный. Этот выбор объясняется тем, что семена кресс-салата быстро прорастают. Кроме того, наиболее подходящими для кресс-салата являются почвенные растворы с рН 6,5-7,0, то есть нейтральные и слабокислые. Щелочные растворы для кресс-салата токсичны.</a:t>
            </a:r>
          </a:p>
          <a:p>
            <a:r>
              <a:rPr lang="ru-RU" sz="2400" dirty="0" smtClean="0"/>
              <a:t>Для проращивания семян кресс-салата в чашку Петри диаметром 10 см помещали 50 семян кресс-салата. Затем приливали 30 мл исследуемого раствора. Чашки закрывали и оставляли при температуре 2526°С на 7 дней. Через 7 дней определяли всхожесть семян (долю проросших семян в процентах) длины корней и побегов.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32506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Для приготовления растворов карбоната натрия и силиката натрия заданной концентрации, необходимые объемы насыщенных растворов помещали в мерные колбы и доводили до метки дистиллированной водой. </a:t>
            </a:r>
          </a:p>
          <a:p>
            <a:r>
              <a:rPr lang="ru-RU" sz="1800" dirty="0" smtClean="0"/>
              <a:t>Для </a:t>
            </a:r>
            <a:r>
              <a:rPr lang="ru-RU" sz="1800" dirty="0" err="1" smtClean="0"/>
              <a:t>контактирования</a:t>
            </a:r>
            <a:r>
              <a:rPr lang="ru-RU" sz="1800" dirty="0" smtClean="0"/>
              <a:t> растворов с нефтепродуктом в одноходовую колбу или делительную воронку последовательно помещали 15 мл дизельного топлива и 60 мл раствора соли натрия. </a:t>
            </a:r>
            <a:endParaRPr lang="ru-RU" sz="1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0600" y="2263486"/>
            <a:ext cx="3733800" cy="278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/>
              <a:t>Контактирование</a:t>
            </a:r>
            <a:r>
              <a:rPr lang="ru-RU" sz="3600" dirty="0" smtClean="0"/>
              <a:t> дизельного топлива с раствором соли натрия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64832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Образовывалась двухфазная система нефтепродукт / вода. Колбу (делительную воронку) накрывали полиэтиленовой пленкой для предотвращения загрязнения и оставляли на 45 мин. Затем водную фазу отделяли и исследовали токсичность методом </a:t>
            </a:r>
            <a:r>
              <a:rPr lang="ru-RU" sz="2000" dirty="0" err="1" smtClean="0"/>
              <a:t>биоиндикации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Далее показаны результаты проращивания семян кресс-салата в растворе карбоната натрия (0,021 М) и силиката натрия (0,022 М), соответственно, до и после </a:t>
            </a:r>
            <a:r>
              <a:rPr lang="ru-RU" sz="2000" dirty="0" err="1" smtClean="0"/>
              <a:t>контактирования</a:t>
            </a:r>
            <a:r>
              <a:rPr lang="ru-RU" sz="2000" dirty="0" smtClean="0"/>
              <a:t> с дизельным топливом. Оба раствора получены разбавлением соответствующих насыщенных растворов в 100 раз.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4367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На Рис</a:t>
            </a:r>
            <a:r>
              <a:rPr lang="ru-RU" sz="2000" dirty="0" smtClean="0"/>
              <a:t>. а </a:t>
            </a:r>
            <a:r>
              <a:rPr lang="ru-RU" sz="2000" dirty="0"/>
              <a:t>и Рис. </a:t>
            </a:r>
            <a:r>
              <a:rPr lang="ru-RU" sz="2000" dirty="0" smtClean="0"/>
              <a:t>б </a:t>
            </a:r>
            <a:r>
              <a:rPr lang="ru-RU" sz="2000" dirty="0"/>
              <a:t>показаны 7-дневные проростки семян кресс-салата, выращенные в растворе карбоната натрия (0,021 М) и силиката натрия (0,022 М), соответственно, </a:t>
            </a:r>
            <a:r>
              <a:rPr lang="ru-RU" sz="2000" dirty="0" smtClean="0"/>
              <a:t>до (а) </a:t>
            </a:r>
            <a:r>
              <a:rPr lang="ru-RU" sz="2000" dirty="0"/>
              <a:t>и после </a:t>
            </a:r>
            <a:r>
              <a:rPr lang="ru-RU" sz="2000" dirty="0" smtClean="0"/>
              <a:t>(б) </a:t>
            </a:r>
            <a:r>
              <a:rPr lang="ru-RU" sz="2000" dirty="0" err="1" smtClean="0"/>
              <a:t>контактирования</a:t>
            </a:r>
            <a:r>
              <a:rPr lang="ru-RU" sz="2000" dirty="0" smtClean="0"/>
              <a:t> </a:t>
            </a:r>
            <a:r>
              <a:rPr lang="ru-RU" sz="2000" dirty="0"/>
              <a:t>с дизельным топливом. </a:t>
            </a:r>
            <a:endParaRPr lang="ru-RU" sz="2000" dirty="0" smtClean="0"/>
          </a:p>
          <a:p>
            <a:r>
              <a:rPr lang="ru-RU" sz="2000" dirty="0" smtClean="0"/>
              <a:t>Оба </a:t>
            </a:r>
            <a:r>
              <a:rPr lang="ru-RU" sz="2000" dirty="0"/>
              <a:t>раствора получены разбавлением соответствующих насыщенных растворов в 100 раз</a:t>
            </a:r>
            <a:r>
              <a:rPr lang="ru-RU" sz="2000" dirty="0" smtClean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Результаты проращивания семян крест-салата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61171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450313" y="1628800"/>
            <a:ext cx="3659832" cy="546074"/>
          </a:xfrm>
        </p:spPr>
        <p:txBody>
          <a:bodyPr>
            <a:normAutofit/>
          </a:bodyPr>
          <a:lstStyle/>
          <a:p>
            <a:r>
              <a:rPr lang="ru-RU" sz="2400" dirty="0"/>
              <a:t>Б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02" y="2204864"/>
            <a:ext cx="399429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858" y="2209800"/>
            <a:ext cx="2626557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24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1.	Решены две задачи. По литературным источникам изучен метод оценки состояния окружающей среды – </a:t>
            </a:r>
            <a:r>
              <a:rPr lang="ru-RU" sz="2400" dirty="0" err="1" smtClean="0"/>
              <a:t>биоиндикация</a:t>
            </a:r>
            <a:r>
              <a:rPr lang="ru-RU" sz="2400" dirty="0" smtClean="0"/>
              <a:t>. Отработана методика проращивания семян кресс-салата и определения характеристик проростков. </a:t>
            </a:r>
          </a:p>
          <a:p>
            <a:r>
              <a:rPr lang="ru-RU" sz="2400" dirty="0" smtClean="0"/>
              <a:t>Результаты проращивания семян кресс-салата в растворе карбоната натрия (0,021 М, рН 10,4) согласуются с полученными ранее результатами. После </a:t>
            </a:r>
            <a:r>
              <a:rPr lang="ru-RU" sz="2400" dirty="0" err="1" smtClean="0"/>
              <a:t>контактирования</a:t>
            </a:r>
            <a:r>
              <a:rPr lang="ru-RU" sz="2400" dirty="0" smtClean="0"/>
              <a:t> с нефтепродуктом токсичность раствора увеличивается.</a:t>
            </a:r>
          </a:p>
        </p:txBody>
      </p:sp>
    </p:spTree>
    <p:extLst>
      <p:ext uri="{BB962C8B-B14F-4D97-AF65-F5344CB8AC3E}">
        <p14:creationId xmlns:p14="http://schemas.microsoft.com/office/powerpoint/2010/main" val="3687425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2.	Средние длины корней и побегов проростков кресс-салата, выращенных в растворе силиката натрия, ниже, чем выращенных в растворе карбоната натрия. Это объясняется более высоким значением рН раствора силиката натрия по сравнению с рН раствора карбоната натрия.</a:t>
            </a:r>
          </a:p>
          <a:p>
            <a:r>
              <a:rPr lang="ru-RU" sz="2400" dirty="0" smtClean="0"/>
              <a:t>3.	Исследования влияния рН растворов силиката натрия на их токсичность до и после добавления нефтепродуктов будут продолжены.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9733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88640"/>
            <a:ext cx="8229600" cy="597666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ru-RU" sz="3400" dirty="0" smtClean="0"/>
          </a:p>
          <a:p>
            <a:pPr marL="0" indent="0" algn="ctr">
              <a:buNone/>
            </a:pPr>
            <a:r>
              <a:rPr lang="ru-RU" sz="3400" dirty="0" smtClean="0"/>
              <a:t>Тема дипломной работы:</a:t>
            </a:r>
          </a:p>
          <a:p>
            <a:pPr marL="0" indent="0" algn="ctr">
              <a:buNone/>
            </a:pPr>
            <a:r>
              <a:rPr lang="ru-RU" sz="3400" dirty="0" smtClean="0"/>
              <a:t> </a:t>
            </a:r>
            <a:r>
              <a:rPr lang="ru-RU" sz="3400" b="1" dirty="0" smtClean="0"/>
              <a:t>Исследование влияния рН водной фазы на токсичность дисперсных систем «нефтепродукт / раствор силиката натрия».</a:t>
            </a:r>
          </a:p>
          <a:p>
            <a:pPr marL="0" indent="0" algn="ctr">
              <a:buNone/>
            </a:pPr>
            <a:endParaRPr lang="ru-RU" sz="3400" dirty="0"/>
          </a:p>
          <a:p>
            <a:pPr marL="0" indent="0" algn="ctr">
              <a:buNone/>
            </a:pPr>
            <a:endParaRPr lang="ru-RU" sz="3400" dirty="0" smtClean="0"/>
          </a:p>
          <a:p>
            <a:pPr marL="0" indent="0" algn="ctr">
              <a:buNone/>
            </a:pPr>
            <a:endParaRPr lang="ru-RU" sz="3400" dirty="0"/>
          </a:p>
          <a:p>
            <a:pPr marL="0" indent="0" algn="ctr">
              <a:buNone/>
            </a:pPr>
            <a:endParaRPr lang="ru-RU" sz="3400" dirty="0" smtClean="0"/>
          </a:p>
          <a:p>
            <a:pPr marL="0" indent="0" algn="ctr">
              <a:buNone/>
            </a:pPr>
            <a:r>
              <a:rPr lang="ru-RU" sz="3400" dirty="0" smtClean="0"/>
              <a:t> Работа выполняется в лаборатории экологии Московского региона Московского городского педагогического университета.</a:t>
            </a:r>
          </a:p>
          <a:p>
            <a:endParaRPr lang="ru-RU" sz="34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876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00200"/>
            <a:ext cx="4244280" cy="4925144"/>
          </a:xfrm>
        </p:spPr>
        <p:txBody>
          <a:bodyPr>
            <a:normAutofit/>
          </a:bodyPr>
          <a:lstStyle/>
          <a:p>
            <a:r>
              <a:rPr lang="ru-RU" dirty="0" smtClean="0"/>
              <a:t>В XXI веке продолжает оставаться актуальной проблема загрязнения водоемов нефтепродуктами, при аварийных выбросах и в результате смывов с побережья и попадания поверхностных стоков в водоем. Так трагедия в Мексиканском заливе в 2010 году показала, как человек своими руками может в течение нескольких недель уничтожить природу с помощью природы.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87" y="1916832"/>
            <a:ext cx="2638425" cy="26075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загрязнения окружающей среды нефтепродуктами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5583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53" y="125760"/>
            <a:ext cx="8866043" cy="6741368"/>
          </a:xfrm>
        </p:spPr>
      </p:pic>
    </p:spTree>
    <p:extLst>
      <p:ext uri="{BB962C8B-B14F-4D97-AF65-F5344CB8AC3E}">
        <p14:creationId xmlns:p14="http://schemas.microsoft.com/office/powerpoint/2010/main" val="351706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12776"/>
            <a:ext cx="6192688" cy="3970960"/>
          </a:xfrm>
        </p:spPr>
      </p:pic>
    </p:spTree>
    <p:extLst>
      <p:ext uri="{BB962C8B-B14F-4D97-AF65-F5344CB8AC3E}">
        <p14:creationId xmlns:p14="http://schemas.microsoft.com/office/powerpoint/2010/main" val="2714330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39552" y="764704"/>
            <a:ext cx="7992888" cy="5688632"/>
          </a:xfrm>
        </p:spPr>
        <p:txBody>
          <a:bodyPr>
            <a:normAutofit/>
          </a:bodyPr>
          <a:lstStyle/>
          <a:p>
            <a:r>
              <a:rPr lang="ru-RU" dirty="0" smtClean="0"/>
              <a:t>Последствия загрязнения водоема нефтью и нефтепродуктами зависят от температуры воды и воздуха и от качества нефти. При попадании в водоем нефти и нефтепродуктов легкие фракции образуют на поверхности воды пленку, тяжелые фракции нефти или тяжелые нефтепродукты оседают на дно водоема.</a:t>
            </a:r>
          </a:p>
          <a:p>
            <a:r>
              <a:rPr lang="ru-RU" dirty="0" smtClean="0"/>
              <a:t> В пресном водоеме во время зимне-весеннего и осенне-зимнего </a:t>
            </a:r>
            <a:r>
              <a:rPr lang="ru-RU" dirty="0" err="1" smtClean="0"/>
              <a:t>водообмена</a:t>
            </a:r>
            <a:r>
              <a:rPr lang="ru-RU" dirty="0" smtClean="0"/>
              <a:t>, вызванного вертикальным перемещением слоев воды с разной температурой и плотностью, может изменяться, в том числе увеличиваться рН водоема.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1031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404664"/>
            <a:ext cx="8229600" cy="5721499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 </a:t>
            </a:r>
            <a:r>
              <a:rPr lang="ru-RU" sz="2000" dirty="0" err="1" smtClean="0"/>
              <a:t>контактировании</a:t>
            </a:r>
            <a:r>
              <a:rPr lang="ru-RU" sz="2000" dirty="0" smtClean="0"/>
              <a:t> нефтепродуктов со щелочной средой водоема, возможен переход нефтепродуктов из пленки в объем водной фазы и образование дисперсной системы «нефтепродукт / вода». </a:t>
            </a:r>
          </a:p>
          <a:p>
            <a:endParaRPr lang="ru-RU" sz="2000" dirty="0" smtClean="0"/>
          </a:p>
          <a:p>
            <a:r>
              <a:rPr lang="ru-RU" sz="2000" dirty="0" smtClean="0"/>
              <a:t>В работах, выполненных ранее, водоем с высоким рН, загрязненный нефтепродуктами, моделировали, осуществляя </a:t>
            </a:r>
            <a:r>
              <a:rPr lang="ru-RU" sz="2000" dirty="0" err="1" smtClean="0"/>
              <a:t>контактирование</a:t>
            </a:r>
            <a:r>
              <a:rPr lang="ru-RU" sz="2000" dirty="0" smtClean="0"/>
              <a:t> водного щелочного раствора с нефтепродуктом (дизельным топливом) в делительной воронке, трехходовой или одноходовой колбе. Для подщелачивания раствора использовали карбонат натрия или гидроксид натрия.</a:t>
            </a:r>
          </a:p>
          <a:p>
            <a:r>
              <a:rPr lang="ru-RU" sz="2000" dirty="0" smtClean="0"/>
              <a:t> В настоящей работе подщелачивание раствора будет проведено силикатом натрия. Силикат натрия – соль, образованная сильным основанием и слабой кислотой, поэтому в процессе гидролиза образуется щелочной раствор. Интересно также проверить, как состав щелочного раствора влияет на токсичность водной фазы после </a:t>
            </a:r>
            <a:r>
              <a:rPr lang="ru-RU" sz="2000" dirty="0" err="1" smtClean="0"/>
              <a:t>контактирования</a:t>
            </a:r>
            <a:r>
              <a:rPr lang="ru-RU" sz="2000" dirty="0" smtClean="0"/>
              <a:t> с дизельным топливом.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5149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Цель работы: исследовать влияние рН водной фазы на токсичность дисперсных систем «нефтепродукт /вода», в которых в качестве водной фазы используется раствор силиката натрия. </a:t>
            </a:r>
          </a:p>
          <a:p>
            <a:r>
              <a:rPr lang="ru-RU" dirty="0" smtClean="0"/>
              <a:t>Задачи работы:</a:t>
            </a:r>
          </a:p>
          <a:p>
            <a:r>
              <a:rPr lang="ru-RU" dirty="0" smtClean="0"/>
              <a:t>	по литературным источникам изучить метод </a:t>
            </a:r>
            <a:r>
              <a:rPr lang="ru-RU" dirty="0" err="1" smtClean="0"/>
              <a:t>биоиндикации</a:t>
            </a:r>
            <a:r>
              <a:rPr lang="ru-RU" dirty="0" smtClean="0"/>
              <a:t> как метод обнаружения загрязнения объектов окружающей среды на основе реакций живых организмов;</a:t>
            </a:r>
          </a:p>
          <a:p>
            <a:r>
              <a:rPr lang="ru-RU" dirty="0" smtClean="0"/>
              <a:t>	сравнить токсичность растворов карбоната натрия (0,021 М) и силиката натрия (0,022 М) до и после </a:t>
            </a:r>
            <a:r>
              <a:rPr lang="ru-RU" dirty="0" err="1" smtClean="0"/>
              <a:t>контактирования</a:t>
            </a:r>
            <a:r>
              <a:rPr lang="ru-RU" dirty="0" smtClean="0"/>
              <a:t> с нефтепродуктом, при помощи определения характеристик проростков кресс-салата (всхожесть семян, длина побега, длина корня);</a:t>
            </a:r>
          </a:p>
          <a:p>
            <a:r>
              <a:rPr lang="ru-RU" dirty="0" smtClean="0"/>
              <a:t>	сравнить токсичность растворов силиката натрия с различным рН до и после </a:t>
            </a:r>
            <a:r>
              <a:rPr lang="ru-RU" dirty="0" err="1" smtClean="0"/>
              <a:t>контактирования</a:t>
            </a:r>
            <a:r>
              <a:rPr lang="ru-RU" dirty="0" smtClean="0"/>
              <a:t> с нефтепродуктом.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099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Биоиндикация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600" dirty="0" err="1" smtClean="0"/>
              <a:t>Биоиндикация</a:t>
            </a:r>
            <a:r>
              <a:rPr lang="ru-RU" sz="3600" dirty="0" smtClean="0"/>
              <a:t> – обнаружение и определение экологически значимых природных и антропогенных нагрузок на основе реакций на них живых организмов непосредственно в среде их обитания. </a:t>
            </a:r>
            <a:r>
              <a:rPr lang="ru-RU" sz="3600" dirty="0" err="1" smtClean="0"/>
              <a:t>Биоиндикация</a:t>
            </a:r>
            <a:r>
              <a:rPr lang="ru-RU" sz="3600" dirty="0" smtClean="0"/>
              <a:t> основана на наблюдении за составом и численностью видов-индикаторов.</a:t>
            </a:r>
          </a:p>
          <a:p>
            <a:r>
              <a:rPr lang="ru-RU" sz="3600" dirty="0" smtClean="0"/>
              <a:t>Биоиндикаторы – организмы, присутствие, количество или особенности развития которых служат показателями естественных процессов, условий или антропогенных изменений среды обитания.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921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1325</TotalTime>
  <Words>711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Департамент образования города Москвы Государственное бюджетное общеобразовательное учреждение города Москвы «Гимназия № 1505 «Московская городская педагогическая гимназия-лаборатория»»  ДИПЛОМНОЕ ИССЛЕДОВАНИЕ на тему: Влияние рН водной фазы на токсичность дисперсных систем «нефтепродукт /  раствор силиката натрия»</vt:lpstr>
      <vt:lpstr>Презентация PowerPoint</vt:lpstr>
      <vt:lpstr>Проблема загрязнения окружающей среды нефтепродуктами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и задачи</vt:lpstr>
      <vt:lpstr>Биоиндикация</vt:lpstr>
      <vt:lpstr>Презентация PowerPoint</vt:lpstr>
      <vt:lpstr>Контактирование дизельного топлива с раствором соли натрия</vt:lpstr>
      <vt:lpstr>Презентация PowerPoint</vt:lpstr>
      <vt:lpstr>Результаты проращивания семян крест-салата</vt:lpstr>
      <vt:lpstr>Презентация PowerPoint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Департамент образования города Москвы Государственное бюджетное общеобразовательное учреждение города Москвы «Гимназия № 1505 «Московская городская педагогическая гимназия-лаборатория»»   ДИПЛОМНОЕ ИССЛЕДОВАНИЕ на тему: Влияние рН водной фазы на токсичность дисперсных систем «нефтепродукт /  раствор силиката натрия»</dc:title>
  <dc:creator>F</dc:creator>
  <cp:lastModifiedBy>F</cp:lastModifiedBy>
  <cp:revision>9</cp:revision>
  <dcterms:created xsi:type="dcterms:W3CDTF">2016-12-19T17:11:58Z</dcterms:created>
  <dcterms:modified xsi:type="dcterms:W3CDTF">2016-12-20T15:17:56Z</dcterms:modified>
</cp:coreProperties>
</file>