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1" autoAdjust="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1696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3773164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Текст заголовка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Уровень текста 1</a:t>
            </a:r>
          </a:p>
          <a:p>
            <a:pPr lvl="1">
              <a:defRPr sz="1800"/>
            </a:pPr>
            <a:r>
              <a:rPr sz="3600"/>
              <a:t>Уровень текста 2</a:t>
            </a:r>
          </a:p>
          <a:p>
            <a:pPr lvl="2">
              <a:defRPr sz="1800"/>
            </a:pPr>
            <a:r>
              <a:rPr sz="3600"/>
              <a:t>Уровень текста 3</a:t>
            </a:r>
          </a:p>
          <a:p>
            <a:pPr lvl="3">
              <a:defRPr sz="1800"/>
            </a:pPr>
            <a:r>
              <a:rPr sz="3600"/>
              <a:t>Уровень текста 4</a:t>
            </a:r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</a:p>
          <a:p>
            <a:pPr lvl="1">
              <a:defRPr sz="1800"/>
            </a:pPr>
            <a:r>
              <a:rPr sz="2800"/>
              <a:t>Уровень текста 2</a:t>
            </a:r>
          </a:p>
          <a:p>
            <a:pPr lvl="2">
              <a:defRPr sz="1800"/>
            </a:pPr>
            <a:r>
              <a:rPr sz="2800"/>
              <a:t>Уровень текста 3</a:t>
            </a:r>
          </a:p>
          <a:p>
            <a:pPr lvl="3">
              <a:defRPr sz="1800"/>
            </a:pPr>
            <a:r>
              <a:rPr sz="2800"/>
              <a:t>Уровень текста 4</a:t>
            </a:r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Уровень текста 1</a:t>
            </a:r>
          </a:p>
          <a:p>
            <a:pPr lvl="1">
              <a:defRPr sz="1800"/>
            </a:pPr>
            <a:r>
              <a:rPr sz="3600"/>
              <a:t>Уровень текста 2</a:t>
            </a:r>
          </a:p>
          <a:p>
            <a:pPr lvl="2">
              <a:defRPr sz="1800"/>
            </a:pPr>
            <a:r>
              <a:rPr sz="3600"/>
              <a:t>Уровень текста 3</a:t>
            </a:r>
          </a:p>
          <a:p>
            <a:pPr lvl="3">
              <a:defRPr sz="1800"/>
            </a:pPr>
            <a:r>
              <a:rPr sz="3600"/>
              <a:t>Уровень текста 4</a:t>
            </a:r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Уровень текста 1</a:t>
            </a:r>
          </a:p>
          <a:p>
            <a:pPr lvl="1">
              <a:defRPr sz="1800"/>
            </a:pPr>
            <a:r>
              <a:rPr sz="3600"/>
              <a:t>Уровень текста 2</a:t>
            </a:r>
          </a:p>
          <a:p>
            <a:pPr lvl="2">
              <a:defRPr sz="1800"/>
            </a:pPr>
            <a:r>
              <a:rPr sz="3600"/>
              <a:t>Уровень текста 3</a:t>
            </a:r>
          </a:p>
          <a:p>
            <a:pPr lvl="3">
              <a:defRPr sz="1800"/>
            </a:pPr>
            <a:r>
              <a:rPr sz="3600"/>
              <a:t>Уровень текста 4</a:t>
            </a:r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00" y="17272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 defTabSz="379729">
              <a:defRPr sz="1800"/>
            </a:pPr>
            <a:r>
              <a:rPr sz="5200"/>
              <a:t>Исследование</a:t>
            </a:r>
          </a:p>
          <a:p>
            <a:pPr lvl="0" defTabSz="379729">
              <a:defRPr sz="1800"/>
            </a:pPr>
            <a:r>
              <a:rPr sz="5200"/>
              <a:t>на тему</a:t>
            </a:r>
          </a:p>
          <a:p>
            <a:pPr lvl="0" defTabSz="379729">
              <a:defRPr sz="1800"/>
            </a:pPr>
            <a:r>
              <a:rPr sz="5200"/>
              <a:t>Сталин как политический деятель</a:t>
            </a:r>
          </a:p>
        </p:txBody>
      </p:sp>
      <p:sp>
        <p:nvSpPr>
          <p:cNvPr id="33" name="Shape 33"/>
          <p:cNvSpPr/>
          <p:nvPr/>
        </p:nvSpPr>
        <p:spPr>
          <a:xfrm>
            <a:off x="4981143" y="450849"/>
            <a:ext cx="304251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ГБОУ Гимназия 1505</a:t>
            </a:r>
          </a:p>
        </p:txBody>
      </p:sp>
      <p:sp>
        <p:nvSpPr>
          <p:cNvPr id="34" name="Shape 34"/>
          <p:cNvSpPr/>
          <p:nvPr/>
        </p:nvSpPr>
        <p:spPr>
          <a:xfrm>
            <a:off x="8369585" y="5271330"/>
            <a:ext cx="4038315" cy="309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 defTabSz="457200">
              <a:defRPr sz="1800"/>
            </a:pPr>
            <a:r>
              <a:rPr sz="2200">
                <a:latin typeface="Helvetica"/>
                <a:ea typeface="Helvetica"/>
                <a:cs typeface="Helvetica"/>
                <a:sym typeface="Helvetica"/>
              </a:rPr>
              <a:t>Выполнил</a:t>
            </a:r>
            <a:r>
              <a:rPr sz="2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lvl="0" algn="r" defTabSz="457200">
              <a:defRPr sz="1800"/>
            </a:pPr>
            <a:r>
              <a:rPr sz="2200">
                <a:latin typeface="Helvetica"/>
                <a:ea typeface="Helvetica"/>
                <a:cs typeface="Helvetica"/>
                <a:sym typeface="Helvetica"/>
              </a:rPr>
              <a:t>Макаров Иван Игоревич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r" defTabSz="457200">
              <a:defRPr sz="1800"/>
            </a:pPr>
            <a:r>
              <a:rPr sz="2200">
                <a:latin typeface="Helvetica"/>
                <a:ea typeface="Helvetica"/>
                <a:cs typeface="Helvetica"/>
                <a:sym typeface="Helvetica"/>
              </a:rPr>
              <a:t>Руководитель</a:t>
            </a:r>
            <a:r>
              <a:rPr sz="2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lvl="0" algn="r" defTabSz="457200">
              <a:defRPr sz="1800"/>
            </a:pPr>
            <a:r>
              <a:rPr sz="2200">
                <a:latin typeface="Helvetica"/>
                <a:ea typeface="Helvetica"/>
                <a:cs typeface="Helvetica"/>
                <a:sym typeface="Helvetica"/>
              </a:rPr>
              <a:t>Наумов Леонид Анатольевич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r" defTabSz="457200">
              <a:defRPr sz="1800"/>
            </a:pPr>
            <a:r>
              <a:rPr sz="2200">
                <a:latin typeface="Helvetica"/>
                <a:ea typeface="Helvetica"/>
                <a:cs typeface="Helvetica"/>
                <a:sym typeface="Helvetica"/>
              </a:rPr>
              <a:t>Рецензент</a:t>
            </a:r>
            <a:r>
              <a:rPr sz="2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lvl="0" algn="r" defTabSz="457200">
              <a:defRPr sz="1800"/>
            </a:pPr>
            <a:r>
              <a:rPr sz="2200">
                <a:latin typeface="Helvetica"/>
                <a:ea typeface="Helvetica"/>
                <a:cs typeface="Helvetica"/>
                <a:sym typeface="Helvetica"/>
              </a:rPr>
              <a:t>Бурикова Ирина Валерьевна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457200">
              <a:defRPr sz="1800"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457200">
              <a:defRPr sz="1800"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5022900" y="8845550"/>
            <a:ext cx="29590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Москва, 2017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ru-RU" sz="8000" dirty="0" smtClean="0"/>
              <a:t>Задачи</a:t>
            </a:r>
            <a:endParaRPr sz="8000" dirty="0"/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952500" y="2642786"/>
            <a:ext cx="11483228" cy="6286500"/>
          </a:xfrm>
          <a:prstGeom prst="rect">
            <a:avLst/>
          </a:prstGeom>
        </p:spPr>
        <p:txBody>
          <a:bodyPr/>
          <a:lstStyle/>
          <a:p>
            <a:pPr marL="0" lvl="0" indent="0" defTabSz="566674">
              <a:spcBef>
                <a:spcPts val="4000"/>
              </a:spcBef>
              <a:buNone/>
              <a:defRPr sz="1800"/>
            </a:pPr>
            <a:r>
              <a:rPr sz="3492" dirty="0" smtClean="0">
                <a:solidFill>
                  <a:schemeClr val="tx1"/>
                </a:solidFill>
                <a:ea typeface="Helvetica"/>
                <a:cs typeface="Helvetica"/>
                <a:sym typeface="Helvetica"/>
              </a:rPr>
              <a:t>-</a:t>
            </a:r>
            <a:r>
              <a:rPr sz="3492" dirty="0">
                <a:solidFill>
                  <a:schemeClr val="tx1"/>
                </a:solidFill>
                <a:ea typeface="Helvetica"/>
                <a:cs typeface="Helvetica"/>
                <a:sym typeface="Helvetica"/>
              </a:rPr>
              <a:t>изучить биографию Сталина; </a:t>
            </a:r>
            <a:endParaRPr sz="3492" dirty="0">
              <a:solidFill>
                <a:schemeClr val="tx1"/>
              </a:solidFill>
              <a:ea typeface="Times New Roman"/>
              <a:cs typeface="Times New Roman"/>
              <a:sym typeface="Times New Roman"/>
            </a:endParaRPr>
          </a:p>
          <a:p>
            <a:pPr marL="0" marR="146596" lvl="0" indent="-174313" defTabSz="443484">
              <a:lnSpc>
                <a:spcPct val="150000"/>
              </a:lnSpc>
              <a:spcBef>
                <a:spcPts val="400"/>
              </a:spcBef>
              <a:buSzTx/>
              <a:buNone/>
              <a:defRPr sz="1800"/>
            </a:pPr>
            <a:r>
              <a:rPr sz="3492" dirty="0">
                <a:solidFill>
                  <a:schemeClr val="tx1"/>
                </a:solidFill>
                <a:ea typeface="Helvetica"/>
                <a:cs typeface="Helvetica"/>
                <a:sym typeface="Helvetica"/>
              </a:rPr>
              <a:t>-изучить политическую ситуацию на протяжении правления Сталина;</a:t>
            </a:r>
            <a:endParaRPr sz="3492" dirty="0">
              <a:solidFill>
                <a:schemeClr val="tx1"/>
              </a:solidFill>
              <a:ea typeface="Times New Roman"/>
              <a:cs typeface="Times New Roman"/>
              <a:sym typeface="Times New Roman"/>
            </a:endParaRPr>
          </a:p>
          <a:p>
            <a:pPr marL="0" marR="146596" lvl="0" indent="-174313" defTabSz="443484">
              <a:lnSpc>
                <a:spcPct val="150000"/>
              </a:lnSpc>
              <a:spcBef>
                <a:spcPts val="400"/>
              </a:spcBef>
              <a:buSzTx/>
              <a:buNone/>
              <a:defRPr sz="1800"/>
            </a:pPr>
            <a:r>
              <a:rPr sz="3492" dirty="0">
                <a:solidFill>
                  <a:schemeClr val="tx1"/>
                </a:solidFill>
                <a:ea typeface="Helvetica"/>
                <a:cs typeface="Helvetica"/>
                <a:sym typeface="Helvetica"/>
              </a:rPr>
              <a:t>-исторический анализ эпохи Сталина;</a:t>
            </a:r>
            <a:endParaRPr sz="3492" dirty="0">
              <a:solidFill>
                <a:schemeClr val="tx1"/>
              </a:solidFill>
              <a:ea typeface="Times New Roman"/>
              <a:cs typeface="Times New Roman"/>
              <a:sym typeface="Times New Roman"/>
            </a:endParaRPr>
          </a:p>
          <a:p>
            <a:pPr marL="0" marR="146596" lvl="0" indent="-174313" defTabSz="443484">
              <a:lnSpc>
                <a:spcPct val="150000"/>
              </a:lnSpc>
              <a:spcBef>
                <a:spcPts val="400"/>
              </a:spcBef>
              <a:buSzTx/>
              <a:buNone/>
              <a:defRPr sz="1800"/>
            </a:pPr>
            <a:r>
              <a:rPr sz="3492" dirty="0">
                <a:solidFill>
                  <a:schemeClr val="tx1"/>
                </a:solidFill>
                <a:ea typeface="Helvetica"/>
                <a:cs typeface="Helvetica"/>
                <a:sym typeface="Helvetica"/>
              </a:rPr>
              <a:t>-дать Сталину оценку как политическому деятелю.</a:t>
            </a:r>
            <a:endParaRPr sz="3492" dirty="0">
              <a:solidFill>
                <a:schemeClr val="tx1"/>
              </a:solidFill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1 глава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952500" y="15557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ru-RU" sz="3600" dirty="0" smtClean="0"/>
              <a:t>Основная </a:t>
            </a:r>
            <a:r>
              <a:rPr sz="3600" dirty="0" smtClean="0"/>
              <a:t>биография </a:t>
            </a:r>
            <a:r>
              <a:rPr sz="3600" dirty="0"/>
              <a:t>Сталина в </a:t>
            </a:r>
            <a:r>
              <a:rPr sz="3600" dirty="0" smtClean="0"/>
              <a:t>1</a:t>
            </a:r>
            <a:r>
              <a:rPr lang="ru-RU" sz="3600" dirty="0" smtClean="0"/>
              <a:t>878</a:t>
            </a:r>
            <a:r>
              <a:rPr sz="3600" dirty="0" smtClean="0"/>
              <a:t>-</a:t>
            </a:r>
            <a:r>
              <a:rPr sz="3600" dirty="0"/>
              <a:t>1938 годах</a:t>
            </a:r>
          </a:p>
          <a:p>
            <a:pPr lvl="0">
              <a:defRPr sz="1800"/>
            </a:pPr>
            <a:r>
              <a:rPr sz="3600" dirty="0"/>
              <a:t>ознакомление с личностью Сталина и его методами политической борьбы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952500" y="-1270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2 глава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711201" y="1936750"/>
            <a:ext cx="7029450" cy="71592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6709" lvl="0" indent="-346709" defTabSz="455675">
              <a:spcBef>
                <a:spcPts val="3200"/>
              </a:spcBef>
              <a:defRPr sz="1800"/>
            </a:pPr>
            <a:r>
              <a:rPr sz="3200" dirty="0"/>
              <a:t>анализ книги «Экономические проблемы социализма в СССР» и отношения ближайшего окружения Сталина к этой книге</a:t>
            </a:r>
          </a:p>
          <a:p>
            <a:pPr marL="346709" lvl="0" indent="-346709" defTabSz="455675">
              <a:spcBef>
                <a:spcPts val="3200"/>
              </a:spcBef>
              <a:defRPr sz="1800"/>
            </a:pPr>
            <a:r>
              <a:rPr sz="3200" dirty="0"/>
              <a:t>общий анализ сложившейся политической и экономической ситуации в конце 1940-х- начале 1950-х</a:t>
            </a:r>
          </a:p>
        </p:txBody>
      </p:sp>
      <p:pic>
        <p:nvPicPr>
          <p:cNvPr id="4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650" y="2277541"/>
            <a:ext cx="3967839" cy="5655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ru-RU" sz="8000" dirty="0" smtClean="0"/>
              <a:t>Экономические </a:t>
            </a:r>
            <a:r>
              <a:rPr lang="ru-RU" sz="8000" dirty="0" smtClean="0"/>
              <a:t>проблемы социализма в </a:t>
            </a:r>
            <a:r>
              <a:rPr lang="ru-RU" sz="8000" dirty="0" smtClean="0"/>
              <a:t>СССР</a:t>
            </a:r>
            <a:endParaRPr sz="8000" dirty="0"/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Основное экономическое предложение Сталина </a:t>
            </a:r>
            <a:r>
              <a:rPr lang="ru-RU" dirty="0"/>
              <a:t>в </a:t>
            </a:r>
            <a:r>
              <a:rPr lang="ru-RU" dirty="0" smtClean="0"/>
              <a:t>«Экономические </a:t>
            </a:r>
            <a:r>
              <a:rPr lang="ru-RU" dirty="0"/>
              <a:t>проблемы социализма в </a:t>
            </a:r>
            <a:r>
              <a:rPr lang="ru-RU" dirty="0" smtClean="0"/>
              <a:t>СССР» заключались в переходе от товарооборота к прямому продуктообмену.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 склоняюсь к выводу, что значение личности Сталина во внутренней политике СССР после 1922 года (избрание Сталина генсеком) было очень велико, но во вектор внешней политике был скорее обусловлен объективными политическими процессами.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378423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Историография и документы</a:t>
            </a:r>
            <a:endParaRPr dirty="0"/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348621" y="2963750"/>
            <a:ext cx="13004800" cy="6789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lnSpc>
                <a:spcPct val="70000"/>
              </a:lnSpc>
            </a:pPr>
            <a:r>
              <a:rPr lang="ru-RU" sz="12800" dirty="0" smtClean="0">
                <a:latin typeface="Calibri"/>
                <a:cs typeface="Calibri"/>
              </a:rPr>
              <a:t>Сталин </a:t>
            </a:r>
            <a:r>
              <a:rPr lang="ru-RU" sz="12800" dirty="0">
                <a:latin typeface="Calibri"/>
                <a:cs typeface="Calibri"/>
              </a:rPr>
              <a:t>И.В., «Экономические проблемы социализма </a:t>
            </a:r>
            <a:r>
              <a:rPr lang="ru-RU" sz="12800" dirty="0" smtClean="0">
                <a:latin typeface="Calibri"/>
                <a:cs typeface="Calibri"/>
              </a:rPr>
              <a:t>в СССР</a:t>
            </a:r>
            <a:r>
              <a:rPr lang="ru-RU" sz="12800" dirty="0">
                <a:latin typeface="Calibri"/>
                <a:cs typeface="Calibri"/>
              </a:rPr>
              <a:t>», 1951 г.</a:t>
            </a:r>
          </a:p>
          <a:p>
            <a:pPr>
              <a:lnSpc>
                <a:spcPct val="70000"/>
              </a:lnSpc>
            </a:pPr>
            <a:r>
              <a:rPr lang="ru-RU" sz="12800" dirty="0">
                <a:latin typeface="Calibri"/>
                <a:cs typeface="Calibri"/>
              </a:rPr>
              <a:t>Хрущев Н.С., «Время. Люди. Власть. (</a:t>
            </a:r>
            <a:r>
              <a:rPr lang="ru-RU" sz="12800" dirty="0" smtClean="0">
                <a:latin typeface="Calibri"/>
                <a:cs typeface="Calibri"/>
              </a:rPr>
              <a:t>Воспоминания</a:t>
            </a:r>
            <a:r>
              <a:rPr lang="ru-RU" sz="12800" dirty="0">
                <a:latin typeface="Calibri"/>
                <a:cs typeface="Calibri"/>
              </a:rPr>
              <a:t>).</a:t>
            </a:r>
            <a:r>
              <a:rPr lang="it-IT" sz="12800" dirty="0">
                <a:latin typeface="Calibri"/>
                <a:cs typeface="Calibri"/>
              </a:rPr>
              <a:t>»</a:t>
            </a:r>
            <a:r>
              <a:rPr lang="ru-RU" sz="12800" dirty="0">
                <a:latin typeface="Calibri"/>
                <a:cs typeface="Calibri"/>
              </a:rPr>
              <a:t>, 1894-1971 г.</a:t>
            </a:r>
          </a:p>
          <a:p>
            <a:pPr>
              <a:lnSpc>
                <a:spcPct val="70000"/>
              </a:lnSpc>
            </a:pPr>
            <a:r>
              <a:rPr lang="ru-RU" sz="12800" dirty="0">
                <a:latin typeface="Calibri"/>
                <a:cs typeface="Calibri"/>
              </a:rPr>
              <a:t>Микоян А.И., «Так было», 1999 г. </a:t>
            </a:r>
          </a:p>
          <a:p>
            <a:pPr>
              <a:lnSpc>
                <a:spcPct val="70000"/>
              </a:lnSpc>
            </a:pPr>
            <a:r>
              <a:rPr lang="ru-RU" sz="12800" dirty="0">
                <a:latin typeface="Calibri"/>
                <a:cs typeface="Calibri"/>
              </a:rPr>
              <a:t>Берия С.Л., "Мой отец - Лаврентий Берия", 2002 г.</a:t>
            </a:r>
          </a:p>
          <a:p>
            <a:pPr>
              <a:lnSpc>
                <a:spcPct val="70000"/>
              </a:lnSpc>
            </a:pPr>
            <a:r>
              <a:rPr lang="ru-RU" sz="12800" dirty="0" err="1">
                <a:latin typeface="Calibri"/>
                <a:cs typeface="Calibri"/>
              </a:rPr>
              <a:t>Шепилов</a:t>
            </a:r>
            <a:r>
              <a:rPr lang="ru-RU" sz="12800" dirty="0">
                <a:latin typeface="Calibri"/>
                <a:cs typeface="Calibri"/>
              </a:rPr>
              <a:t>. Д.Т. "</a:t>
            </a:r>
            <a:r>
              <a:rPr lang="ru-RU" sz="12800" dirty="0" err="1">
                <a:latin typeface="Calibri"/>
                <a:cs typeface="Calibri"/>
              </a:rPr>
              <a:t>Непримкнувший</a:t>
            </a:r>
            <a:r>
              <a:rPr lang="ru-RU" sz="12800" dirty="0">
                <a:latin typeface="Calibri"/>
                <a:cs typeface="Calibri"/>
              </a:rPr>
              <a:t>. (Воспоминания).", 2001 г.</a:t>
            </a:r>
          </a:p>
          <a:p>
            <a:pPr>
              <a:lnSpc>
                <a:spcPct val="70000"/>
              </a:lnSpc>
            </a:pPr>
            <a:r>
              <a:rPr lang="ru-RU" sz="12800" dirty="0">
                <a:latin typeface="Calibri"/>
                <a:cs typeface="Calibri"/>
              </a:rPr>
              <a:t>Ленин В.И. «Письмо к съезду», 1922 г</a:t>
            </a:r>
            <a:r>
              <a:rPr lang="ru-RU" sz="12800" dirty="0" smtClean="0">
                <a:latin typeface="Calibri"/>
                <a:cs typeface="Calibri"/>
              </a:rPr>
              <a:t>.</a:t>
            </a:r>
            <a:endParaRPr lang="ru-RU" sz="12800" dirty="0">
              <a:latin typeface="Calibri"/>
              <a:cs typeface="Calibri"/>
            </a:endParaRPr>
          </a:p>
          <a:p>
            <a:pPr>
              <a:lnSpc>
                <a:spcPct val="70000"/>
              </a:lnSpc>
            </a:pPr>
            <a:r>
              <a:rPr lang="ru-RU" sz="12800" dirty="0" smtClean="0">
                <a:latin typeface="Calibri"/>
                <a:cs typeface="Calibri"/>
              </a:rPr>
              <a:t>Наумов </a:t>
            </a:r>
            <a:r>
              <a:rPr lang="ru-RU" sz="12800" dirty="0">
                <a:latin typeface="Calibri"/>
                <a:cs typeface="Calibri"/>
              </a:rPr>
              <a:t>Л.А., «Сталин и НКВД», 2007	г.</a:t>
            </a:r>
          </a:p>
          <a:p>
            <a:r>
              <a:rPr lang="ru-RU" sz="12800" dirty="0">
                <a:latin typeface="Calibri"/>
                <a:cs typeface="Calibri"/>
              </a:rPr>
              <a:t>Радзинский Э.С. «Сталин», 1996 г.</a:t>
            </a:r>
          </a:p>
          <a:p>
            <a:pPr lvl="0"/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282</Words>
  <Application>Microsoft Macintosh PowerPoint</Application>
  <PresentationFormat>Другой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White</vt:lpstr>
      <vt:lpstr>Исследование на тему Сталин как политический деятель</vt:lpstr>
      <vt:lpstr>Задачи</vt:lpstr>
      <vt:lpstr>1 глава</vt:lpstr>
      <vt:lpstr>2 глава</vt:lpstr>
      <vt:lpstr>Экономические проблемы социализма в СССР</vt:lpstr>
      <vt:lpstr>Выводы</vt:lpstr>
      <vt:lpstr>Историография и документы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на тему Сталин как политический деятель</dc:title>
  <cp:lastModifiedBy>Алексей Макаров</cp:lastModifiedBy>
  <cp:revision>6</cp:revision>
  <dcterms:modified xsi:type="dcterms:W3CDTF">2017-04-03T12:27:36Z</dcterms:modified>
</cp:coreProperties>
</file>