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76" r:id="rId1"/>
  </p:sldMasterIdLst>
  <p:sldIdLst>
    <p:sldId id="257" r:id="rId2"/>
    <p:sldId id="260" r:id="rId3"/>
    <p:sldId id="261" r:id="rId4"/>
    <p:sldId id="262" r:id="rId5"/>
    <p:sldId id="258" r:id="rId6"/>
    <p:sldId id="259" r:id="rId7"/>
    <p:sldId id="268" r:id="rId8"/>
    <p:sldId id="269" r:id="rId9"/>
    <p:sldId id="265" r:id="rId10"/>
    <p:sldId id="266" r:id="rId11"/>
    <p:sldId id="270" r:id="rId12"/>
    <p:sldId id="271" r:id="rId13"/>
    <p:sldId id="267" r:id="rId14"/>
    <p:sldId id="263" r:id="rId15"/>
    <p:sldId id="264" r:id="rId16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6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02.04.17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08F2-15CA-4D46-A0F8-13BE4BFA3197}" type="datetimeFigureOut">
              <a:rPr lang="ru-RU" smtClean="0"/>
              <a:t>02.04.17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26E1-3F6C-BE43-AADF-8E6294A83A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08F2-15CA-4D46-A0F8-13BE4BFA3197}" type="datetimeFigureOut">
              <a:rPr lang="ru-RU" smtClean="0"/>
              <a:t>02.04.17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26E1-3F6C-BE43-AADF-8E6294A83A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08F2-15CA-4D46-A0F8-13BE4BFA3197}" type="datetimeFigureOut">
              <a:rPr lang="ru-RU" smtClean="0"/>
              <a:t>02.04.17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26E1-3F6C-BE43-AADF-8E6294A83A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02.04.17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08F2-15CA-4D46-A0F8-13BE4BFA3197}" type="datetimeFigureOut">
              <a:rPr lang="ru-RU" smtClean="0"/>
              <a:t>02.04.17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26E1-3F6C-BE43-AADF-8E6294A83A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08F2-15CA-4D46-A0F8-13BE4BFA3197}" type="datetimeFigureOut">
              <a:rPr lang="ru-RU" smtClean="0"/>
              <a:t>02.04.17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26E1-3F6C-BE43-AADF-8E6294A83AFE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08F2-15CA-4D46-A0F8-13BE4BFA3197}" type="datetimeFigureOut">
              <a:rPr lang="ru-RU" smtClean="0"/>
              <a:t>02.04.17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26E1-3F6C-BE43-AADF-8E6294A83A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08F2-15CA-4D46-A0F8-13BE4BFA3197}" type="datetimeFigureOut">
              <a:rPr lang="ru-RU" smtClean="0"/>
              <a:t>02.04.17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26E1-3F6C-BE43-AADF-8E6294A83A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08F2-15CA-4D46-A0F8-13BE4BFA3197}" type="datetimeFigureOut">
              <a:rPr lang="ru-RU" smtClean="0"/>
              <a:t>02.04.17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08F2-15CA-4D46-A0F8-13BE4BFA3197}" type="datetimeFigureOut">
              <a:rPr lang="ru-RU" smtClean="0"/>
              <a:t>02.04.17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26E1-3F6C-BE43-AADF-8E6294A83A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A6808F2-15CA-4D46-A0F8-13BE4BFA3197}" type="datetimeFigureOut">
              <a:rPr lang="ru-RU" smtClean="0"/>
              <a:t>02.04.17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1F5F26E1-3F6C-BE43-AADF-8E6294A83AF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7" r:id="rId1"/>
    <p:sldLayoutId id="2147484478" r:id="rId2"/>
    <p:sldLayoutId id="2147484479" r:id="rId3"/>
    <p:sldLayoutId id="2147484480" r:id="rId4"/>
    <p:sldLayoutId id="2147484481" r:id="rId5"/>
    <p:sldLayoutId id="2147484482" r:id="rId6"/>
    <p:sldLayoutId id="2147484483" r:id="rId7"/>
    <p:sldLayoutId id="2147484484" r:id="rId8"/>
    <p:sldLayoutId id="2147484485" r:id="rId9"/>
    <p:sldLayoutId id="2147484486" r:id="rId10"/>
    <p:sldLayoutId id="214748448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utmagazine.ru/posts/7644-vodyanye-znaki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0606" y="648871"/>
            <a:ext cx="64427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/>
                <a:cs typeface="Times New Roman"/>
              </a:rPr>
              <a:t>ГБОУ города Москвы Гимназия №1505</a:t>
            </a:r>
          </a:p>
          <a:p>
            <a:pPr algn="ctr"/>
            <a:r>
              <a:rPr lang="ru-RU" dirty="0" smtClean="0">
                <a:latin typeface="Times New Roman"/>
                <a:cs typeface="Times New Roman"/>
              </a:rPr>
              <a:t>«Московская городская педагогическая гимназия-лаборатория»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46381" y="1892784"/>
            <a:ext cx="1451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latin typeface="Times New Roman"/>
                <a:cs typeface="Times New Roman"/>
              </a:rPr>
              <a:t>Реферат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56440" y="2517649"/>
            <a:ext cx="46311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Times New Roman"/>
                <a:cs typeface="Times New Roman"/>
              </a:rPr>
              <a:t>Стеганография</a:t>
            </a:r>
            <a:endParaRPr lang="ru-RU" sz="5400" dirty="0"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46381" y="4832009"/>
            <a:ext cx="4801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Автор: учени</a:t>
            </a:r>
            <a:r>
              <a:rPr lang="ru-RU" dirty="0" smtClean="0"/>
              <a:t>к</a:t>
            </a:r>
            <a:r>
              <a:rPr lang="en-US" dirty="0" smtClean="0"/>
              <a:t> 9</a:t>
            </a:r>
            <a:r>
              <a:rPr lang="ru-RU" dirty="0"/>
              <a:t>Б</a:t>
            </a:r>
            <a:r>
              <a:rPr lang="en-US" dirty="0" smtClean="0"/>
              <a:t> класса </a:t>
            </a:r>
            <a:r>
              <a:rPr lang="ru-RU" dirty="0" smtClean="0"/>
              <a:t>Чумаков Антон</a:t>
            </a:r>
          </a:p>
          <a:p>
            <a:r>
              <a:rPr lang="ru-RU" dirty="0" smtClean="0"/>
              <a:t>Р</a:t>
            </a:r>
            <a:r>
              <a:rPr lang="en-US" dirty="0" err="1" smtClean="0"/>
              <a:t>уководитель</a:t>
            </a:r>
            <a:r>
              <a:rPr lang="en-US" dirty="0" smtClean="0"/>
              <a:t>: </a:t>
            </a:r>
            <a:r>
              <a:rPr lang="ru-RU" dirty="0" smtClean="0"/>
              <a:t>Пяткина Галина Александровна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552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73811" y="621243"/>
            <a:ext cx="55963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СОДЕРЖАНИЕ. ГЛАВА</a:t>
            </a:r>
            <a:r>
              <a:rPr lang="en-US" sz="3600" dirty="0"/>
              <a:t> </a:t>
            </a:r>
            <a:r>
              <a:rPr lang="en-US" sz="3600" dirty="0" smtClean="0"/>
              <a:t>II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002147" y="1457332"/>
            <a:ext cx="5762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Положения компьютерной стеганографии: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68351" y="2016078"/>
            <a:ext cx="76340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/>
              <a:t>Методы скрытия должны обеспечивать аутентичность и целостность файла.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68351" y="2836363"/>
            <a:ext cx="76340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/>
              <a:t>Предполагается, что противнику </a:t>
            </a:r>
            <a:r>
              <a:rPr lang="ru-RU" sz="2000" dirty="0" smtClean="0"/>
              <a:t>известны все </a:t>
            </a:r>
            <a:r>
              <a:rPr lang="ru-RU" sz="2000" dirty="0"/>
              <a:t>стеганографические методы.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68351" y="3703901"/>
            <a:ext cx="78535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/>
              <a:t>Безопасность методов основывается на сохранении стеганографическим преобразованием основных свойств открыто передаваемого </a:t>
            </a:r>
            <a:r>
              <a:rPr lang="ru-RU" sz="2000" dirty="0" smtClean="0"/>
              <a:t>файла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61334" y="4884991"/>
            <a:ext cx="76002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/>
              <a:t>Если противнику </a:t>
            </a:r>
            <a:r>
              <a:rPr lang="ru-RU" sz="2000" dirty="0"/>
              <a:t>стал </a:t>
            </a:r>
            <a:r>
              <a:rPr lang="ru-RU" sz="2000" dirty="0" smtClean="0"/>
              <a:t>известен факт </a:t>
            </a:r>
            <a:r>
              <a:rPr lang="ru-RU" sz="2000" dirty="0"/>
              <a:t>скрытия </a:t>
            </a:r>
            <a:r>
              <a:rPr lang="ru-RU" sz="2000" dirty="0" smtClean="0"/>
              <a:t>сообщения, его извлечение должно </a:t>
            </a:r>
            <a:r>
              <a:rPr lang="ru-RU" sz="2000" dirty="0"/>
              <a:t>представлять сложную вычислительную задачу.</a:t>
            </a:r>
          </a:p>
        </p:txBody>
      </p:sp>
      <p:sp>
        <p:nvSpPr>
          <p:cNvPr id="8" name="Овал 7"/>
          <p:cNvSpPr/>
          <p:nvPr/>
        </p:nvSpPr>
        <p:spPr>
          <a:xfrm>
            <a:off x="649375" y="2907008"/>
            <a:ext cx="248488" cy="2484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49375" y="2100843"/>
            <a:ext cx="248488" cy="2484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49375" y="3767312"/>
            <a:ext cx="248488" cy="2484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49375" y="4955369"/>
            <a:ext cx="248488" cy="2484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36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73811" y="621243"/>
            <a:ext cx="55963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СОДЕРЖАНИЕ. ГЛАВА</a:t>
            </a:r>
            <a:r>
              <a:rPr lang="en-US" sz="3600" dirty="0"/>
              <a:t> </a:t>
            </a:r>
            <a:r>
              <a:rPr lang="en-US" sz="3600" dirty="0" smtClean="0"/>
              <a:t>II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10" name="Овал 9"/>
          <p:cNvSpPr/>
          <p:nvPr/>
        </p:nvSpPr>
        <p:spPr>
          <a:xfrm>
            <a:off x="663180" y="2787113"/>
            <a:ext cx="248488" cy="2484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63180" y="3850920"/>
            <a:ext cx="248488" cy="2484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035913" y="1495914"/>
            <a:ext cx="64524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Стеганографические методы, используемые при работе с </a:t>
            </a:r>
            <a:r>
              <a:rPr lang="ru-RU" sz="2400" dirty="0" smtClean="0"/>
              <a:t>изображениями: 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035913" y="2639106"/>
            <a:ext cx="74133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побитная модификация изображения (</a:t>
            </a:r>
            <a:r>
              <a:rPr lang="en-US" sz="2400" dirty="0" smtClean="0"/>
              <a:t>BMP, GIF, JPEG)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035912" y="3705999"/>
            <a:ext cx="74133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тригонометрические преобразования или наложения, незаметные для глаз</a:t>
            </a:r>
            <a:r>
              <a:rPr lang="ru-RU" sz="2400" dirty="0"/>
              <a:t> </a:t>
            </a:r>
            <a:r>
              <a:rPr lang="en-US" sz="2400" dirty="0" smtClean="0"/>
              <a:t>(JPEG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35495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6942" y="621259"/>
            <a:ext cx="5750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СОДЕРЖАНИЕ. ГЛАВА</a:t>
            </a:r>
            <a:r>
              <a:rPr lang="en-US" sz="3600" dirty="0" smtClean="0"/>
              <a:t> </a:t>
            </a:r>
            <a:r>
              <a:rPr lang="en-US" sz="3600" dirty="0" smtClean="0"/>
              <a:t>III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5122" y="1492318"/>
            <a:ext cx="84485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Способы получения водяных знаков при производстве бумаги:</a:t>
            </a:r>
            <a:r>
              <a:rPr lang="ru-RU" sz="2400" dirty="0"/>
              <a:t> </a:t>
            </a:r>
            <a:r>
              <a:rPr lang="ru-RU" sz="2400" dirty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84976" y="2181276"/>
            <a:ext cx="19668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ручной метод</a:t>
            </a:r>
            <a:r>
              <a:rPr lang="ru-RU" sz="2400" dirty="0"/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84976" y="2995831"/>
            <a:ext cx="26034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машинный способ</a:t>
            </a:r>
            <a:r>
              <a:rPr lang="ru-RU" sz="2400" dirty="0"/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84976" y="3771035"/>
            <a:ext cx="61487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водяные </a:t>
            </a:r>
            <a:r>
              <a:rPr lang="ru-RU" sz="2400" dirty="0"/>
              <a:t>знаки, производимые с помощью круглосеточных бумагоделательных машин</a:t>
            </a:r>
            <a:r>
              <a:rPr lang="ru-RU" sz="2400" dirty="0"/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84976" y="4875494"/>
            <a:ext cx="60245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водяные </a:t>
            </a:r>
            <a:r>
              <a:rPr lang="ru-RU" sz="2400" dirty="0"/>
              <a:t>знаки, производимые с помощью столовых бумагоделательных машин</a:t>
            </a:r>
            <a:r>
              <a:rPr lang="ru-RU" sz="2400" dirty="0"/>
              <a:t> </a:t>
            </a:r>
          </a:p>
        </p:txBody>
      </p:sp>
      <p:sp>
        <p:nvSpPr>
          <p:cNvPr id="10" name="Овал 9"/>
          <p:cNvSpPr/>
          <p:nvPr/>
        </p:nvSpPr>
        <p:spPr>
          <a:xfrm>
            <a:off x="773619" y="3141660"/>
            <a:ext cx="248488" cy="2484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73619" y="2335495"/>
            <a:ext cx="248488" cy="2484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73619" y="3905322"/>
            <a:ext cx="248488" cy="2484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73619" y="5010543"/>
            <a:ext cx="248488" cy="2484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415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6942" y="621259"/>
            <a:ext cx="5750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СОДЕРЖАНИЕ. ГЛАВА</a:t>
            </a:r>
            <a:r>
              <a:rPr lang="en-US" sz="3600" dirty="0" smtClean="0"/>
              <a:t> </a:t>
            </a:r>
            <a:r>
              <a:rPr lang="en-US" sz="3600" dirty="0" smtClean="0"/>
              <a:t>III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36489" y="2525553"/>
            <a:ext cx="7763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Цифровой водяной </a:t>
            </a:r>
            <a:r>
              <a:rPr lang="ru-RU" sz="2400" dirty="0" smtClean="0"/>
              <a:t>знак – </a:t>
            </a:r>
            <a:r>
              <a:rPr lang="ru-RU" sz="2400" dirty="0"/>
              <a:t>это совокупность невидимых меток, которые носят уникальный цифровой </a:t>
            </a:r>
            <a:r>
              <a:rPr lang="ru-RU" sz="2400" dirty="0" smtClean="0"/>
              <a:t>код. Наиболее </a:t>
            </a:r>
            <a:r>
              <a:rPr lang="ru-RU" sz="2400" dirty="0"/>
              <a:t>удобными для защиты с его помощью являются неподвижные изображения, аудио и видео файлы.</a:t>
            </a:r>
            <a:r>
              <a:rPr lang="ru-RU" sz="2400" dirty="0"/>
              <a:t> </a:t>
            </a:r>
          </a:p>
        </p:txBody>
      </p:sp>
      <p:sp>
        <p:nvSpPr>
          <p:cNvPr id="4" name="Овал 3"/>
          <p:cNvSpPr/>
          <p:nvPr/>
        </p:nvSpPr>
        <p:spPr>
          <a:xfrm>
            <a:off x="538936" y="2649821"/>
            <a:ext cx="248488" cy="2484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167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2920" y="648869"/>
            <a:ext cx="3358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ЗАКЛЮЧЕНИЕ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3807" y="1792394"/>
            <a:ext cx="789638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Стеганография  — способ передачи или хранения информации с учётом сохранения в тайне самого факта такой передачи (хранения). </a:t>
            </a:r>
            <a:r>
              <a:rPr lang="en-US" sz="2400" dirty="0"/>
              <a:t>Она обеспечивает сохранность информации, защиту авторского права </a:t>
            </a:r>
            <a:r>
              <a:rPr lang="en-US" sz="2400" dirty="0" err="1"/>
              <a:t>и</a:t>
            </a:r>
            <a:r>
              <a:rPr lang="en-US" sz="2400" dirty="0"/>
              <a:t> так далее</a:t>
            </a:r>
            <a:r>
              <a:rPr lang="en-US" sz="2400" dirty="0" smtClean="0"/>
              <a:t>.</a:t>
            </a:r>
            <a:r>
              <a:rPr lang="ru-RU" sz="2400" dirty="0" smtClean="0"/>
              <a:t> Её область применения широка: от передачи данных разведки до информации о пользователе в скриншоте игры.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04952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2122" y="3044280"/>
            <a:ext cx="72797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543265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57879" y="637601"/>
            <a:ext cx="26282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ВВЕДЕНИЕ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437412" y="25678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52536" y="2132929"/>
            <a:ext cx="7496043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Мы живем в мире, в котором одним из важнейших ресурсов является информация. </a:t>
            </a:r>
            <a:r>
              <a:rPr lang="ru-RU" sz="2400" dirty="0" smtClean="0"/>
              <a:t>Её защитой </a:t>
            </a:r>
            <a:r>
              <a:rPr lang="ru-RU" sz="2400" dirty="0"/>
              <a:t>занимается такая научная область, как стеганография.</a:t>
            </a:r>
          </a:p>
        </p:txBody>
      </p:sp>
      <p:sp>
        <p:nvSpPr>
          <p:cNvPr id="10" name="Овал 9"/>
          <p:cNvSpPr/>
          <p:nvPr/>
        </p:nvSpPr>
        <p:spPr>
          <a:xfrm>
            <a:off x="621219" y="2236560"/>
            <a:ext cx="248488" cy="2484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31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5905" y="648869"/>
            <a:ext cx="1372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ЦЕЛЬ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049170" y="215369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9170" y="2331830"/>
            <a:ext cx="7040483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изучить </a:t>
            </a:r>
            <a:r>
              <a:rPr lang="ru-RU" sz="2400" dirty="0"/>
              <a:t>методы стеганографии (как до изобретения компьютеров, так и после), её основные принципы и области применения.</a:t>
            </a:r>
            <a:r>
              <a:rPr lang="ru-RU" sz="2400" dirty="0" smtClean="0">
                <a:effectLst/>
              </a:rPr>
              <a:t> </a:t>
            </a:r>
            <a:endParaRPr lang="ru-RU" sz="2400" dirty="0"/>
          </a:p>
        </p:txBody>
      </p:sp>
      <p:sp>
        <p:nvSpPr>
          <p:cNvPr id="5" name="Овал 4"/>
          <p:cNvSpPr/>
          <p:nvPr/>
        </p:nvSpPr>
        <p:spPr>
          <a:xfrm>
            <a:off x="621219" y="2485048"/>
            <a:ext cx="248488" cy="2484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12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1503" y="621260"/>
            <a:ext cx="19609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ЗАДАЧИ</a:t>
            </a:r>
            <a:endParaRPr lang="ru-RU" sz="3600" dirty="0"/>
          </a:p>
        </p:txBody>
      </p:sp>
      <p:sp>
        <p:nvSpPr>
          <p:cNvPr id="3" name="Овал 2"/>
          <p:cNvSpPr/>
          <p:nvPr/>
        </p:nvSpPr>
        <p:spPr>
          <a:xfrm>
            <a:off x="649375" y="2631801"/>
            <a:ext cx="248488" cy="2484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352877" y="1855474"/>
            <a:ext cx="56738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/>
              <a:t>Изучить информацию по данной </a:t>
            </a:r>
            <a:r>
              <a:rPr lang="en-US" sz="2400" dirty="0" smtClean="0"/>
              <a:t>теме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52877" y="2502530"/>
            <a:ext cx="61845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/>
              <a:t>Систематизировать </a:t>
            </a:r>
            <a:r>
              <a:rPr lang="en-US" sz="2400" dirty="0"/>
              <a:t>полученную информацию </a:t>
            </a:r>
            <a:r>
              <a:rPr lang="en-US" sz="2400" dirty="0" err="1"/>
              <a:t>в</a:t>
            </a:r>
            <a:r>
              <a:rPr lang="en-US" sz="2400" dirty="0"/>
              <a:t> соответствии </a:t>
            </a:r>
            <a:r>
              <a:rPr lang="en-US" sz="2400" dirty="0" err="1"/>
              <a:t>с</a:t>
            </a:r>
            <a:r>
              <a:rPr lang="en-US" sz="2400" dirty="0"/>
              <a:t> целью </a:t>
            </a:r>
            <a:r>
              <a:rPr lang="en-US" sz="2400" dirty="0" smtClean="0"/>
              <a:t>работы</a:t>
            </a:r>
            <a:endParaRPr lang="ru-RU" sz="2400" dirty="0"/>
          </a:p>
        </p:txBody>
      </p:sp>
      <p:sp>
        <p:nvSpPr>
          <p:cNvPr id="6" name="Овал 5"/>
          <p:cNvSpPr/>
          <p:nvPr/>
        </p:nvSpPr>
        <p:spPr>
          <a:xfrm>
            <a:off x="649375" y="1963696"/>
            <a:ext cx="248488" cy="2484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49375" y="3561135"/>
            <a:ext cx="248488" cy="2484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49375" y="4569714"/>
            <a:ext cx="248488" cy="2484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352877" y="3429015"/>
            <a:ext cx="52514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/>
              <a:t>Описать методы, принципы </a:t>
            </a:r>
            <a:r>
              <a:rPr lang="en-US" sz="2400" dirty="0" err="1"/>
              <a:t>и</a:t>
            </a:r>
            <a:r>
              <a:rPr lang="en-US" sz="2400" dirty="0"/>
              <a:t> области применения стеганографии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52877" y="4473060"/>
            <a:ext cx="32407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/>
              <a:t>Написать единый текст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2459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2777" y="648870"/>
            <a:ext cx="51784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СТРУКТУРА РЕФЕРАТА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242438" y="1743850"/>
            <a:ext cx="1463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Введение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242438" y="2350840"/>
            <a:ext cx="4288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Глава </a:t>
            </a:r>
            <a:r>
              <a:rPr lang="en-US" sz="2400" dirty="0" smtClean="0"/>
              <a:t>I. </a:t>
            </a:r>
            <a:r>
              <a:rPr lang="ru-RU" sz="2400" dirty="0" smtClean="0"/>
              <a:t>Основы стеганографии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42438" y="3013501"/>
            <a:ext cx="52634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Глава II. Компьютерная стеганография</a:t>
            </a:r>
            <a:r>
              <a:rPr lang="ru-RU" sz="2400" dirty="0" smtClean="0">
                <a:effectLst/>
              </a:rPr>
              <a:t> 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42438" y="3670497"/>
            <a:ext cx="69300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Глава III. Водяные знаки. Что это такое и зачем они</a:t>
            </a:r>
            <a:r>
              <a:rPr lang="ru-RU" sz="2400" dirty="0" smtClean="0">
                <a:effectLst/>
              </a:rPr>
              <a:t> 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42438" y="4264315"/>
            <a:ext cx="17542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Заключение</a:t>
            </a:r>
            <a:r>
              <a:rPr lang="ru-RU" sz="2400" dirty="0" smtClean="0">
                <a:effectLst/>
              </a:rPr>
              <a:t> 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42438" y="4840570"/>
            <a:ext cx="27532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Список литературы</a:t>
            </a:r>
            <a:r>
              <a:rPr lang="ru-RU" sz="2400" dirty="0" smtClean="0">
                <a:effectLst/>
              </a:rPr>
              <a:t> </a:t>
            </a:r>
            <a:endParaRPr lang="ru-RU" sz="2400" dirty="0"/>
          </a:p>
        </p:txBody>
      </p:sp>
      <p:sp>
        <p:nvSpPr>
          <p:cNvPr id="10" name="Овал 9"/>
          <p:cNvSpPr/>
          <p:nvPr/>
        </p:nvSpPr>
        <p:spPr>
          <a:xfrm>
            <a:off x="773619" y="2466139"/>
            <a:ext cx="248488" cy="2484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73619" y="1867064"/>
            <a:ext cx="248488" cy="2484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73619" y="3133159"/>
            <a:ext cx="248488" cy="2484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73619" y="3796588"/>
            <a:ext cx="248488" cy="2484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73619" y="4970500"/>
            <a:ext cx="248488" cy="2484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73619" y="4380850"/>
            <a:ext cx="248488" cy="2484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84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5157" y="635064"/>
            <a:ext cx="54536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ОСНОВЫЕ ИСТОЧНИКИ</a:t>
            </a:r>
            <a:endParaRPr lang="ru-RU" sz="3600" dirty="0"/>
          </a:p>
        </p:txBody>
      </p:sp>
      <p:sp>
        <p:nvSpPr>
          <p:cNvPr id="3" name="Овал 2"/>
          <p:cNvSpPr/>
          <p:nvPr/>
        </p:nvSpPr>
        <p:spPr>
          <a:xfrm>
            <a:off x="649375" y="2714637"/>
            <a:ext cx="248488" cy="2484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649375" y="1577128"/>
            <a:ext cx="248488" cy="2484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49375" y="4155534"/>
            <a:ext cx="248488" cy="2484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155461" y="1455864"/>
            <a:ext cx="71274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Аграновский </a:t>
            </a:r>
            <a:r>
              <a:rPr lang="en-US" sz="2000" dirty="0" err="1"/>
              <a:t>А</a:t>
            </a:r>
            <a:r>
              <a:rPr lang="en-US" sz="2000" dirty="0"/>
              <a:t>. </a:t>
            </a:r>
            <a:r>
              <a:rPr lang="en-US" sz="2000" dirty="0" err="1"/>
              <a:t>В</a:t>
            </a:r>
            <a:r>
              <a:rPr lang="en-US" sz="2000" dirty="0"/>
              <a:t>., Балакин </a:t>
            </a:r>
            <a:r>
              <a:rPr lang="en-US" sz="2000" dirty="0" err="1"/>
              <a:t>А</a:t>
            </a:r>
            <a:r>
              <a:rPr lang="en-US" sz="2000" dirty="0"/>
              <a:t>. </a:t>
            </a:r>
            <a:r>
              <a:rPr lang="en-US" sz="2000" dirty="0" err="1"/>
              <a:t>В</a:t>
            </a:r>
            <a:r>
              <a:rPr lang="en-US" sz="2000" dirty="0"/>
              <a:t>., Грибунин </a:t>
            </a:r>
            <a:r>
              <a:rPr lang="en-US" sz="2000" dirty="0" err="1"/>
              <a:t>В</a:t>
            </a:r>
            <a:r>
              <a:rPr lang="en-US" sz="2000" dirty="0"/>
              <a:t>. </a:t>
            </a:r>
            <a:r>
              <a:rPr lang="en-US" sz="2000" dirty="0" err="1"/>
              <a:t>Г</a:t>
            </a:r>
            <a:r>
              <a:rPr lang="en-US" sz="2000" dirty="0"/>
              <a:t>. Стеганография, цифровые водяные знаки </a:t>
            </a:r>
            <a:r>
              <a:rPr lang="en-US" sz="2000" dirty="0" err="1"/>
              <a:t>и</a:t>
            </a:r>
            <a:r>
              <a:rPr lang="en-US" sz="2000" dirty="0"/>
              <a:t> стеганоанализ - </a:t>
            </a:r>
            <a:r>
              <a:rPr lang="en-US" sz="2000" dirty="0" err="1"/>
              <a:t>М</a:t>
            </a:r>
            <a:r>
              <a:rPr lang="en-US" sz="2000" dirty="0"/>
              <a:t>.: Издательский дом “Вузовская книга”, 2009</a:t>
            </a:r>
            <a:r>
              <a:rPr lang="ru-RU" sz="2000" dirty="0" smtClean="0">
                <a:effectLst/>
              </a:rPr>
              <a:t> 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55461" y="4061882"/>
            <a:ext cx="71274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Статья "Водяные знаки" интернет ресурса портала трейдеров </a:t>
            </a:r>
            <a:r>
              <a:rPr lang="en-US" sz="2000" dirty="0"/>
              <a:t>UTMAG. </a:t>
            </a:r>
            <a:r>
              <a:rPr lang="ru-RU" sz="2000" u="sng" dirty="0">
                <a:hlinkClick r:id="rId2"/>
              </a:rPr>
              <a:t>https://utmagazine.ru/posts/7644-vodyanye-znaki</a:t>
            </a:r>
            <a:r>
              <a:rPr lang="ru-RU" sz="2000" dirty="0"/>
              <a:t> Ссылка действительна на 13.02.17</a:t>
            </a:r>
            <a:r>
              <a:rPr lang="ru-RU" sz="2000" dirty="0" smtClean="0">
                <a:effectLst/>
              </a:rPr>
              <a:t> 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55461" y="2631801"/>
            <a:ext cx="64744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Учебная тема "Стеганография. Методы стеганографии" интернет ресурса </a:t>
            </a:r>
            <a:r>
              <a:rPr lang="ru-RU" sz="2000" dirty="0" err="1"/>
              <a:t>учебно</a:t>
            </a:r>
            <a:r>
              <a:rPr lang="ru-RU" sz="2000" dirty="0"/>
              <a:t> – методического комплекса "Электронный учебник" </a:t>
            </a:r>
            <a:r>
              <a:rPr lang="en-US" sz="2000" dirty="0" err="1" smtClean="0"/>
              <a:t>goo.gl</a:t>
            </a:r>
            <a:r>
              <a:rPr lang="en-US" sz="2000" dirty="0" smtClean="0"/>
              <a:t>/</a:t>
            </a:r>
            <a:r>
              <a:rPr lang="en-US" sz="2000" dirty="0" err="1" smtClean="0"/>
              <a:t>zWjTRk</a:t>
            </a:r>
            <a:r>
              <a:rPr lang="ru-RU" sz="2000" dirty="0" smtClean="0"/>
              <a:t>Ссылка </a:t>
            </a:r>
            <a:r>
              <a:rPr lang="ru-RU" sz="2000" dirty="0"/>
              <a:t>действительна на 13.02.17.</a:t>
            </a:r>
            <a:r>
              <a:rPr lang="ru-RU" sz="2000" dirty="0" smtClean="0">
                <a:effectLst/>
              </a:rPr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97700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4588" y="1486711"/>
            <a:ext cx="68748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Стеганография – это искусство и наука о способах передачи (хранения) скрытой информации, при которых скрытый канал организуется на базе и внутри открытого канала с использованием особенностей восприятия </a:t>
            </a:r>
            <a:r>
              <a:rPr lang="ru-RU" sz="2000" dirty="0" smtClean="0"/>
              <a:t>информации</a:t>
            </a:r>
            <a:r>
              <a:rPr lang="en-US" sz="2000" dirty="0" smtClean="0"/>
              <a:t>.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850680" y="621259"/>
            <a:ext cx="54426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СОДЕРЖАНИЕ. ГЛАВА</a:t>
            </a:r>
            <a:r>
              <a:rPr lang="en-US" sz="3600" dirty="0" smtClean="0"/>
              <a:t> I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297658" y="2995845"/>
            <a:ext cx="28314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smtClean="0"/>
              <a:t>Приёмы </a:t>
            </a:r>
            <a:r>
              <a:rPr lang="ru-RU" sz="2000" dirty="0" smtClean="0"/>
              <a:t>стеганографии: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97658" y="3472033"/>
            <a:ext cx="58118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/>
              <a:t>маскировка скрытой информации в протоколе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97658" y="4034633"/>
            <a:ext cx="72475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полное сокрытие факта существования скрытого канала связи</a:t>
            </a:r>
            <a:r>
              <a:rPr lang="ru-RU" sz="2000" dirty="0" smtClean="0">
                <a:effectLst/>
              </a:rPr>
              <a:t> 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97658" y="4578292"/>
            <a:ext cx="68748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/>
              <a:t>создание трудностей для обнаружения, извлечения или модификации передаваемых скрытых сообщений внутри открытых сообщений-контейнеров</a:t>
            </a:r>
          </a:p>
        </p:txBody>
      </p:sp>
      <p:sp>
        <p:nvSpPr>
          <p:cNvPr id="12" name="Овал 11"/>
          <p:cNvSpPr/>
          <p:nvPr/>
        </p:nvSpPr>
        <p:spPr>
          <a:xfrm>
            <a:off x="1007755" y="3574387"/>
            <a:ext cx="248488" cy="2484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007755" y="4686298"/>
            <a:ext cx="248488" cy="2484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007755" y="4138066"/>
            <a:ext cx="248488" cy="2484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671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50680" y="621259"/>
            <a:ext cx="54426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СОДЕРЖАНИЕ. ГЛАВА</a:t>
            </a:r>
            <a:r>
              <a:rPr lang="en-US" sz="3600" dirty="0" smtClean="0"/>
              <a:t> I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89505" y="1932498"/>
            <a:ext cx="88419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Основные понятия стеганографии: контейнер, сообщение и </a:t>
            </a:r>
            <a:r>
              <a:rPr lang="ru-RU" sz="2400" dirty="0" smtClean="0"/>
              <a:t>ключ.</a:t>
            </a:r>
            <a:endParaRPr lang="ru-RU" sz="2400" dirty="0"/>
          </a:p>
          <a:p>
            <a:r>
              <a:rPr lang="en-US" sz="2400" dirty="0" smtClean="0"/>
              <a:t>Их </a:t>
            </a:r>
            <a:r>
              <a:rPr lang="en-US" sz="2400" dirty="0"/>
              <a:t>совокупность образует стеганографическую систему. </a:t>
            </a:r>
            <a:endParaRPr lang="ru-RU" sz="2400" dirty="0"/>
          </a:p>
        </p:txBody>
      </p:sp>
      <p:pic>
        <p:nvPicPr>
          <p:cNvPr id="5" name="Изображение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74" y="3023454"/>
            <a:ext cx="8069453" cy="230555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036591" y="5442881"/>
            <a:ext cx="50708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Процесс внедрения и извлечения сообщения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81372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50680" y="621259"/>
            <a:ext cx="54426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СОДЕРЖАНИЕ. ГЛАВА</a:t>
            </a:r>
            <a:r>
              <a:rPr lang="en-US" sz="3600" dirty="0" smtClean="0"/>
              <a:t> I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993951" y="1449603"/>
            <a:ext cx="6174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Классы атак на стеганографические системы: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93950" y="2042337"/>
            <a:ext cx="68942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а</a:t>
            </a:r>
            <a:r>
              <a:rPr lang="ru-RU" sz="2400" dirty="0" smtClean="0"/>
              <a:t>таки </a:t>
            </a:r>
            <a:r>
              <a:rPr lang="ru-RU" sz="2400" dirty="0"/>
              <a:t>со знанием модифицированного контейнера</a:t>
            </a:r>
            <a:r>
              <a:rPr lang="ru-RU" sz="2400" dirty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93951" y="2681719"/>
            <a:ext cx="73303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а</a:t>
            </a:r>
            <a:r>
              <a:rPr lang="ru-RU" sz="2400" dirty="0" smtClean="0"/>
              <a:t>таки </a:t>
            </a:r>
            <a:r>
              <a:rPr lang="ru-RU" sz="2400" dirty="0"/>
              <a:t>со знанием немодифицированнного контейнера</a:t>
            </a:r>
            <a:r>
              <a:rPr lang="ru-RU" sz="2400" dirty="0"/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93951" y="3393087"/>
            <a:ext cx="3877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а</a:t>
            </a:r>
            <a:r>
              <a:rPr lang="ru-RU" sz="2400" dirty="0" smtClean="0"/>
              <a:t>таки </a:t>
            </a:r>
            <a:r>
              <a:rPr lang="ru-RU" sz="2400" dirty="0"/>
              <a:t>с выбором сообщения</a:t>
            </a:r>
            <a:r>
              <a:rPr lang="ru-RU" sz="2400" dirty="0"/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94779" y="4047143"/>
            <a:ext cx="39164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а</a:t>
            </a:r>
            <a:r>
              <a:rPr lang="ru-RU" sz="2400" dirty="0" smtClean="0"/>
              <a:t>таки </a:t>
            </a:r>
            <a:r>
              <a:rPr lang="ru-RU" sz="2400" dirty="0"/>
              <a:t>с выбором контейнера</a:t>
            </a:r>
            <a:r>
              <a:rPr lang="ru-RU" sz="2400" dirty="0"/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93950" y="4743510"/>
            <a:ext cx="41767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атаки </a:t>
            </a:r>
            <a:r>
              <a:rPr lang="ru-RU" sz="2400" dirty="0"/>
              <a:t>по подмене и имитации</a:t>
            </a:r>
            <a:r>
              <a:rPr lang="ru-RU" sz="2400" dirty="0"/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994779" y="5416574"/>
            <a:ext cx="67221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а</a:t>
            </a:r>
            <a:r>
              <a:rPr lang="ru-RU" sz="2400" dirty="0" smtClean="0"/>
              <a:t>таки </a:t>
            </a:r>
            <a:r>
              <a:rPr lang="ru-RU" sz="2400" dirty="0"/>
              <a:t>по противодействию передаче информации 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11" name="Овал 10"/>
          <p:cNvSpPr/>
          <p:nvPr/>
        </p:nvSpPr>
        <p:spPr>
          <a:xfrm>
            <a:off x="649375" y="2824162"/>
            <a:ext cx="248488" cy="2484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49375" y="2197475"/>
            <a:ext cx="248488" cy="2484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49375" y="3532600"/>
            <a:ext cx="248488" cy="2484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49375" y="4182223"/>
            <a:ext cx="248488" cy="2484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49375" y="5563225"/>
            <a:ext cx="248488" cy="2484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49375" y="4876933"/>
            <a:ext cx="248488" cy="2484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6732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Газетная бумага.thmx</Template>
  <TotalTime>443</TotalTime>
  <Words>519</Words>
  <Application>Microsoft Macintosh PowerPoint</Application>
  <PresentationFormat>Экран (4:3)</PresentationFormat>
  <Paragraphs>65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NewsPrint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Чумакова</dc:creator>
  <cp:lastModifiedBy>Светлана Чумакова</cp:lastModifiedBy>
  <cp:revision>28</cp:revision>
  <dcterms:created xsi:type="dcterms:W3CDTF">2017-04-02T11:15:49Z</dcterms:created>
  <dcterms:modified xsi:type="dcterms:W3CDTF">2017-04-02T18:44:40Z</dcterms:modified>
</cp:coreProperties>
</file>