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3120" autoAdjust="0"/>
  </p:normalViewPr>
  <p:slideViewPr>
    <p:cSldViewPr>
      <p:cViewPr>
        <p:scale>
          <a:sx n="100" d="100"/>
          <a:sy n="100" d="100"/>
        </p:scale>
        <p:origin x="-21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BBE86-B6C9-4642-8306-ABB01F354FB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93CF0-332F-4403-869D-36BF0DA850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93CF0-332F-4403-869D-36BF0DA850F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B561C1-D179-4872-A10A-8820C60CF489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BA407-CA60-427C-BA91-01FFA54AFDB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Задачи линейного программирования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28604"/>
            <a:ext cx="7854696" cy="8434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+mj-lt"/>
                <a:cs typeface="Arial" panose="020B0604020202020204" pitchFamily="34" charset="0"/>
              </a:rPr>
              <a:t>ГБОУ города Москвы Гимназия №1505</a:t>
            </a:r>
          </a:p>
          <a:p>
            <a:pPr algn="ctr"/>
            <a:r>
              <a:rPr lang="ru-RU" sz="2000" dirty="0" smtClean="0">
                <a:latin typeface="+mj-lt"/>
                <a:cs typeface="Arial" panose="020B0604020202020204" pitchFamily="34" charset="0"/>
              </a:rPr>
              <a:t>«Московская городская педагогическая гимназия-лаборатория»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4357694"/>
            <a:ext cx="6274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smtClean="0">
                <a:latin typeface="+mj-lt"/>
              </a:rPr>
              <a:t>Выполнил</a:t>
            </a:r>
            <a:r>
              <a:rPr lang="en-US" sz="2400" dirty="0" smtClean="0">
                <a:latin typeface="+mj-lt"/>
              </a:rPr>
              <a:t>: </a:t>
            </a:r>
            <a:r>
              <a:rPr lang="ru-RU" sz="2400" dirty="0" err="1" smtClean="0">
                <a:latin typeface="+mj-lt"/>
              </a:rPr>
              <a:t>Теплухин</a:t>
            </a:r>
            <a:r>
              <a:rPr lang="ru-RU" sz="2400" dirty="0" smtClean="0">
                <a:latin typeface="+mj-lt"/>
              </a:rPr>
              <a:t> Рустам 9 «Б»</a:t>
            </a:r>
          </a:p>
          <a:p>
            <a:pPr algn="r"/>
            <a:r>
              <a:rPr lang="ru-RU" sz="2400" dirty="0" smtClean="0">
                <a:latin typeface="+mj-lt"/>
              </a:rPr>
              <a:t>Руководитель: </a:t>
            </a:r>
            <a:r>
              <a:rPr lang="ru-RU" sz="2400" dirty="0" err="1" smtClean="0">
                <a:latin typeface="+mj-lt"/>
              </a:rPr>
              <a:t>Пяткина</a:t>
            </a:r>
            <a:r>
              <a:rPr lang="ru-RU" sz="2400" dirty="0" smtClean="0">
                <a:latin typeface="+mj-lt"/>
              </a:rPr>
              <a:t> Галина Александровна</a:t>
            </a:r>
            <a:endParaRPr lang="ru-RU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6000768"/>
            <a:ext cx="2316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+mj-lt"/>
              </a:rPr>
              <a:t>Москва, 2016-2017.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85794"/>
            <a:ext cx="83582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+mj-lt"/>
              </a:rPr>
              <a:t>Доход от производства 1 т "C" составляет 150 </a:t>
            </a:r>
            <a:r>
              <a:rPr lang="ru-RU" sz="2200" dirty="0" err="1">
                <a:latin typeface="+mj-lt"/>
              </a:rPr>
              <a:t>y</a:t>
            </a:r>
            <a:r>
              <a:rPr lang="ru-RU" sz="2200" dirty="0">
                <a:latin typeface="+mj-lt"/>
              </a:rPr>
              <a:t>. </a:t>
            </a:r>
            <a:r>
              <a:rPr lang="ru-RU" sz="2200" dirty="0" err="1">
                <a:latin typeface="+mj-lt"/>
              </a:rPr>
              <a:t>e</a:t>
            </a:r>
            <a:r>
              <a:rPr lang="ru-RU" sz="2200" dirty="0">
                <a:latin typeface="+mj-lt"/>
              </a:rPr>
              <a:t>., а от производства "D" - 75 </a:t>
            </a:r>
            <a:r>
              <a:rPr lang="ru-RU" sz="2200" dirty="0" err="1" smtClean="0">
                <a:latin typeface="+mj-lt"/>
              </a:rPr>
              <a:t>y</a:t>
            </a:r>
            <a:r>
              <a:rPr lang="ru-RU" sz="2200" dirty="0" smtClean="0">
                <a:latin typeface="+mj-lt"/>
              </a:rPr>
              <a:t>. </a:t>
            </a:r>
            <a:r>
              <a:rPr lang="ru-RU" sz="2200" dirty="0" err="1">
                <a:latin typeface="+mj-lt"/>
              </a:rPr>
              <a:t>e</a:t>
            </a:r>
            <a:r>
              <a:rPr lang="ru-RU" sz="2200" dirty="0">
                <a:latin typeface="+mj-lt"/>
              </a:rPr>
              <a:t>. На настоящий момент нет никаких ограничений на возможные объемы продаж. Имеется возможность продать всю произведенную продукцию. </a:t>
            </a:r>
          </a:p>
        </p:txBody>
      </p:sp>
      <p:pic>
        <p:nvPicPr>
          <p:cNvPr id="23555" name="Picture 3" descr="D:\Documents\Учёба, 9 класс\Реферат\jpg\Краткое услов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5525199" cy="4214842"/>
          </a:xfrm>
          <a:prstGeom prst="rect">
            <a:avLst/>
          </a:prstGeom>
          <a:noFill/>
        </p:spPr>
      </p:pic>
      <p:pic>
        <p:nvPicPr>
          <p:cNvPr id="7" name="Picture 2" descr="D:\Documents\Учёба, 9 класс\Реферат\jpg\Уравнени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286124"/>
            <a:ext cx="1971675" cy="1219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500826" y="2786058"/>
            <a:ext cx="18405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+mj-lt"/>
              </a:rPr>
              <a:t>Ограничения:</a:t>
            </a:r>
            <a:endParaRPr lang="ru-RU" sz="2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D:\Documents\Учёба, 9 класс\Реферат\jpg\Рисунок для защиты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7628711" cy="257176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28662" y="4357694"/>
            <a:ext cx="77153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+mj-lt"/>
              </a:rPr>
              <a:t>В ячейку  «Значение целевой функции» вставляем функцию «СУММПРОИЗВ» и задаём в ней два массива: «G3:H3» и «G5:H5».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30" y="928670"/>
            <a:ext cx="82153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+mj-lt"/>
              </a:rPr>
              <a:t>Далее устанавливаем ограничения в ячейках: B12, B13, B14. </a:t>
            </a:r>
          </a:p>
        </p:txBody>
      </p:sp>
      <p:pic>
        <p:nvPicPr>
          <p:cNvPr id="2" name="Picture 2" descr="D:\Documents\Учёба, 9 класс\Реферат\jpg\Ограничения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4929222" cy="1626284"/>
          </a:xfrm>
          <a:prstGeom prst="rect">
            <a:avLst/>
          </a:prstGeom>
          <a:noFill/>
        </p:spPr>
      </p:pic>
      <p:pic>
        <p:nvPicPr>
          <p:cNvPr id="1026" name="Picture 2" descr="D:\Documents\Учёба, 9 класс\Реферат\jpg\Рисунок для защиты 2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29000"/>
            <a:ext cx="878180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071546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+mj-lt"/>
              </a:rPr>
              <a:t>Теперь, устанавливаем курсор на ячейке G7 и нажимаем на функцию </a:t>
            </a:r>
            <a:r>
              <a:rPr lang="ru-RU" sz="2200" dirty="0" smtClean="0">
                <a:latin typeface="+mj-lt"/>
              </a:rPr>
              <a:t>«Поиск решения». </a:t>
            </a:r>
            <a:r>
              <a:rPr lang="ru-RU" sz="2200" dirty="0">
                <a:latin typeface="+mj-lt"/>
              </a:rPr>
              <a:t>В данном окне устанавливаем ограничения и изменяемые переменные. Нажимаем на кнопку «Выполнить». </a:t>
            </a:r>
          </a:p>
          <a:p>
            <a:endParaRPr lang="ru-RU" dirty="0"/>
          </a:p>
        </p:txBody>
      </p:sp>
      <p:pic>
        <p:nvPicPr>
          <p:cNvPr id="27649" name="Picture 1" descr="D:\Documents\Учёба, 9 класс\Реферат\jpg\Рисунок для защиты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500306"/>
            <a:ext cx="4752975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4572008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+mj-lt"/>
              </a:rPr>
              <a:t>У нас получилось, что максимальные доход фабрики составляет 16125 </a:t>
            </a:r>
            <a:r>
              <a:rPr lang="ru-RU" sz="2200" dirty="0" err="1">
                <a:latin typeface="+mj-lt"/>
              </a:rPr>
              <a:t>у.е</a:t>
            </a:r>
            <a:r>
              <a:rPr lang="ru-RU" sz="2200" dirty="0">
                <a:latin typeface="+mj-lt"/>
              </a:rPr>
              <a:t>..</a:t>
            </a:r>
          </a:p>
        </p:txBody>
      </p:sp>
      <p:pic>
        <p:nvPicPr>
          <p:cNvPr id="28674" name="Picture 2" descr="D:\Documents\Учёба, 9 класс\Реферат\jpg\Рисунок для защиты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632937" cy="2521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500042"/>
            <a:ext cx="2357454" cy="84698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Вывод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500174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+mj-lt"/>
              </a:rPr>
              <a:t>     В </a:t>
            </a:r>
            <a:r>
              <a:rPr lang="ru-RU" sz="2200" dirty="0">
                <a:latin typeface="+mj-lt"/>
              </a:rPr>
              <a:t>ходе работы над рефератом я понял, что задачи линейного программирования помогают научиться быстро составлять план производства. Я понял, что метод решения задач с помощью электронных таблиц проще и понятнее. </a:t>
            </a:r>
          </a:p>
        </p:txBody>
      </p:sp>
      <p:pic>
        <p:nvPicPr>
          <p:cNvPr id="29698" name="Picture 2" descr="http://btc-roto-kran.ru/wp-content/uploads/vyvody-po-oblachnomu-mayning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143248"/>
            <a:ext cx="3571900" cy="267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40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Список литературы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43956" cy="550070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/>
              <a:t>- Учебник Семакина «Информатика и ИКТ 11 класс», [Текст], Издательство «Бином». С. 141-252;</a:t>
            </a:r>
          </a:p>
          <a:p>
            <a:pPr>
              <a:buNone/>
            </a:pPr>
            <a:r>
              <a:rPr lang="ru-RU" sz="5600" dirty="0" smtClean="0"/>
              <a:t>- Учебник "Математические Методы и модели в экономике", Г. И. Просветов, [Текст], Москва, издательство «Альфа-Пресс», 2016. С. 119-126;</a:t>
            </a:r>
          </a:p>
          <a:p>
            <a:pPr>
              <a:buNone/>
            </a:pPr>
            <a:r>
              <a:rPr lang="ru-RU" sz="5600" dirty="0" smtClean="0"/>
              <a:t>- Курсовая работа по теме ”Транспортная задача линейного программирования”, в которой автор подробно описывает конкретный вид задач линейного программирования (Транспортный) и приводит примеры [Электронный ресурс]: </a:t>
            </a:r>
          </a:p>
          <a:p>
            <a:pPr>
              <a:buNone/>
            </a:pPr>
            <a:r>
              <a:rPr lang="ru-RU" sz="5600" u="sng" dirty="0" smtClean="0"/>
              <a:t>http://www.e-ng.ru/matematika/transportnaya_zadacha_linejnogo.html</a:t>
            </a:r>
            <a:r>
              <a:rPr lang="ru-RU" sz="5600" dirty="0" smtClean="0"/>
              <a:t>; </a:t>
            </a:r>
          </a:p>
          <a:p>
            <a:pPr>
              <a:buNone/>
            </a:pPr>
            <a:r>
              <a:rPr lang="ru-RU" sz="5600" dirty="0" smtClean="0"/>
              <a:t>- Теоретическая статья о линейном программировании [Электронный ресурс]: </a:t>
            </a:r>
          </a:p>
          <a:p>
            <a:pPr>
              <a:buNone/>
            </a:pPr>
            <a:r>
              <a:rPr lang="ru-RU" sz="5600" u="sng" dirty="0" smtClean="0"/>
              <a:t>http://matmetod-popova.narod.ru/theme21.htm</a:t>
            </a:r>
            <a:r>
              <a:rPr lang="ru-RU" sz="5600" dirty="0" smtClean="0"/>
              <a:t>; </a:t>
            </a:r>
          </a:p>
          <a:p>
            <a:pPr>
              <a:buNone/>
            </a:pPr>
            <a:r>
              <a:rPr lang="ru-RU" sz="5600" dirty="0" smtClean="0"/>
              <a:t>- Актуальность выбранной темы [Электронный ресурс]   </a:t>
            </a:r>
          </a:p>
          <a:p>
            <a:pPr>
              <a:buNone/>
            </a:pPr>
            <a:r>
              <a:rPr lang="ru-RU" sz="5600" u="sng" dirty="0" smtClean="0"/>
              <a:t>http://www.bestreferat.ru/referat-142210.html</a:t>
            </a:r>
            <a:r>
              <a:rPr lang="ru-RU" sz="5600" dirty="0" smtClean="0"/>
              <a:t>;</a:t>
            </a:r>
          </a:p>
          <a:p>
            <a:pPr>
              <a:buNone/>
            </a:pPr>
            <a:r>
              <a:rPr lang="ru-RU" sz="5600" dirty="0" smtClean="0"/>
              <a:t>- Учебное пособие М. Е. </a:t>
            </a:r>
            <a:r>
              <a:rPr lang="ru-RU" sz="5600" dirty="0" err="1" smtClean="0"/>
              <a:t>Гераськина</a:t>
            </a:r>
            <a:r>
              <a:rPr lang="ru-RU" sz="5600" dirty="0" smtClean="0"/>
              <a:t> «Линейное программирование» [Электронный ресурс]:</a:t>
            </a:r>
          </a:p>
          <a:p>
            <a:pPr>
              <a:buNone/>
            </a:pPr>
            <a:r>
              <a:rPr lang="ru-RU" sz="5600" u="sng" dirty="0" smtClean="0"/>
              <a:t>http://repo.ssau.ru/bitstream/Uchebnye-posobiya/Lineinoe-programmirovanie-Elektronnyi-resurs.</a:t>
            </a:r>
            <a:r>
              <a:rPr lang="en-US" sz="5600" u="sng" dirty="0" smtClean="0"/>
              <a:t>html</a:t>
            </a:r>
          </a:p>
          <a:p>
            <a:pPr>
              <a:buNone/>
            </a:pPr>
            <a:r>
              <a:rPr lang="ru-RU" sz="5600" dirty="0" smtClean="0"/>
              <a:t>- Статья о том, что такое линейное ограничение [Электронный ресурс]:</a:t>
            </a:r>
          </a:p>
          <a:p>
            <a:pPr>
              <a:buNone/>
            </a:pPr>
            <a:r>
              <a:rPr lang="ru-RU" sz="5600" u="sng" dirty="0" smtClean="0"/>
              <a:t>http://economic_mathematics.academic.ru/2359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- Статья о том, что такое линейное программирование и его основные понятия [Электронный ресурс]: </a:t>
            </a:r>
          </a:p>
          <a:p>
            <a:pPr>
              <a:buNone/>
            </a:pPr>
            <a:r>
              <a:rPr lang="ru-RU" sz="5600" u="sng" dirty="0" smtClean="0"/>
              <a:t>http://studopedia.ru/2_59202_lineynoe-programmirovanie.html</a:t>
            </a:r>
            <a:r>
              <a:rPr lang="ru-RU" sz="5600" dirty="0" smtClean="0"/>
              <a:t>;</a:t>
            </a:r>
          </a:p>
          <a:p>
            <a:pPr>
              <a:buNone/>
            </a:pPr>
            <a:r>
              <a:rPr lang="ru-RU" sz="5600" dirty="0" smtClean="0"/>
              <a:t>- Статья о том, что такое целевая функция [Электронный ресурс]:</a:t>
            </a:r>
          </a:p>
          <a:p>
            <a:pPr>
              <a:buNone/>
            </a:pPr>
            <a:r>
              <a:rPr lang="ru-RU" sz="5600" u="sng" dirty="0" smtClean="0"/>
              <a:t>https://ru.wikipedia.org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- Статья об основных понятиях линейного программирования [Электронный ресурс]:</a:t>
            </a:r>
          </a:p>
          <a:p>
            <a:pPr>
              <a:buNone/>
            </a:pPr>
            <a:r>
              <a:rPr lang="ru-RU" sz="5600" u="sng" dirty="0" smtClean="0"/>
              <a:t>http://matmetod-popova.narod.ru/theme21.htm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- Статья о том, что такое геометрический метод решения задач линейного программирования [Электронный ресурс]:</a:t>
            </a:r>
          </a:p>
          <a:p>
            <a:pPr>
              <a:buNone/>
            </a:pPr>
            <a:r>
              <a:rPr lang="en-US" sz="5600" u="sng" dirty="0" smtClean="0"/>
              <a:t>http://studopedia.ru/4_120156_geometricheskiy-metod-resheniya-zadach-  lineynogo-programmirovaniya.html</a:t>
            </a:r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- Один из примеров транспортной задачи [Электронный ресурс]:</a:t>
            </a:r>
          </a:p>
          <a:p>
            <a:pPr>
              <a:buNone/>
            </a:pPr>
            <a:r>
              <a:rPr lang="ru-RU" sz="5600" dirty="0" smtClean="0"/>
              <a:t>http://mathminsk.com/sample/10.aspx.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71437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cs typeface="Arial" pitchFamily="34" charset="0"/>
              </a:rPr>
              <a:t>Аннотация</a:t>
            </a:r>
            <a:endParaRPr lang="ru-RU" sz="4400" dirty="0"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7072362" cy="34290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+mj-lt"/>
                <a:cs typeface="Arial" pitchFamily="34" charset="0"/>
              </a:rPr>
              <a:t>        Задачи линейного программирования -  задачи, в которых требуется найти такие значения переменных параметров, при подстановке которых достигается минимальное или максимальное значение линейной функции от этих переменных, при различных ограничениях, задаваемых линейными уравнениями или неравенствами. В своей работе я рассмотрел два вида задач линейного программирования: транспортная и задача об использовании сырья, используя для этого два метода: графический и в электронных таблицах. </a:t>
            </a:r>
            <a:endParaRPr lang="ru-RU" dirty="0">
              <a:latin typeface="+mj-lt"/>
              <a:cs typeface="Arial" pitchFamily="34" charset="0"/>
            </a:endParaRPr>
          </a:p>
        </p:txBody>
      </p:sp>
      <p:pic>
        <p:nvPicPr>
          <p:cNvPr id="1026" name="Picture 2" descr="http://topref.ru/main/images/55150/m2ac5aa5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500570"/>
            <a:ext cx="3143272" cy="1762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785794"/>
            <a:ext cx="3257544" cy="77554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Актуальность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24222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dirty="0" smtClean="0"/>
              <a:t>       </a:t>
            </a:r>
            <a:r>
              <a:rPr lang="ru-RU" sz="2200" dirty="0" smtClean="0">
                <a:latin typeface="+mj-lt"/>
              </a:rPr>
              <a:t>Применение методов линейного программирования актуально в сегодняшнее время, так как использование математических моделей является важным направлением совершенствования планирования и анализа деятельности компании. Представление данных в виде математической модели позволяет конкретизировать информацию, создавать и моделировать варианты, выбирать оптимальные решения.</a:t>
            </a:r>
            <a:endParaRPr lang="ru-RU" sz="2200" dirty="0">
              <a:latin typeface="+mj-lt"/>
            </a:endParaRPr>
          </a:p>
        </p:txBody>
      </p:sp>
      <p:pic>
        <p:nvPicPr>
          <p:cNvPr id="5122" name="Picture 2" descr="http://2.bp.blogspot.com/-E99nx0A9Wig/UB08OvTwSsI/AAAAAAAAAIc/7zLPhyv1BSQ/s1600/man-with-red-question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000504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785794"/>
            <a:ext cx="2471726" cy="77554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Проблема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14935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2200" dirty="0" smtClean="0"/>
              <a:t>Проблемой моего реферата является то, что в школах и институтах обучают тому, как решать подобные задачи, но всё же не многие могут применять полученные знания на практике.</a:t>
            </a:r>
          </a:p>
          <a:p>
            <a:endParaRPr lang="ru-RU" sz="2200" dirty="0"/>
          </a:p>
        </p:txBody>
      </p:sp>
      <p:pic>
        <p:nvPicPr>
          <p:cNvPr id="4098" name="Picture 2" descr="http://blog.volkovlaw.com/wp-content/uploads/2013/03/bigfac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071810"/>
            <a:ext cx="3071834" cy="2427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714356"/>
            <a:ext cx="1328718" cy="77554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Цель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15649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2200" dirty="0" smtClean="0"/>
              <a:t>Целью моего реферата является подробное рассмотрение основных понятий линейного программирования, а также методов и принципов решения задач линейного программирования на конкретных примерах.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ttp://www.kovtunova.com/upload/iblock/105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286124"/>
            <a:ext cx="3571900" cy="2678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714356"/>
            <a:ext cx="1757346" cy="77554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Задачи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9221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dirty="0" smtClean="0"/>
              <a:t>    Для достижения поставленной цели были  определены следующие задачи:</a:t>
            </a:r>
          </a:p>
          <a:p>
            <a:r>
              <a:rPr lang="ru-RU" sz="2200" dirty="0" smtClean="0"/>
              <a:t>изучение информации по интересующей меня теме</a:t>
            </a:r>
          </a:p>
          <a:p>
            <a:r>
              <a:rPr lang="ru-RU" sz="2200" dirty="0" smtClean="0"/>
              <a:t>систематизация полученной информации в соответствии с целью работы </a:t>
            </a:r>
          </a:p>
          <a:p>
            <a:r>
              <a:rPr lang="ru-RU" sz="2200" dirty="0" smtClean="0"/>
              <a:t>написание единого текста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Users\Admin\Desktop\32541_9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571876"/>
            <a:ext cx="3268662" cy="256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42918"/>
            <a:ext cx="4757742" cy="77554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Структура реферата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86808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+mj-lt"/>
              </a:rPr>
              <a:t>Глава 1. Введение в линейное программирование</a:t>
            </a:r>
          </a:p>
          <a:p>
            <a:pPr>
              <a:buNone/>
            </a:pPr>
            <a:r>
              <a:rPr lang="ru-RU" sz="2200" dirty="0" smtClean="0">
                <a:latin typeface="+mj-lt"/>
              </a:rPr>
              <a:t>§1. История развития линейного программирования.</a:t>
            </a:r>
          </a:p>
          <a:p>
            <a:pPr>
              <a:buNone/>
            </a:pPr>
            <a:r>
              <a:rPr lang="ru-RU" sz="2200" dirty="0" smtClean="0">
                <a:latin typeface="+mj-lt"/>
              </a:rPr>
              <a:t>§2. Основные понятия линейного программирования.</a:t>
            </a:r>
          </a:p>
          <a:p>
            <a:pPr>
              <a:buNone/>
            </a:pPr>
            <a:r>
              <a:rPr lang="ru-RU" sz="2200" dirty="0" smtClean="0">
                <a:latin typeface="+mj-lt"/>
              </a:rPr>
              <a:t>Глава 2. Транспортная задача - одна из основных задач линейного программирования</a:t>
            </a:r>
          </a:p>
          <a:p>
            <a:pPr>
              <a:buNone/>
            </a:pPr>
            <a:r>
              <a:rPr lang="ru-RU" sz="2200" dirty="0" smtClean="0">
                <a:latin typeface="+mj-lt"/>
              </a:rPr>
              <a:t>§1. Транспортная задача. </a:t>
            </a:r>
          </a:p>
          <a:p>
            <a:pPr>
              <a:buNone/>
            </a:pPr>
            <a:r>
              <a:rPr lang="ru-RU" sz="2200" dirty="0" smtClean="0">
                <a:latin typeface="+mj-lt"/>
              </a:rPr>
              <a:t>§2. Транспортная задача. Пример графического метода решения.</a:t>
            </a:r>
          </a:p>
          <a:p>
            <a:pPr>
              <a:buNone/>
            </a:pPr>
            <a:r>
              <a:rPr lang="ru-RU" sz="2200" dirty="0" smtClean="0">
                <a:latin typeface="+mj-lt"/>
              </a:rPr>
              <a:t>§3. Транспортная задача. Пример решение с помощью электронных таблиц.</a:t>
            </a:r>
          </a:p>
          <a:p>
            <a:pPr>
              <a:buNone/>
            </a:pPr>
            <a:r>
              <a:rPr lang="ru-RU" sz="2200" dirty="0" smtClean="0">
                <a:latin typeface="+mj-lt"/>
              </a:rPr>
              <a:t>Глава 3. Примеры других задач линейного программирования</a:t>
            </a:r>
          </a:p>
          <a:p>
            <a:pPr>
              <a:buNone/>
            </a:pPr>
            <a:r>
              <a:rPr lang="ru-RU" sz="2200" dirty="0" smtClean="0">
                <a:latin typeface="+mj-lt"/>
              </a:rPr>
              <a:t>§1. Задача об использовании сырья. Графический метод решения.</a:t>
            </a:r>
          </a:p>
          <a:p>
            <a:pPr>
              <a:buNone/>
            </a:pPr>
            <a:r>
              <a:rPr lang="ru-RU" sz="2200" dirty="0" smtClean="0">
                <a:latin typeface="+mj-lt"/>
              </a:rPr>
              <a:t>§2. Задача об использовании сырья. Решение с помощью электронных таблиц.</a:t>
            </a:r>
          </a:p>
          <a:p>
            <a:pPr>
              <a:buNone/>
            </a:pPr>
            <a:endParaRPr lang="ru-RU" sz="22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Основные понятия линейного программирования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214710"/>
          </a:xfrm>
        </p:spPr>
        <p:txBody>
          <a:bodyPr>
            <a:normAutofit fontScale="92500" lnSpcReduction="10000"/>
          </a:bodyPr>
          <a:lstStyle/>
          <a:p>
            <a:pPr indent="-468000">
              <a:buNone/>
            </a:pPr>
            <a:r>
              <a:rPr lang="ru-RU" sz="2400" dirty="0" smtClean="0">
                <a:latin typeface="+mj-lt"/>
              </a:rPr>
              <a:t>     - </a:t>
            </a:r>
            <a:r>
              <a:rPr lang="ru-RU" sz="2400" i="1" dirty="0" smtClean="0">
                <a:latin typeface="+mj-lt"/>
              </a:rPr>
              <a:t>Линейное ограничение </a:t>
            </a:r>
            <a:r>
              <a:rPr lang="ru-RU" sz="2400" dirty="0" smtClean="0">
                <a:latin typeface="+mj-lt"/>
              </a:rPr>
              <a:t>- </a:t>
            </a:r>
            <a:r>
              <a:rPr lang="ru-RU" sz="2400" dirty="0" err="1" smtClean="0">
                <a:latin typeface="+mj-lt"/>
              </a:rPr>
              <a:t>ограничение</a:t>
            </a:r>
            <a:r>
              <a:rPr lang="ru-RU" sz="2400" dirty="0" smtClean="0">
                <a:latin typeface="+mj-lt"/>
              </a:rPr>
              <a:t> модели, заданное в форме линейного уравнения или линейного неравенства (в которых неизвестные есть только в первой степени)</a:t>
            </a:r>
          </a:p>
          <a:p>
            <a:pPr indent="-468000">
              <a:buNone/>
            </a:pPr>
            <a:r>
              <a:rPr lang="ru-RU" sz="2400" dirty="0" smtClean="0">
                <a:latin typeface="+mj-lt"/>
              </a:rPr>
              <a:t>     - </a:t>
            </a:r>
            <a:r>
              <a:rPr lang="ru-RU" sz="2400" i="1" dirty="0" smtClean="0">
                <a:latin typeface="+mj-lt"/>
              </a:rPr>
              <a:t>Целевая функция </a:t>
            </a:r>
            <a:r>
              <a:rPr lang="ru-RU" sz="2400" dirty="0" smtClean="0">
                <a:latin typeface="+mj-lt"/>
              </a:rPr>
              <a:t>- вещественная или целочисленная функция нескольких переменных, подлежащая оптимизации (минимизации или максимизации) в целях решения некоторой оптимизационной задачи</a:t>
            </a:r>
          </a:p>
          <a:p>
            <a:pPr indent="-468000">
              <a:buNone/>
            </a:pPr>
            <a:r>
              <a:rPr lang="ru-RU" sz="2400" dirty="0" smtClean="0">
                <a:latin typeface="+mj-lt"/>
              </a:rPr>
              <a:t>     - </a:t>
            </a:r>
            <a:r>
              <a:rPr lang="ru-RU" sz="2400" i="1" dirty="0" smtClean="0">
                <a:latin typeface="+mj-lt"/>
              </a:rPr>
              <a:t>Допустимый план </a:t>
            </a:r>
            <a:r>
              <a:rPr lang="ru-RU" sz="2400" dirty="0" smtClean="0">
                <a:latin typeface="+mj-lt"/>
              </a:rPr>
              <a:t>- это все значения переменных, которые удовлетворяют системе ограничений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1506" name="Picture 2" descr="http://stomatolagia.ru/wp-content/uploads/2017/03/slovar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819792"/>
            <a:ext cx="3071834" cy="1609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задачи линейного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8572560" cy="3136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+mj-lt"/>
              </a:rPr>
              <a:t>    Условие: Фабрика выпускает два вида каш для завтрака - "C" и "D". Используемые для производства обоих продуктов ингредиенты в основном одинаковы и, как правило, не являются дефицитными. Основным ограничением, накладываемым на объем выпуска, является наличие фонда рабочего времени в каждом из трех цехов фабрики. Управляющему производством необходимо разработать план производства на месяц. </a:t>
            </a:r>
            <a:endParaRPr lang="ru-RU" sz="2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410</TotalTime>
  <Words>834</Words>
  <Application>Microsoft Office PowerPoint</Application>
  <PresentationFormat>Экран (4:3)</PresentationFormat>
  <Paragraphs>69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Задачи линейного программирования</vt:lpstr>
      <vt:lpstr>Аннотация</vt:lpstr>
      <vt:lpstr>Актуальность</vt:lpstr>
      <vt:lpstr>Проблема</vt:lpstr>
      <vt:lpstr>Цель</vt:lpstr>
      <vt:lpstr>Задачи</vt:lpstr>
      <vt:lpstr>Структура реферата</vt:lpstr>
      <vt:lpstr>Основные понятия линейного программирования</vt:lpstr>
      <vt:lpstr>Пример задачи линейного программирования</vt:lpstr>
      <vt:lpstr>Слайд 10</vt:lpstr>
      <vt:lpstr>Слайд 11</vt:lpstr>
      <vt:lpstr>Слайд 12</vt:lpstr>
      <vt:lpstr>Слайд 13</vt:lpstr>
      <vt:lpstr>Слайд 14</vt:lpstr>
      <vt:lpstr>Вывод</vt:lpstr>
      <vt:lpstr>Список литературы</vt:lpstr>
      <vt:lpstr>Спасибо за внимание!</vt:lpstr>
    </vt:vector>
  </TitlesOfParts>
  <Company>Author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Author</dc:creator>
  <cp:lastModifiedBy>Author</cp:lastModifiedBy>
  <cp:revision>27</cp:revision>
  <dcterms:created xsi:type="dcterms:W3CDTF">2017-03-28T15:59:10Z</dcterms:created>
  <dcterms:modified xsi:type="dcterms:W3CDTF">2017-03-31T19:49:08Z</dcterms:modified>
</cp:coreProperties>
</file>