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D6D6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3E3"/>
          </a:solidFill>
        </a:fill>
      </a:tcStyle>
    </a:wholeTbl>
    <a:band2H>
      <a:tcTxStyle b="def" i="def"/>
      <a:tcStyle>
        <a:tcBdr/>
        <a:fill>
          <a:solidFill>
            <a:srgbClr val="E9EAF2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5E4DB"/>
          </a:solidFill>
        </a:fill>
      </a:tcStyle>
    </a:wholeTbl>
    <a:band2H>
      <a:tcTxStyle b="def" i="def"/>
      <a:tcStyle>
        <a:tcBdr/>
        <a:fill>
          <a:solidFill>
            <a:srgbClr val="F2F2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A7A7A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A7A7A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457200" y="228597"/>
            <a:ext cx="7772400" cy="457200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pc="-79" sz="8800">
                <a:solidFill>
                  <a:srgbClr val="000000"/>
                </a:solidFill>
              </a:defRPr>
            </a:lvl1pPr>
          </a:lstStyle>
          <a:p>
            <a:pPr lvl="0">
              <a:defRPr b="0" cap="none" spc="0" sz="1800"/>
            </a:pPr>
            <a:r>
              <a:rPr b="1" cap="all" spc="-79" sz="8800"/>
              <a:t>Образец заголовка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457200" y="4800600"/>
            <a:ext cx="6858000" cy="2057400"/>
          </a:xfrm>
          <a:prstGeom prst="rect">
            <a:avLst/>
          </a:prstGeom>
        </p:spPr>
        <p:txBody>
          <a:bodyPr/>
          <a:lstStyle>
            <a:lvl1pPr>
              <a:defRPr b="1" cap="all" spc="12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120" sz="2000">
                <a:solidFill>
                  <a:srgbClr val="D1282E"/>
                </a:solidFill>
              </a:rPr>
              <a:t>Образец подзаголовка</a:t>
            </a:r>
          </a:p>
        </p:txBody>
      </p:sp>
      <p:sp>
        <p:nvSpPr>
          <p:cNvPr id="10" name="Shape 10"/>
          <p:cNvSpPr/>
          <p:nvPr/>
        </p:nvSpPr>
        <p:spPr>
          <a:xfrm>
            <a:off x="9001124" y="4846320"/>
            <a:ext cx="142878" cy="2011680"/>
          </a:xfrm>
          <a:prstGeom prst="rect">
            <a:avLst/>
          </a:prstGeom>
          <a:solidFill>
            <a:srgbClr val="D1282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" name="Shape 11"/>
          <p:cNvSpPr/>
          <p:nvPr/>
        </p:nvSpPr>
        <p:spPr>
          <a:xfrm>
            <a:off x="9001124" y="-2"/>
            <a:ext cx="142878" cy="4846324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457200" y="0"/>
            <a:ext cx="5791200" cy="1524319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457200" y="1752600"/>
            <a:ext cx="7620000" cy="5105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Образец текста</a:t>
            </a:r>
            <a:endParaRPr sz="2000"/>
          </a:p>
          <a:p>
            <a:pPr lvl="1">
              <a:defRPr sz="1800"/>
            </a:pPr>
            <a:r>
              <a:rPr sz="2000"/>
              <a:t>Второй уровень</a:t>
            </a:r>
            <a:endParaRPr sz="2000"/>
          </a:p>
          <a:p>
            <a:pPr lvl="2">
              <a:defRPr sz="1800"/>
            </a:pPr>
            <a:r>
              <a:rPr sz="2000"/>
              <a:t>Третий уровень</a:t>
            </a:r>
            <a:endParaRPr sz="2000"/>
          </a:p>
          <a:p>
            <a:pPr lvl="3">
              <a:defRPr sz="1800"/>
            </a:pPr>
            <a:r>
              <a:rPr sz="2000"/>
              <a:t>Четвертый уровень</a:t>
            </a:r>
            <a:endParaRPr sz="2000"/>
          </a:p>
          <a:p>
            <a:pPr lvl="4">
              <a:defRPr sz="1800"/>
            </a:pPr>
            <a:r>
              <a:rPr sz="2000"/>
              <a:t>Пятый уровень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Образец текста</a:t>
            </a:r>
            <a:endParaRPr sz="2000"/>
          </a:p>
          <a:p>
            <a:pPr lvl="1">
              <a:defRPr sz="1800"/>
            </a:pPr>
            <a:r>
              <a:rPr sz="2000"/>
              <a:t>Второй уровень</a:t>
            </a:r>
            <a:endParaRPr sz="2000"/>
          </a:p>
          <a:p>
            <a:pPr lvl="2">
              <a:defRPr sz="1800"/>
            </a:pPr>
            <a:r>
              <a:rPr sz="2000"/>
              <a:t>Третий уровень</a:t>
            </a:r>
            <a:endParaRPr sz="2000"/>
          </a:p>
          <a:p>
            <a:pPr lvl="3">
              <a:defRPr sz="1800"/>
            </a:pPr>
            <a:r>
              <a:rPr sz="2000"/>
              <a:t>Четвертый уровень</a:t>
            </a:r>
            <a:endParaRPr sz="2000"/>
          </a:p>
          <a:p>
            <a:pPr lvl="4">
              <a:defRPr sz="1800"/>
            </a:pPr>
            <a:r>
              <a:rPr sz="2000"/>
              <a:t>Пятый уровень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457200" y="0"/>
            <a:ext cx="5791200" cy="1524319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457200" y="1752600"/>
            <a:ext cx="7620000" cy="5105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Образец текста</a:t>
            </a:r>
            <a:endParaRPr sz="2000"/>
          </a:p>
          <a:p>
            <a:pPr lvl="1">
              <a:defRPr sz="1800"/>
            </a:pPr>
            <a:r>
              <a:rPr sz="2000"/>
              <a:t>Второй уровень</a:t>
            </a:r>
            <a:endParaRPr sz="2000"/>
          </a:p>
          <a:p>
            <a:pPr lvl="2">
              <a:defRPr sz="1800"/>
            </a:pPr>
            <a:r>
              <a:rPr sz="2000"/>
              <a:t>Третий уровень</a:t>
            </a:r>
            <a:endParaRPr sz="2000"/>
          </a:p>
          <a:p>
            <a:pPr lvl="3">
              <a:defRPr sz="1800"/>
            </a:pPr>
            <a:r>
              <a:rPr sz="2000"/>
              <a:t>Четвертый уровень</a:t>
            </a:r>
            <a:endParaRPr sz="2000"/>
          </a:p>
          <a:p>
            <a:pPr lvl="4">
              <a:defRPr sz="1800"/>
            </a:pPr>
            <a:r>
              <a:rPr sz="2000"/>
              <a:t>Пятый уровень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457200" y="1295400"/>
            <a:ext cx="7772400" cy="462597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pc="-79" sz="8800">
                <a:solidFill>
                  <a:srgbClr val="000000"/>
                </a:solidFill>
              </a:defRPr>
            </a:lvl1pPr>
          </a:lstStyle>
          <a:p>
            <a:pPr lvl="0">
              <a:defRPr b="0" cap="none" spc="0" sz="1800"/>
            </a:pPr>
            <a:r>
              <a:rPr b="1" cap="all" spc="-79" sz="8800"/>
              <a:t>Образец заголовка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0"/>
            <a:ext cx="7772400" cy="1295401"/>
          </a:xfrm>
          <a:prstGeom prst="rect">
            <a:avLst/>
          </a:prstGeom>
        </p:spPr>
        <p:txBody>
          <a:bodyPr anchor="b"/>
          <a:lstStyle>
            <a:lvl1pPr>
              <a:defRPr b="1" cap="all" spc="12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120" sz="2000">
                <a:solidFill>
                  <a:srgbClr val="D1282E"/>
                </a:solidFill>
              </a:rPr>
              <a:t>Образец текста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0"/>
            <a:ext cx="5791200" cy="1524319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1630678" y="1574800"/>
            <a:ext cx="3291844" cy="5283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87680" indent="-213359">
              <a:defRPr sz="2800"/>
            </a:lvl2pPr>
            <a:lvl3pPr marL="1234438" indent="-320038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  <a:endParaRPr sz="2800"/>
          </a:p>
          <a:p>
            <a:pPr lvl="1">
              <a:defRPr sz="1800"/>
            </a:pPr>
            <a:r>
              <a:rPr sz="2800"/>
              <a:t>Второй уровень</a:t>
            </a:r>
            <a:endParaRPr sz="2800"/>
          </a:p>
          <a:p>
            <a:pPr lvl="2">
              <a:defRPr sz="1800"/>
            </a:pPr>
            <a:r>
              <a:rPr sz="2800"/>
              <a:t>Третий уровень</a:t>
            </a:r>
            <a:endParaRPr sz="2800"/>
          </a:p>
          <a:p>
            <a:pPr lvl="3">
              <a:defRPr sz="1800"/>
            </a:pPr>
            <a:r>
              <a:rPr sz="2800"/>
              <a:t>Четвертый уровень</a:t>
            </a:r>
            <a:endParaRPr sz="2800"/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0"/>
            <a:ext cx="5791200" cy="1524319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627632" y="1524318"/>
            <a:ext cx="3291841" cy="68821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b="1" cap="all" spc="100" sz="1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cap="none" spc="0"/>
            </a:pPr>
            <a:r>
              <a:rPr b="1" cap="all" spc="100"/>
              <a:t>Образец текста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457200" y="0"/>
            <a:ext cx="5791200" cy="1524319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1"/>
          </p:nvPr>
        </p:nvSpPr>
        <p:spPr>
          <a:xfrm>
            <a:off x="3575050" y="1600200"/>
            <a:ext cx="511175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83325" indent="-209004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  <a:endParaRPr sz="3200"/>
          </a:p>
          <a:p>
            <a:pPr lvl="1">
              <a:defRPr sz="1800"/>
            </a:pPr>
            <a:r>
              <a:rPr sz="3200"/>
              <a:t>Второй уровень</a:t>
            </a:r>
            <a:endParaRPr sz="3200"/>
          </a:p>
          <a:p>
            <a:pPr lvl="2">
              <a:defRPr sz="1800"/>
            </a:pPr>
            <a:r>
              <a:rPr sz="3200"/>
              <a:t>Третий уровень</a:t>
            </a:r>
            <a:endParaRPr sz="3200"/>
          </a:p>
          <a:p>
            <a:pPr lvl="3">
              <a:defRPr sz="1800"/>
            </a:pPr>
            <a:r>
              <a:rPr sz="3200"/>
              <a:t>Четвертый уровень</a:t>
            </a:r>
            <a:endParaRPr sz="3200"/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7" name="Shape 37"/>
          <p:cNvSpPr/>
          <p:nvPr>
            <p:ph type="title"/>
          </p:nvPr>
        </p:nvSpPr>
        <p:spPr>
          <a:xfrm>
            <a:off x="457200" y="0"/>
            <a:ext cx="5791200" cy="1524319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9001124" y="4846320"/>
            <a:ext cx="142878" cy="2011680"/>
          </a:xfrm>
          <a:prstGeom prst="rect">
            <a:avLst/>
          </a:prstGeom>
          <a:solidFill>
            <a:srgbClr val="D1282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457200" y="57150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2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43" name="Shape 43"/>
          <p:cNvSpPr/>
          <p:nvPr/>
        </p:nvSpPr>
        <p:spPr>
          <a:xfrm>
            <a:off x="9001124" y="-2"/>
            <a:ext cx="142878" cy="4846324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9001124" y="0"/>
            <a:ext cx="142878" cy="1371600"/>
          </a:xfrm>
          <a:prstGeom prst="rect">
            <a:avLst/>
          </a:prstGeom>
          <a:solidFill>
            <a:srgbClr val="D1282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9001124" y="1371600"/>
            <a:ext cx="142878" cy="54864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6629400" y="0"/>
            <a:ext cx="2057400" cy="6126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lvl="0">
              <a:defRPr sz="1800"/>
            </a:pPr>
            <a:r>
              <a:rPr sz="2000"/>
              <a:t>Образец текста</a:t>
            </a:r>
            <a:endParaRPr sz="2000"/>
          </a:p>
          <a:p>
            <a:pPr lvl="1">
              <a:defRPr sz="1800"/>
            </a:pPr>
            <a:r>
              <a:rPr sz="2000"/>
              <a:t>Второй уровень</a:t>
            </a:r>
            <a:endParaRPr sz="2000"/>
          </a:p>
          <a:p>
            <a:pPr lvl="2">
              <a:defRPr sz="1800"/>
            </a:pPr>
            <a:r>
              <a:rPr sz="2000"/>
              <a:t>Третий уровень</a:t>
            </a:r>
            <a:endParaRPr sz="2000"/>
          </a:p>
          <a:p>
            <a:pPr lvl="3">
              <a:defRPr sz="1800"/>
            </a:pPr>
            <a:r>
              <a:rPr sz="2000"/>
              <a:t>Четвертый уровень</a:t>
            </a:r>
            <a:endParaRPr sz="2000"/>
          </a:p>
          <a:p>
            <a:pPr lvl="4">
              <a:defRPr sz="1800"/>
            </a:pPr>
            <a:r>
              <a:rPr sz="2000"/>
              <a:t>Пятый уровень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 rot="16200000">
            <a:off x="8227374" y="5849526"/>
            <a:ext cx="1315723" cy="43706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>
              <a:defRPr sz="2400">
                <a:solidFill>
                  <a:srgbClr val="D1282E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1pPr>
      <a:lvl2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2pPr>
      <a:lvl3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3pPr>
      <a:lvl4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4pPr>
      <a:lvl5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5pPr>
      <a:lvl6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6pPr>
      <a:lvl7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7pPr>
      <a:lvl8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8pPr>
      <a:lvl9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9pPr>
    </p:titleStyle>
    <p:bodyStyle>
      <a:lvl1pPr>
        <a:spcBef>
          <a:spcPts val="600"/>
        </a:spcBef>
        <a:defRPr sz="2000">
          <a:latin typeface="Arial Bold"/>
          <a:ea typeface="Arial Bold"/>
          <a:cs typeface="Arial Bold"/>
          <a:sym typeface="Arial Bold"/>
        </a:defRPr>
      </a:lvl1pPr>
      <a:lvl2pPr marL="457200" indent="-182879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2pPr>
      <a:lvl3pPr marL="1168400" indent="-254000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3pPr>
      <a:lvl4pPr marL="1625600" indent="-254000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4pPr>
      <a:lvl5pPr marL="2082800" indent="-254000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5pPr>
      <a:lvl6pPr marL="2571750" indent="-285750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6pPr>
      <a:lvl7pPr marL="3028950" indent="-285750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7pPr>
      <a:lvl8pPr marL="3486150" indent="-285750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8pPr>
      <a:lvl9pPr marL="3943350" indent="-285750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9pPr>
    </p:bodyStyle>
    <p:otherStyle>
      <a:lvl1pPr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1pPr>
      <a:lvl2pPr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2pPr>
      <a:lvl3pPr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3pPr>
      <a:lvl4pPr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4pPr>
      <a:lvl5pPr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5pPr>
      <a:lvl6pPr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6pPr>
      <a:lvl7pPr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7pPr>
      <a:lvl8pPr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8pPr>
      <a:lvl9pPr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248647" y="-1318547"/>
            <a:ext cx="7811787" cy="5435298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 b="0" cap="none" spc="0" sz="1800"/>
            </a:pPr>
            <a:r>
              <a:rPr b="1" cap="all" spc="-100" sz="2900"/>
              <a:t>феномен февральской революции </a:t>
            </a:r>
            <a:endParaRPr b="1" cap="all" spc="-100" sz="2900"/>
          </a:p>
          <a:p>
            <a:pPr lvl="0">
              <a:defRPr b="0" cap="none" spc="0" sz="1800"/>
            </a:pPr>
            <a:r>
              <a:rPr b="1" cap="all" spc="-100" sz="2900"/>
              <a:t>в оценках либерально-консервативной мысли </a:t>
            </a:r>
            <a:endParaRPr b="1" cap="all" spc="-100" sz="2900"/>
          </a:p>
          <a:p>
            <a:pPr lvl="0">
              <a:defRPr b="0" cap="none" spc="0" sz="1800"/>
            </a:pPr>
            <a:r>
              <a:rPr b="1" cap="all" spc="-100" sz="2900"/>
              <a:t>И. ИЛьина и А. Солженицына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5579542" y="4846320"/>
            <a:ext cx="5434344" cy="2011680"/>
          </a:xfrm>
          <a:prstGeom prst="rect">
            <a:avLst/>
          </a:prstGeom>
        </p:spPr>
        <p:txBody>
          <a:bodyPr/>
          <a:lstStyle/>
          <a:p>
            <a:pPr lvl="0" defTabSz="731520">
              <a:lnSpc>
                <a:spcPct val="80000"/>
              </a:lnSpc>
              <a:spcBef>
                <a:spcPts val="400"/>
              </a:spcBef>
              <a:defRPr b="0" cap="none" spc="0" sz="1800">
                <a:solidFill>
                  <a:srgbClr val="000000"/>
                </a:solidFill>
              </a:defRPr>
            </a:pPr>
            <a:r>
              <a:rPr b="1" cap="all" sz="1440">
                <a:solidFill>
                  <a:srgbClr val="D1282E"/>
                </a:solidFill>
              </a:rPr>
              <a:t>автор:</a:t>
            </a:r>
            <a:endParaRPr b="1" spc="96" sz="1440"/>
          </a:p>
          <a:p>
            <a:pPr lvl="0" defTabSz="731520">
              <a:lnSpc>
                <a:spcPct val="80000"/>
              </a:lnSpc>
              <a:spcBef>
                <a:spcPts val="400"/>
              </a:spcBef>
              <a:defRPr b="0" cap="none" spc="0" sz="1800">
                <a:solidFill>
                  <a:srgbClr val="000000"/>
                </a:solidFill>
              </a:defRPr>
            </a:pPr>
            <a:r>
              <a:rPr b="1" cap="all" sz="1440"/>
              <a:t>Катаева Катерина</a:t>
            </a:r>
            <a:endParaRPr b="1" spc="96" sz="1440"/>
          </a:p>
          <a:p>
            <a:pPr lvl="0" defTabSz="731520">
              <a:lnSpc>
                <a:spcPct val="80000"/>
              </a:lnSpc>
              <a:spcBef>
                <a:spcPts val="400"/>
              </a:spcBef>
              <a:defRPr b="0" cap="none" spc="0" sz="1800">
                <a:solidFill>
                  <a:srgbClr val="000000"/>
                </a:solidFill>
              </a:defRPr>
            </a:pPr>
            <a:r>
              <a:rPr b="1" cap="all" sz="1440">
                <a:solidFill>
                  <a:srgbClr val="D1282E"/>
                </a:solidFill>
              </a:rPr>
              <a:t>Научный руководитель: </a:t>
            </a:r>
            <a:endParaRPr b="1" spc="96" sz="1440"/>
          </a:p>
          <a:p>
            <a:pPr lvl="0" defTabSz="731520">
              <a:lnSpc>
                <a:spcPct val="80000"/>
              </a:lnSpc>
              <a:spcBef>
                <a:spcPts val="400"/>
              </a:spcBef>
              <a:defRPr b="0" cap="none" spc="0" sz="1800">
                <a:solidFill>
                  <a:srgbClr val="000000"/>
                </a:solidFill>
              </a:defRPr>
            </a:pPr>
            <a:r>
              <a:rPr b="1" cap="all" sz="1440"/>
              <a:t>К.Ф.Н Гутлин м.Н</a:t>
            </a:r>
            <a:endParaRPr b="1" cap="all" sz="1440"/>
          </a:p>
          <a:p>
            <a:pPr lvl="0" defTabSz="731520">
              <a:lnSpc>
                <a:spcPct val="80000"/>
              </a:lnSpc>
              <a:spcBef>
                <a:spcPts val="400"/>
              </a:spcBef>
              <a:defRPr b="0" cap="none" spc="0" sz="1800">
                <a:solidFill>
                  <a:srgbClr val="000000"/>
                </a:solidFill>
              </a:defRPr>
            </a:pPr>
            <a:r>
              <a:rPr b="1" cap="all" sz="1440">
                <a:solidFill>
                  <a:srgbClr val="D1282E"/>
                </a:solidFill>
              </a:rPr>
              <a:t>Рецензент:</a:t>
            </a:r>
            <a:endParaRPr b="1" cap="all" sz="1440">
              <a:solidFill>
                <a:srgbClr val="D1282E"/>
              </a:solidFill>
            </a:endParaRPr>
          </a:p>
          <a:p>
            <a:pPr lvl="0" defTabSz="731520">
              <a:lnSpc>
                <a:spcPct val="80000"/>
              </a:lnSpc>
              <a:spcBef>
                <a:spcPts val="400"/>
              </a:spcBef>
              <a:defRPr b="0" cap="none" spc="0" sz="1800">
                <a:solidFill>
                  <a:srgbClr val="000000"/>
                </a:solidFill>
              </a:defRPr>
            </a:pPr>
            <a:r>
              <a:rPr b="1" cap="all" sz="1440"/>
              <a:t>А.Я. Орловский</a:t>
            </a:r>
            <a:endParaRPr b="1" cap="all" sz="144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5351257" y="-1"/>
            <a:ext cx="3335543" cy="6126165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100" sz="3600">
                <a:solidFill>
                  <a:srgbClr val="D1282E"/>
                </a:solidFill>
              </a:rPr>
              <a:t>спасибо за внимание 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248272" y="-1"/>
            <a:ext cx="6972945" cy="1371602"/>
          </a:xfrm>
          <a:prstGeom prst="rect">
            <a:avLst/>
          </a:prstGeom>
        </p:spPr>
        <p:txBody>
          <a:bodyPr/>
          <a:lstStyle/>
          <a:p>
            <a:pPr lvl="0" defTabSz="905255">
              <a:defRPr b="0" cap="none" spc="0" sz="1800">
                <a:solidFill>
                  <a:srgbClr val="000000"/>
                </a:solidFill>
              </a:defRPr>
            </a:pPr>
            <a:r>
              <a:rPr b="1" cap="all" spc="-68" sz="2400">
                <a:solidFill>
                  <a:srgbClr val="D1282E"/>
                </a:solidFill>
              </a:rPr>
              <a:t>Актуальность</a:t>
            </a:r>
            <a:endParaRPr b="1" spc="-67" sz="2400"/>
          </a:p>
          <a:p>
            <a:pPr lvl="0" defTabSz="905255">
              <a:defRPr b="0" cap="none" spc="0" sz="1800">
                <a:solidFill>
                  <a:srgbClr val="000000"/>
                </a:solidFill>
              </a:defRPr>
            </a:pPr>
            <a:r>
              <a:rPr b="1" cap="all" spc="-68" sz="2400">
                <a:solidFill>
                  <a:srgbClr val="D1282E"/>
                </a:solidFill>
              </a:rPr>
              <a:t>исследования</a:t>
            </a:r>
            <a:endParaRPr b="1" cap="all" spc="-68" sz="2400">
              <a:solidFill>
                <a:srgbClr val="D1282E"/>
              </a:solidFill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84604" y="1051778"/>
            <a:ext cx="7813734" cy="342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t>Отголоски Февральской революции обнаруживаются во многих событиях не только Российской, но и всемирной истории. </a:t>
            </a:r>
          </a:p>
          <a:p>
            <a:pPr lvl="0"/>
          </a:p>
          <a:p>
            <a:pPr lvl="0" marL="180472" indent="-180472">
              <a:buSzPct val="100000"/>
              <a:buChar char="•"/>
            </a:pPr>
            <a:r>
              <a:t>Оценка февральской революции представляется сверх актуальной, для того чтобы сориентировать широкие массы в современном историческом пространстве. </a:t>
            </a:r>
          </a:p>
          <a:p>
            <a:pPr lvl="1" marL="180472" indent="-180472">
              <a:buSzPct val="100000"/>
              <a:buChar char="•"/>
            </a:pPr>
            <a:r>
              <a:t>Цветные революции XX-XXI- го веков имеют общие родовые черты с событиями февраля 1917-го года. Совпадения проявляются вплоть до используемых лозунгов и словесных клише. Представляется актуальным найти и обосновать корни параллелей на глубинном историческом уровне.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 rot="16200000">
            <a:off x="8227376" y="5849525"/>
            <a:ext cx="1315723" cy="4370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96111">
              <a:defRPr sz="235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352">
                <a:solidFill>
                  <a:srgbClr val="D1282E"/>
                </a:solidFill>
              </a:rPr>
            </a:fld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454533" y="5030029"/>
            <a:ext cx="5531936" cy="2339716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Отторжение февральской революции российским народно-массовым и интеллигентским сознанием, несмотря на крушение коммунистической идеологии.</a:t>
            </a:r>
          </a:p>
        </p:txBody>
      </p:sp>
      <p:sp>
        <p:nvSpPr>
          <p:cNvPr id="62" name="Shape 62"/>
          <p:cNvSpPr/>
          <p:nvPr/>
        </p:nvSpPr>
        <p:spPr>
          <a:xfrm>
            <a:off x="466100" y="4479819"/>
            <a:ext cx="1989477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05255">
              <a:defRPr b="1" cap="all" spc="-68" sz="24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8" sz="2400">
                <a:solidFill>
                  <a:srgbClr val="D1282E"/>
                </a:solidFill>
              </a:rPr>
              <a:t>Проблема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277566" y="-2"/>
            <a:ext cx="6972946" cy="1371602"/>
          </a:xfrm>
          <a:prstGeom prst="rect">
            <a:avLst/>
          </a:prstGeom>
        </p:spPr>
        <p:txBody>
          <a:bodyPr lIns="0" tIns="0" rIns="0" bIns="0"/>
          <a:lstStyle/>
          <a:p>
            <a:pPr lvl="0" defTabSz="905255">
              <a:defRPr b="0" cap="none" spc="0" sz="1800">
                <a:solidFill>
                  <a:srgbClr val="000000"/>
                </a:solidFill>
              </a:defRPr>
            </a:pPr>
            <a:r>
              <a:rPr b="1" cap="all" spc="-68" sz="2400">
                <a:solidFill>
                  <a:srgbClr val="D1282E"/>
                </a:solidFill>
              </a:rPr>
              <a:t>Цель</a:t>
            </a:r>
            <a:endParaRPr b="1" cap="all" spc="-67" sz="2400">
              <a:solidFill>
                <a:srgbClr val="D1282E"/>
              </a:solidFill>
            </a:endParaRPr>
          </a:p>
          <a:p>
            <a:pPr lvl="0" defTabSz="905255">
              <a:defRPr b="0" cap="none" spc="0" sz="1800">
                <a:solidFill>
                  <a:srgbClr val="000000"/>
                </a:solidFill>
              </a:defRPr>
            </a:pPr>
            <a:r>
              <a:rPr b="1" cap="all" spc="-68" sz="2400">
                <a:solidFill>
                  <a:srgbClr val="D1282E"/>
                </a:solidFill>
              </a:rPr>
              <a:t>исследования</a:t>
            </a:r>
            <a:endParaRPr b="1" cap="all" spc="-68" sz="2400">
              <a:solidFill>
                <a:srgbClr val="D1282E"/>
              </a:solidFill>
            </a:endParaRP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xfrm rot="16200000">
            <a:off x="8227374" y="5630991"/>
            <a:ext cx="1315723" cy="4370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D1282E"/>
                </a:solidFill>
              </a:rPr>
            </a:fld>
          </a:p>
        </p:txBody>
      </p:sp>
      <p:sp>
        <p:nvSpPr>
          <p:cNvPr id="66" name="Shape 66"/>
          <p:cNvSpPr/>
          <p:nvPr/>
        </p:nvSpPr>
        <p:spPr>
          <a:xfrm>
            <a:off x="286794" y="1072493"/>
            <a:ext cx="8386201" cy="197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74072" indent="-374072" algn="just">
              <a:buSzPct val="100000"/>
              <a:buAutoNum type="arabicPeriod" startAt="1"/>
            </a:pPr>
            <a:r>
              <a:rPr>
                <a:latin typeface="Arial"/>
                <a:ea typeface="Arial"/>
                <a:cs typeface="Arial"/>
                <a:sym typeface="Arial"/>
              </a:rPr>
              <a:t>Выяснить понимание роли и значения февраля 1917-го года И.Ильиным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74072" indent="-374072" algn="just">
              <a:buSzPct val="100000"/>
              <a:buAutoNum type="arabicPeriod" startAt="1"/>
            </a:pPr>
            <a:r>
              <a:rPr>
                <a:latin typeface="Arial"/>
                <a:ea typeface="Arial"/>
                <a:cs typeface="Arial"/>
                <a:sym typeface="Arial"/>
              </a:rPr>
              <a:t>Выяснить понимание роли и значения февраля 1917-го года А.Солженицыным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74072" indent="-374072" algn="just">
              <a:buSzPct val="100000"/>
              <a:buAutoNum type="arabicPeriod" startAt="1"/>
            </a:pPr>
            <a:r>
              <a:rPr>
                <a:latin typeface="Arial"/>
                <a:ea typeface="Arial"/>
                <a:cs typeface="Arial"/>
                <a:sym typeface="Arial"/>
              </a:rPr>
              <a:t>На основании сформулировать общую либерально-консервативную оценку февральской революции и показать нюансы восприятия изучаемых автор</a:t>
            </a:r>
            <a:r>
              <a:rPr>
                <a:latin typeface="Arial"/>
                <a:ea typeface="Arial"/>
                <a:cs typeface="Arial"/>
                <a:sym typeface="Arial"/>
              </a:rPr>
              <a:t>ов.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296305" y="3316769"/>
            <a:ext cx="1696881" cy="1348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defTabSz="905255"/>
            <a:r>
              <a:rPr b="1" cap="all" spc="-68" sz="24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rPr>
              <a:t>Объект </a:t>
            </a:r>
            <a:endParaRPr b="1" cap="all" spc="-68" sz="2400">
              <a:solidFill>
                <a:srgbClr val="D1282E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defTabSz="905255"/>
            <a:endParaRPr b="1" cap="all" spc="-68" sz="2400">
              <a:solidFill>
                <a:srgbClr val="D1282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284435" y="4833168"/>
            <a:ext cx="1720621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05255">
              <a:defRPr b="1" cap="all" spc="-68" sz="24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8" sz="2400">
                <a:solidFill>
                  <a:srgbClr val="D1282E"/>
                </a:solidFill>
              </a:rPr>
              <a:t>Предмет</a:t>
            </a:r>
          </a:p>
        </p:txBody>
      </p:sp>
      <p:sp>
        <p:nvSpPr>
          <p:cNvPr id="69" name="Shape 69"/>
          <p:cNvSpPr/>
          <p:nvPr/>
        </p:nvSpPr>
        <p:spPr>
          <a:xfrm>
            <a:off x="358957" y="3833074"/>
            <a:ext cx="8241875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/>
          </a:lstStyle>
          <a:p>
            <a:pPr lvl="0"/>
            <a:r>
              <a:t>Оценка февральской революции в сочинениях И. Ильина из цикла «Наши задачи» и «Размышляя над февральской революцией» А. Солженицына. </a:t>
            </a:r>
          </a:p>
        </p:txBody>
      </p:sp>
      <p:sp>
        <p:nvSpPr>
          <p:cNvPr id="70" name="Shape 70"/>
          <p:cNvSpPr/>
          <p:nvPr/>
        </p:nvSpPr>
        <p:spPr>
          <a:xfrm>
            <a:off x="252768" y="5285555"/>
            <a:ext cx="863846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Оценка февральской революции в русской либреально-консервативной мысли.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-1"/>
            <a:ext cx="5791200" cy="1524321"/>
          </a:xfrm>
          <a:prstGeom prst="rect">
            <a:avLst/>
          </a:prstGeom>
        </p:spPr>
        <p:txBody>
          <a:bodyPr/>
          <a:lstStyle>
            <a:lvl1pPr>
              <a:defRPr spc="-100" sz="3200"/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100" sz="3200">
                <a:solidFill>
                  <a:srgbClr val="D1282E"/>
                </a:solidFill>
              </a:rPr>
              <a:t>Источниковая база исследования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 rot="16200000">
            <a:off x="8227376" y="5849525"/>
            <a:ext cx="1315723" cy="4370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96111">
              <a:defRPr sz="235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352">
                <a:solidFill>
                  <a:srgbClr val="D1282E"/>
                </a:solidFill>
              </a:rPr>
            </a:fld>
          </a:p>
        </p:txBody>
      </p:sp>
      <p:pic>
        <p:nvPicPr>
          <p:cNvPr id="74" name="image3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5306" y="1338121"/>
            <a:ext cx="2540002" cy="3670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4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689" y="1586579"/>
            <a:ext cx="3104802" cy="4745778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3762812" y="5958838"/>
            <a:ext cx="3176895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b="1" cap="all" spc="1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cap="none" spc="0"/>
            </a:pPr>
            <a:r>
              <a:rPr b="1" cap="all" spc="100"/>
              <a:t>Иван Солженицын </a:t>
            </a:r>
          </a:p>
        </p:txBody>
      </p:sp>
      <p:sp>
        <p:nvSpPr>
          <p:cNvPr id="77" name="Shape 77"/>
          <p:cNvSpPr/>
          <p:nvPr/>
        </p:nvSpPr>
        <p:spPr>
          <a:xfrm>
            <a:off x="5025306" y="5088580"/>
            <a:ext cx="2064826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b="1" cap="all" spc="1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cap="none" spc="0"/>
            </a:pPr>
            <a:r>
              <a:rPr b="1" cap="all" spc="100"/>
              <a:t>Иван ильин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457200" y="152717"/>
            <a:ext cx="5791200" cy="1371603"/>
          </a:xfrm>
          <a:prstGeom prst="rect">
            <a:avLst/>
          </a:prstGeom>
        </p:spPr>
        <p:txBody>
          <a:bodyPr/>
          <a:lstStyle>
            <a:lvl1pPr>
              <a:defRPr spc="-100" sz="3200"/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100" sz="3200">
                <a:solidFill>
                  <a:srgbClr val="D1282E"/>
                </a:solidFill>
              </a:rPr>
              <a:t>Источниковая база исследования</a:t>
            </a:r>
          </a:p>
        </p:txBody>
      </p:sp>
      <p:sp>
        <p:nvSpPr>
          <p:cNvPr id="80" name="Shape 80"/>
          <p:cNvSpPr/>
          <p:nvPr/>
        </p:nvSpPr>
        <p:spPr>
          <a:xfrm>
            <a:off x="364116" y="1859139"/>
            <a:ext cx="8415768" cy="381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374072" indent="-374072">
              <a:buSzPct val="100000"/>
              <a:buAutoNum type="arabicPeriod" startAt="1"/>
            </a:pPr>
            <a:r>
              <a:rPr>
                <a:latin typeface="Arial"/>
                <a:ea typeface="Arial"/>
                <a:cs typeface="Arial"/>
                <a:sym typeface="Arial"/>
              </a:rPr>
              <a:t>Ильин И.А. "Наши задачи: Почему сокрушился в России монархический строй», 1954. Т. 2. Издательство Москва, М., 1993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74072" indent="-374072">
              <a:buSzPct val="100000"/>
              <a:buAutoNum type="arabicPeriod" startAt="1"/>
            </a:pPr>
            <a:r>
              <a:rPr>
                <a:latin typeface="Arial"/>
                <a:ea typeface="Arial"/>
                <a:cs typeface="Arial"/>
                <a:sym typeface="Arial"/>
              </a:rPr>
              <a:t>Ильин И.А. "Наши задачи: Заветы февраля», 1949. Т. 2. Издательство Москва, М., 1993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74072" indent="-374072">
              <a:buSzPct val="100000"/>
              <a:buAutoNum type="arabicPeriod" startAt="1"/>
            </a:pPr>
            <a:r>
              <a:rPr>
                <a:latin typeface="Arial"/>
                <a:ea typeface="Arial"/>
                <a:cs typeface="Arial"/>
                <a:sym typeface="Arial"/>
              </a:rPr>
              <a:t>Солженицын А. И. Размышления над февральской революцией., Москва, 2000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74072" indent="-374072">
              <a:buSzPct val="100000"/>
              <a:buAutoNum type="arabicPeriod" startAt="1"/>
            </a:pPr>
            <a:r>
              <a:rPr>
                <a:latin typeface="Arial"/>
                <a:ea typeface="Arial"/>
                <a:cs typeface="Arial"/>
                <a:sym typeface="Arial"/>
              </a:rPr>
              <a:t>Острецов В. И. Была ли русской русская идея И. Ильина? / Русский крестоносец, Санкт-Петербург, 2006 г.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74072" indent="-374072">
              <a:buSzPct val="100000"/>
              <a:buAutoNum type="arabicPeriod" startAt="1"/>
            </a:pPr>
            <a:r>
              <a:rPr>
                <a:latin typeface="Arial"/>
                <a:ea typeface="Arial"/>
                <a:cs typeface="Arial"/>
                <a:sym typeface="Arial"/>
              </a:rPr>
              <a:t>Солоневич И. Л. Народная монархия / Отв. ред. О. Платонов. — М.: Институт русской цивилизации, 2010. — 624 с.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74072" indent="-374072">
              <a:buSzPct val="100000"/>
              <a:buAutoNum type="arabicPeriod" startAt="1"/>
            </a:pPr>
            <a:r>
              <a:rPr>
                <a:latin typeface="Arial"/>
                <a:ea typeface="Arial"/>
                <a:cs typeface="Arial"/>
                <a:sym typeface="Arial"/>
              </a:rPr>
              <a:t>Катков Г.М. Февральская революция (Предисловие А. И. Солженицына). Париж, 1984. 1-е издание — 1967 г.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374072" indent="-374072">
              <a:buSzPct val="100000"/>
              <a:buAutoNum type="arabicPeriod" startAt="1"/>
            </a:pPr>
            <a:r>
              <a:rPr>
                <a:latin typeface="Arial"/>
                <a:ea typeface="Arial"/>
                <a:cs typeface="Arial"/>
                <a:sym typeface="Arial"/>
              </a:rPr>
              <a:t>Медведев Р.А. Избранные сочинения: В четырех томах.-Том четвертый.- М. 2005. 608 С.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xfrm rot="16200000">
            <a:off x="8227376" y="5849525"/>
            <a:ext cx="1315723" cy="4370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96111">
              <a:defRPr sz="235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352">
                <a:solidFill>
                  <a:srgbClr val="D1282E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186479" y="-644488"/>
            <a:ext cx="5791203" cy="1371602"/>
          </a:xfrm>
          <a:prstGeom prst="rect">
            <a:avLst/>
          </a:prstGeom>
        </p:spPr>
        <p:txBody>
          <a:bodyPr/>
          <a:lstStyle>
            <a:lvl1pPr defTabSz="905255">
              <a:defRPr spc="-100" sz="3500"/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100" sz="3500">
                <a:solidFill>
                  <a:srgbClr val="D1282E"/>
                </a:solidFill>
              </a:rPr>
              <a:t>Глава I</a:t>
            </a:r>
          </a:p>
        </p:txBody>
      </p:sp>
      <p:pic>
        <p:nvPicPr>
          <p:cNvPr id="84" name="image1.tif"/>
          <p:cNvPicPr/>
          <p:nvPr/>
        </p:nvPicPr>
        <p:blipFill>
          <a:blip r:embed="rId2">
            <a:extLst/>
          </a:blip>
          <a:srcRect l="0" t="9583" r="0" b="0"/>
          <a:stretch>
            <a:fillRect/>
          </a:stretch>
        </p:blipFill>
        <p:spPr>
          <a:xfrm>
            <a:off x="-132786" y="4312954"/>
            <a:ext cx="9143986" cy="384902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208926" y="592392"/>
            <a:ext cx="5922079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000"/>
              <a:t>Оценка февральской революции И. Ильиным</a:t>
            </a:r>
          </a:p>
        </p:txBody>
      </p:sp>
      <p:sp>
        <p:nvSpPr>
          <p:cNvPr id="86" name="Shape 86"/>
          <p:cNvSpPr/>
          <p:nvPr/>
        </p:nvSpPr>
        <p:spPr>
          <a:xfrm>
            <a:off x="181575" y="1236880"/>
            <a:ext cx="8230850" cy="428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t>Истоки: Крушение правосознания у ключевых сил Российского общества, а именно народных масс, интеллигенции, монархических партий и в особенности у государя. </a:t>
            </a:r>
          </a:p>
          <a:p>
            <a:pPr lvl="0"/>
            <a:r>
              <a:t>Мучительная Первая мировая война</a:t>
            </a:r>
          </a:p>
          <a:p>
            <a:pPr lvl="0"/>
            <a:r>
              <a:t>Отсутствие единой государственной идеологии, духовной связи всего Российского общества. </a:t>
            </a:r>
          </a:p>
          <a:p>
            <a:pPr lvl="0"/>
          </a:p>
          <a:p>
            <a:pPr lvl="0"/>
            <a:r>
              <a:t>Расстановка сил: Первая мировая война, а именно отсутствие диктаторского режима, пассивное состояние властей, и политический плюрализм сами собой «развязали руки» революционным силам.</a:t>
            </a:r>
          </a:p>
          <a:p>
            <a:pPr lvl="0"/>
          </a:p>
          <a:p>
            <a:pPr lvl="0"/>
          </a:p>
          <a:p>
            <a:pPr lvl="0"/>
          </a:p>
          <a:p>
            <a:pPr lvl="0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186479" y="-644488"/>
            <a:ext cx="5791203" cy="1371602"/>
          </a:xfrm>
          <a:prstGeom prst="rect">
            <a:avLst/>
          </a:prstGeom>
        </p:spPr>
        <p:txBody>
          <a:bodyPr lIns="0" tIns="0" rIns="0" bIns="0"/>
          <a:lstStyle>
            <a:lvl1pPr defTabSz="905255">
              <a:defRPr spc="-100" sz="3500"/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100" sz="3500">
                <a:solidFill>
                  <a:srgbClr val="D1282E"/>
                </a:solidFill>
              </a:rPr>
              <a:t>Глава II</a:t>
            </a:r>
          </a:p>
        </p:txBody>
      </p:sp>
      <p:sp>
        <p:nvSpPr>
          <p:cNvPr id="89" name="Shape 89"/>
          <p:cNvSpPr/>
          <p:nvPr/>
        </p:nvSpPr>
        <p:spPr>
          <a:xfrm>
            <a:off x="179631" y="572336"/>
            <a:ext cx="6760973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000"/>
              <a:t>Оценка февральской революции А. Солженицыным</a:t>
            </a:r>
          </a:p>
        </p:txBody>
      </p:sp>
      <p:sp>
        <p:nvSpPr>
          <p:cNvPr id="90" name="Shape 90"/>
          <p:cNvSpPr/>
          <p:nvPr/>
        </p:nvSpPr>
        <p:spPr>
          <a:xfrm>
            <a:off x="181575" y="1236880"/>
            <a:ext cx="8230850" cy="248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>
                <a:latin typeface="Arial"/>
                <a:ea typeface="Arial"/>
                <a:cs typeface="Arial"/>
                <a:sym typeface="Arial"/>
              </a:rPr>
              <a:t>Истоки.  Личность Николая II, его народопоклончиские идеи, нежелание сопротивляться народным массам и «образованщине».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>
                <a:latin typeface="Arial"/>
                <a:ea typeface="Arial"/>
                <a:cs typeface="Arial"/>
                <a:sym typeface="Arial"/>
              </a:rPr>
              <a:t>Первая мировая война, в которой Россия не понимала своих целей и задач.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>
                <a:latin typeface="Arial"/>
                <a:ea typeface="Arial"/>
                <a:cs typeface="Arial"/>
                <a:sym typeface="Arial"/>
              </a:rPr>
              <a:t>Отсутствие общей национальной идеи.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/>
            <a:endParaRPr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>
                <a:latin typeface="Arial"/>
                <a:ea typeface="Arial"/>
                <a:cs typeface="Arial"/>
                <a:sym typeface="Arial"/>
              </a:rPr>
              <a:t>Расстановка сил: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>
                <a:latin typeface="Arial"/>
                <a:ea typeface="Arial"/>
                <a:cs typeface="Arial"/>
                <a:sym typeface="Arial"/>
              </a:rPr>
              <a:t>Монархия имела все шансы сокрушить революцию, но совсем не воспользовалась ими.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image2.tif"/>
          <p:cNvPicPr/>
          <p:nvPr/>
        </p:nvPicPr>
        <p:blipFill>
          <a:blip r:embed="rId2">
            <a:extLst/>
          </a:blip>
          <a:srcRect l="0" t="1403" r="0" b="25050"/>
          <a:stretch>
            <a:fillRect/>
          </a:stretch>
        </p:blipFill>
        <p:spPr>
          <a:xfrm>
            <a:off x="-5174" y="4010454"/>
            <a:ext cx="9007759" cy="2986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252135" y="-732373"/>
            <a:ext cx="5791201" cy="152432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pc="120" sz="2000"/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120" sz="2000">
                <a:solidFill>
                  <a:srgbClr val="D1282E"/>
                </a:solidFill>
              </a:rPr>
              <a:t>Оценка И. ильина </a:t>
            </a:r>
          </a:p>
        </p:txBody>
      </p:sp>
      <p:sp>
        <p:nvSpPr>
          <p:cNvPr id="94" name="Shape 94"/>
          <p:cNvSpPr/>
          <p:nvPr/>
        </p:nvSpPr>
        <p:spPr>
          <a:xfrm>
            <a:off x="298755" y="3891281"/>
            <a:ext cx="4481977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b="1" cap="all" spc="120" sz="20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120" sz="2000">
                <a:solidFill>
                  <a:srgbClr val="D1282E"/>
                </a:solidFill>
              </a:rPr>
              <a:t>Оценка А. Солженицына</a:t>
            </a:r>
          </a:p>
        </p:txBody>
      </p:sp>
      <p:sp>
        <p:nvSpPr>
          <p:cNvPr id="95" name="Shape 95"/>
          <p:cNvSpPr/>
          <p:nvPr/>
        </p:nvSpPr>
        <p:spPr>
          <a:xfrm>
            <a:off x="273064" y="4591146"/>
            <a:ext cx="7985200" cy="1684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Февральской революцией не только не была достигнута ни одна национальная задача русского народа, но произошёл как бы национальный обморок, полная потеря национального сознания. Революция прервала течение Российской истории, открыла и смоделировала дальнейший XXвек, разорвала органиеское развитие истории России. </a:t>
            </a:r>
          </a:p>
        </p:txBody>
      </p:sp>
      <p:sp>
        <p:nvSpPr>
          <p:cNvPr id="96" name="Shape 96"/>
          <p:cNvSpPr/>
          <p:nvPr/>
        </p:nvSpPr>
        <p:spPr>
          <a:xfrm>
            <a:off x="284107" y="1002521"/>
            <a:ext cx="7382879" cy="195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По Ильину «Революция есть катастрофа в истории России, величайшее ее государственно-политическое и национально-духовное крушение». Пришедший на смену монархии большевизм, был построен на трагедии народа без правосознания, трагедии крушения национальной самобытности изнутри путем помутнения русской интеллигенции и изолированного, преданного своим окружением государя. 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D1282E"/>
                </a:solidFill>
              </a:rPr>
            </a:fld>
          </a:p>
        </p:txBody>
      </p:sp>
      <p:sp>
        <p:nvSpPr>
          <p:cNvPr id="99" name="Shape 99"/>
          <p:cNvSpPr/>
          <p:nvPr/>
        </p:nvSpPr>
        <p:spPr>
          <a:xfrm>
            <a:off x="186479" y="-644488"/>
            <a:ext cx="5791203" cy="137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defTabSz="905255">
              <a:defRPr b="1" cap="all" spc="-100" sz="350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100" sz="3500">
                <a:solidFill>
                  <a:srgbClr val="D1282E"/>
                </a:solidFill>
              </a:rPr>
              <a:t>заключение</a:t>
            </a:r>
          </a:p>
        </p:txBody>
      </p:sp>
      <p:sp>
        <p:nvSpPr>
          <p:cNvPr id="100" name="Shape 100"/>
          <p:cNvSpPr/>
          <p:nvPr/>
        </p:nvSpPr>
        <p:spPr>
          <a:xfrm>
            <a:off x="233040" y="753514"/>
            <a:ext cx="8472856" cy="2750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В либерально-консервативной мысли, февраль есть разрыв органического единства русской истории, который мог привести к ее полному распаду и гибели. Лишь благодаря Октябрю, это органическое единство было восстановлено. Формирующееся национальное правосознание должно воспринять революцию 1917-го, как уникальный исторический опыт нации. И одновременно отторгнуть тот субъективный негативистский анализ уже ушедшей советской власти, признать ее заслуги в историческом возрождении и развитии Российской государственности. Пользуясь либерально-консервативной методологией, мы не обязаны отторгать этот опыт, а обязаны его так же учесть во всей Российской истории.</a:t>
            </a:r>
          </a:p>
        </p:txBody>
      </p:sp>
      <p:sp>
        <p:nvSpPr>
          <p:cNvPr id="101" name="Shape 101"/>
          <p:cNvSpPr/>
          <p:nvPr/>
        </p:nvSpPr>
        <p:spPr>
          <a:xfrm>
            <a:off x="231067" y="3885438"/>
            <a:ext cx="7383314" cy="141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Оба мыслителя настаивают на формировании в России государственной, крепкой национальной идеологии, сохраняющей все лучшее от старой России, органически продолжающей национальные традиции государства, уважающие законность, однако России возрожденной и обновленной.  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A7A7A"/>
          </a:solidFill>
          <a:prstDash val="solid"/>
          <a:bevel/>
        </a:ln>
        <a:effectLst>
          <a:outerShdw sx="100000" sy="100000" kx="0" ky="0" algn="b" rotWithShape="0" blurRad="38100" dist="23000" dir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A7A7A"/>
          </a:solidFill>
          <a:prstDash val="solid"/>
          <a:bevel/>
        </a:ln>
        <a:effectLst>
          <a:outerShdw sx="100000" sy="100000" kx="0" ky="0" algn="b" rotWithShape="0" blurRad="38100" dist="23000" dir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A7A7A"/>
          </a:solidFill>
          <a:prstDash val="solid"/>
          <a:bevel/>
        </a:ln>
        <a:effectLst>
          <a:outerShdw sx="100000" sy="100000" kx="0" ky="0" algn="b" rotWithShape="0" blurRad="38100" dist="23000" dir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A7A7A"/>
          </a:solidFill>
          <a:prstDash val="solid"/>
          <a:bevel/>
        </a:ln>
        <a:effectLst>
          <a:outerShdw sx="100000" sy="100000" kx="0" ky="0" algn="b" rotWithShape="0" blurRad="38100" dist="23000" dir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