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2C5ABD-241B-4E3A-8362-BAFD76CA29D6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E864EF-6BEC-4BD9-B43A-26DF4D579F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1152128"/>
          </a:xfrm>
        </p:spPr>
        <p:txBody>
          <a:bodyPr/>
          <a:lstStyle/>
          <a:p>
            <a:r>
              <a:rPr lang="ru-RU" dirty="0" smtClean="0"/>
              <a:t>Беляков Станислав Дмитриевич 10 «Б»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Дмитриев Геннадий Владимирович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4944"/>
            <a:ext cx="7772400" cy="1542033"/>
          </a:xfrm>
        </p:spPr>
        <p:txBody>
          <a:bodyPr>
            <a:noAutofit/>
          </a:bodyPr>
          <a:lstStyle/>
          <a:p>
            <a:r>
              <a:rPr lang="ru-RU" sz="2400" dirty="0"/>
              <a:t>Исследование температурной зависимости вязкости некоторых технических масел</a:t>
            </a:r>
          </a:p>
        </p:txBody>
      </p:sp>
    </p:spTree>
    <p:extLst>
      <p:ext uri="{BB962C8B-B14F-4D97-AF65-F5344CB8AC3E}">
        <p14:creationId xmlns:p14="http://schemas.microsoft.com/office/powerpoint/2010/main" val="37629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800" dirty="0"/>
              <a:t>Изучив литературу и проведя эксперимент на основе метода Стокса, можно сделать вывод, что с увеличением температуры коэффициент вязкости некоторых технических масел уменьшается.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25" y="3356992"/>
            <a:ext cx="5465471" cy="30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1. выписками </a:t>
            </a:r>
            <a:r>
              <a:rPr lang="ru-RU" dirty="0"/>
              <a:t>из медицинских журналов: лекция 8,</a:t>
            </a:r>
          </a:p>
          <a:p>
            <a:pPr marL="114300" indent="0">
              <a:buNone/>
            </a:pPr>
            <a:r>
              <a:rPr lang="ru-RU" dirty="0" smtClean="0"/>
              <a:t>2. И.Н</a:t>
            </a:r>
            <a:r>
              <a:rPr lang="ru-RU" dirty="0"/>
              <a:t>. Евдокимов Н.Ю. Елисеев., Молекулярные механизмы вязкости жидкости и газа. Часть 1, РГУНИГ им. Губкина, 2005;</a:t>
            </a:r>
          </a:p>
          <a:p>
            <a:pPr marL="11430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Крокстон</a:t>
            </a:r>
            <a:r>
              <a:rPr lang="ru-RU" dirty="0" smtClean="0"/>
              <a:t> </a:t>
            </a:r>
            <a:r>
              <a:rPr lang="ru-RU" dirty="0"/>
              <a:t>К., Физика жидкого состояния, пер. с англ., M., 1978;</a:t>
            </a:r>
          </a:p>
          <a:p>
            <a:pPr marL="114300" indent="0">
              <a:buNone/>
            </a:pPr>
            <a:r>
              <a:rPr lang="ru-RU" dirty="0" smtClean="0"/>
              <a:t>4. Савельев </a:t>
            </a:r>
            <a:r>
              <a:rPr lang="ru-RU" dirty="0"/>
              <a:t>И.В., Курс общей физики. Кн.3. Молекулярная физика и термодинамика. – М.: Наука. </a:t>
            </a:r>
            <a:r>
              <a:rPr lang="ru-RU" dirty="0" err="1"/>
              <a:t>ФизМатлит</a:t>
            </a:r>
            <a:r>
              <a:rPr lang="ru-RU" dirty="0"/>
              <a:t>, 1998;</a:t>
            </a:r>
          </a:p>
          <a:p>
            <a:pPr marL="114300" indent="0">
              <a:buNone/>
            </a:pPr>
            <a:r>
              <a:rPr lang="ru-RU" dirty="0" smtClean="0"/>
              <a:t>5. Гершензон </a:t>
            </a:r>
            <a:r>
              <a:rPr lang="ru-RU" dirty="0"/>
              <a:t>Е.М., Малов Н.Н., Курс общей физики. Механика. – М.: Просвещение, 1979;</a:t>
            </a:r>
          </a:p>
          <a:p>
            <a:pPr marL="114300" indent="0">
              <a:buNone/>
            </a:pPr>
            <a:r>
              <a:rPr lang="ru-RU" dirty="0" smtClean="0"/>
              <a:t>6. http</a:t>
            </a:r>
            <a:r>
              <a:rPr lang="ru-RU" dirty="0"/>
              <a:t>://studopedia.ru/3_62033_koeffitsient-vnutrennego-treniya-ili-vyazkost-zhidkosti.html</a:t>
            </a:r>
          </a:p>
          <a:p>
            <a:pPr marL="114300" indent="0">
              <a:buNone/>
            </a:pPr>
            <a:r>
              <a:rPr lang="ru-RU" smtClean="0"/>
              <a:t>7. http</a:t>
            </a:r>
            <a:r>
              <a:rPr lang="ru-RU" dirty="0"/>
              <a:t>://</a:t>
            </a:r>
            <a:r>
              <a:rPr lang="ru-RU" dirty="0" smtClean="0"/>
              <a:t>www.techgidravlika.ru/view_post.php?id=19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79248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Актуальность Дипломной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настоящее время, изучая физику в старшей школе, мы не сталкиваемся с таким понятием как вязкость. В моем дипломе вы узнаете, как характеризуется вязкость различных технических масел, и почему именно вязкость является важнейшей характеристикой масел используемых в работе двигателей внутреннего сгорания.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5445646" cy="27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104456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Цели и 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Цель</a:t>
            </a:r>
            <a:r>
              <a:rPr lang="en-US" sz="2000" dirty="0" smtClean="0"/>
              <a:t>:</a:t>
            </a:r>
            <a:r>
              <a:rPr lang="ru-RU" sz="2000" dirty="0" smtClean="0"/>
              <a:t> изучение </a:t>
            </a:r>
            <a:r>
              <a:rPr lang="ru-RU" sz="2000" dirty="0"/>
              <a:t>механизмов кинематической и динамической вязкости в жидкостях и </a:t>
            </a:r>
            <a:r>
              <a:rPr lang="ru-RU" sz="2000" dirty="0" smtClean="0"/>
              <a:t>газах, изучение </a:t>
            </a:r>
            <a:r>
              <a:rPr lang="ru-RU" sz="2000" dirty="0"/>
              <a:t>зависимости вязкости технических масел от температуры на основе проведенного эксперимента прикладного характера.</a:t>
            </a:r>
          </a:p>
          <a:p>
            <a:pPr marL="0" indent="0">
              <a:buNone/>
            </a:pPr>
            <a:r>
              <a:rPr lang="ru-RU" sz="2000" dirty="0"/>
              <a:t>Для выполнения этой цели были поставлены конкретные задачи:</a:t>
            </a:r>
          </a:p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000" dirty="0"/>
              <a:t> </a:t>
            </a:r>
            <a:r>
              <a:rPr lang="ru-RU" sz="2000" dirty="0" smtClean="0"/>
              <a:t>Изучить </a:t>
            </a:r>
            <a:r>
              <a:rPr lang="ru-RU" sz="2000" dirty="0"/>
              <a:t>литературу и дополнительные источники по данной теме реферата</a:t>
            </a:r>
          </a:p>
          <a:p>
            <a:pPr marL="0" indent="0">
              <a:buNone/>
            </a:pPr>
            <a:r>
              <a:rPr lang="ru-RU" sz="2000" dirty="0" smtClean="0"/>
              <a:t>• Проанализировать </a:t>
            </a:r>
            <a:r>
              <a:rPr lang="ru-RU" sz="2000" dirty="0"/>
              <a:t>зависимость коэффициента вязкости жидкости от температуры</a:t>
            </a:r>
          </a:p>
          <a:p>
            <a:pPr marL="0" indent="0">
              <a:buNone/>
            </a:pPr>
            <a:r>
              <a:rPr lang="ru-RU" sz="2000" dirty="0" smtClean="0"/>
              <a:t>• Объяснить </a:t>
            </a:r>
            <a:r>
              <a:rPr lang="ru-RU" sz="2000" dirty="0"/>
              <a:t>важность вязкости в нашей жизни </a:t>
            </a:r>
          </a:p>
          <a:p>
            <a:pPr marL="0" indent="0">
              <a:buNone/>
            </a:pPr>
            <a:r>
              <a:rPr lang="ru-RU" sz="2000" dirty="0" smtClean="0"/>
              <a:t>• Провести </a:t>
            </a:r>
            <a:r>
              <a:rPr lang="ru-RU" sz="2000" dirty="0"/>
              <a:t>эксперимент по определению вязкости некоторых технических масел</a:t>
            </a:r>
          </a:p>
          <a:p>
            <a:pPr marL="0" indent="0">
              <a:buNone/>
            </a:pPr>
            <a:r>
              <a:rPr lang="ru-RU" sz="2000" dirty="0" smtClean="0"/>
              <a:t>• Составить </a:t>
            </a:r>
            <a:r>
              <a:rPr lang="ru-RU" sz="2000" dirty="0"/>
              <a:t>отчет о проделанной работе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вязкость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24800" cy="4565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Вязкость – свойство текучих тел (жидкостей и газов) оказывать сопротивление перемещению одного слоя вещества относительно другого. Вязкость характеризуют интенсивностью работы, затрачиваемой на осуществление течения газа или жидкости с определенной скоростью.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36" y="3356992"/>
            <a:ext cx="58293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Коэффициенты вязкости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Основными количественными характеристиками вязкости являются динамический коэффициент вязкости и кинематический коэффициент вязкости. Кроме того, иногда используют величину обратную динамическому коэффициенту вязкости: ᵠT = 1/η, называемую коэффициентом текучести.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284984"/>
            <a:ext cx="5915025" cy="31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График изменения коэффициента вязкости минерального моторного масла.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801071"/>
              </p:ext>
            </p:extLst>
          </p:nvPr>
        </p:nvGraphicFramePr>
        <p:xfrm>
          <a:off x="323528" y="1790643"/>
          <a:ext cx="8496939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421"/>
                <a:gridCol w="187740"/>
                <a:gridCol w="827136"/>
                <a:gridCol w="713685"/>
                <a:gridCol w="722773"/>
                <a:gridCol w="722773"/>
                <a:gridCol w="722773"/>
                <a:gridCol w="722773"/>
                <a:gridCol w="722773"/>
                <a:gridCol w="722773"/>
                <a:gridCol w="722773"/>
                <a:gridCol w="722773"/>
                <a:gridCol w="72277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4075" y="301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6866"/>
              </p:ext>
            </p:extLst>
          </p:nvPr>
        </p:nvGraphicFramePr>
        <p:xfrm>
          <a:off x="2411760" y="3246438"/>
          <a:ext cx="4824536" cy="265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3457411" imgH="2200216" progId="MSGraph.Chart.8">
                  <p:embed/>
                </p:oleObj>
              </mc:Choice>
              <mc:Fallback>
                <p:oleObj name="Диаграмма" r:id="rId3" imgW="3457411" imgH="2200216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46438"/>
                        <a:ext cx="4824536" cy="2659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5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График изменения коэффициента вязкости синтетического моторного масла.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425577"/>
              </p:ext>
            </p:extLst>
          </p:nvPr>
        </p:nvGraphicFramePr>
        <p:xfrm>
          <a:off x="323528" y="1844824"/>
          <a:ext cx="8375425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7007"/>
                <a:gridCol w="251069"/>
                <a:gridCol w="648072"/>
                <a:gridCol w="648072"/>
                <a:gridCol w="648072"/>
                <a:gridCol w="720080"/>
                <a:gridCol w="648072"/>
                <a:gridCol w="720080"/>
                <a:gridCol w="720080"/>
                <a:gridCol w="648072"/>
                <a:gridCol w="720080"/>
                <a:gridCol w="792088"/>
                <a:gridCol w="81458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0.00086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62063" y="329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5337"/>
              </p:ext>
            </p:extLst>
          </p:nvPr>
        </p:nvGraphicFramePr>
        <p:xfrm>
          <a:off x="2339752" y="3305752"/>
          <a:ext cx="4752528" cy="257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иаграмма" r:id="rId3" imgW="3829212" imgH="2209643" progId="MSGraph.Chart.8">
                  <p:embed/>
                </p:oleObj>
              </mc:Choice>
              <mc:Fallback>
                <p:oleObj name="Диаграмма" r:id="rId3" imgW="3829212" imgH="220964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305752"/>
                        <a:ext cx="4752528" cy="2575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9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График изменения коэффициента вязкости полусинтетического моторного масла.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629404"/>
              </p:ext>
            </p:extLst>
          </p:nvPr>
        </p:nvGraphicFramePr>
        <p:xfrm>
          <a:off x="323528" y="1844824"/>
          <a:ext cx="8496944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1667"/>
                <a:gridCol w="259642"/>
                <a:gridCol w="650819"/>
                <a:gridCol w="720080"/>
                <a:gridCol w="720080"/>
                <a:gridCol w="648072"/>
                <a:gridCol w="648072"/>
                <a:gridCol w="648072"/>
                <a:gridCol w="648072"/>
                <a:gridCol w="648072"/>
                <a:gridCol w="720080"/>
                <a:gridCol w="864096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4075" y="329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89681"/>
              </p:ext>
            </p:extLst>
          </p:nvPr>
        </p:nvGraphicFramePr>
        <p:xfrm>
          <a:off x="2195737" y="3140968"/>
          <a:ext cx="4608512" cy="29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иаграмма" r:id="rId3" imgW="3809922" imgH="2305042" progId="MSGraph.Chart.8">
                  <p:embed/>
                </p:oleObj>
              </mc:Choice>
              <mc:Fallback>
                <p:oleObj name="Диаграмма" r:id="rId3" imgW="3809922" imgH="2305042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3140968"/>
                        <a:ext cx="4608512" cy="2920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5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График изменения коэффициента вязкости трансформаторного масла.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67052"/>
              </p:ext>
            </p:extLst>
          </p:nvPr>
        </p:nvGraphicFramePr>
        <p:xfrm>
          <a:off x="323524" y="1844824"/>
          <a:ext cx="8568955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653"/>
                <a:gridCol w="285413"/>
                <a:gridCol w="745082"/>
                <a:gridCol w="712716"/>
                <a:gridCol w="728899"/>
                <a:gridCol w="728899"/>
                <a:gridCol w="728899"/>
                <a:gridCol w="728899"/>
                <a:gridCol w="728899"/>
                <a:gridCol w="728899"/>
                <a:gridCol w="728899"/>
                <a:gridCol w="728899"/>
                <a:gridCol w="72889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60°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4075" y="329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112567" cy="30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1358</TotalTime>
  <Words>704</Words>
  <Application>Microsoft Office PowerPoint</Application>
  <PresentationFormat>Экран (4:3)</PresentationFormat>
  <Paragraphs>325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Аптека</vt:lpstr>
      <vt:lpstr>Диаграмма</vt:lpstr>
      <vt:lpstr>Исследование температурной зависимости вязкости некоторых технических масел</vt:lpstr>
      <vt:lpstr>Актуальность Дипломной работы</vt:lpstr>
      <vt:lpstr>Цели и задачи</vt:lpstr>
      <vt:lpstr>Что такое вязкость?</vt:lpstr>
      <vt:lpstr>Коэффициенты вязкости</vt:lpstr>
      <vt:lpstr>График изменения коэффициента вязкости минерального моторного масла.</vt:lpstr>
      <vt:lpstr>График изменения коэффициента вязкости синтетического моторного масла.</vt:lpstr>
      <vt:lpstr>График изменения коэффициента вязкости полусинтетического моторного масла.</vt:lpstr>
      <vt:lpstr>График изменения коэффициента вязкости трансформаторного масла.</vt:lpstr>
      <vt:lpstr>Заключение.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луны</dc:title>
  <dc:creator>Стас Беляков</dc:creator>
  <cp:lastModifiedBy>Стас Беляков</cp:lastModifiedBy>
  <cp:revision>11</cp:revision>
  <dcterms:created xsi:type="dcterms:W3CDTF">2016-05-17T09:53:57Z</dcterms:created>
  <dcterms:modified xsi:type="dcterms:W3CDTF">2016-05-18T11:56:44Z</dcterms:modified>
</cp:coreProperties>
</file>