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1181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3B289-F397-4ED5-867F-5FF931F65D95}" type="datetimeFigureOut">
              <a:rPr lang="en-US"/>
              <a:t>4/24/2016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1B9E7-3D35-4259-AE9B-E8E11EAD7A19}" type="slidenum">
              <a:rPr lang="en-US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0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7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7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2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1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42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90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26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24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5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6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5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6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4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44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1B9E7-3D35-4259-AE9B-E8E11EAD7A19}" type="slidenum">
              <a:rPr lang="en-US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0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2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601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0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48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4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4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5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2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0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3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0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3C7D-04E5-2441-8436-74CBFCC565E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5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221021"/>
            <a:ext cx="5808341" cy="1646237"/>
          </a:xfrm>
        </p:spPr>
        <p:txBody>
          <a:bodyPr/>
          <a:lstStyle/>
          <a:p>
            <a:pPr algn="ctr"/>
            <a:r>
              <a:rPr lang="en-US" sz="3600" dirty="0" err="1"/>
              <a:t>Реферат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>
                <a:solidFill>
                  <a:srgbClr val="5FCBEF"/>
                </a:solidFill>
                <a:latin typeface="Trebuchet MS"/>
              </a:rPr>
              <a:t>Проблема</a:t>
            </a:r>
            <a:r>
              <a:rPr lang="en-US" sz="3600" dirty="0">
                <a:solidFill>
                  <a:srgbClr val="5FCBEF"/>
                </a:solidFill>
                <a:latin typeface="Trebuchet MS"/>
              </a:rPr>
              <a:t> </a:t>
            </a:r>
            <a:r>
              <a:rPr lang="en-US" sz="3600" dirty="0" err="1">
                <a:solidFill>
                  <a:srgbClr val="5FCBEF"/>
                </a:solidFill>
                <a:latin typeface="Trebuchet MS"/>
              </a:rPr>
              <a:t>начала</a:t>
            </a:r>
            <a:r>
              <a:rPr lang="en-US" sz="3600" dirty="0">
                <a:solidFill>
                  <a:srgbClr val="5FCBEF"/>
                </a:solidFill>
                <a:latin typeface="Trebuchet MS"/>
              </a:rPr>
              <a:t> </a:t>
            </a:r>
            <a:r>
              <a:rPr lang="en-US" sz="3600" dirty="0" err="1">
                <a:solidFill>
                  <a:srgbClr val="5FCBEF"/>
                </a:solidFill>
                <a:latin typeface="Trebuchet MS"/>
              </a:rPr>
              <a:t>человеческой</a:t>
            </a:r>
            <a:r>
              <a:rPr lang="en-US" sz="3600" dirty="0">
                <a:solidFill>
                  <a:srgbClr val="5FCBEF"/>
                </a:solidFill>
                <a:latin typeface="Trebuchet MS"/>
              </a:rPr>
              <a:t> </a:t>
            </a:r>
            <a:r>
              <a:rPr lang="en-US" sz="3600" dirty="0" err="1">
                <a:solidFill>
                  <a:srgbClr val="5FCBEF"/>
                </a:solidFill>
                <a:latin typeface="Trebuchet MS"/>
              </a:rPr>
              <a:t>жизни</a:t>
            </a:r>
            <a:r>
              <a:rPr lang="en-US" sz="3600" dirty="0">
                <a:solidFill>
                  <a:srgbClr val="5FCBEF"/>
                </a:solidFill>
                <a:latin typeface="Trebuchet MS"/>
              </a:rPr>
              <a:t> в </a:t>
            </a:r>
            <a:r>
              <a:rPr lang="en-US" sz="3600" dirty="0" err="1">
                <a:solidFill>
                  <a:srgbClr val="5FCBEF"/>
                </a:solidFill>
                <a:latin typeface="Trebuchet MS"/>
              </a:rPr>
              <a:t>период</a:t>
            </a:r>
            <a:r>
              <a:rPr lang="en-US" sz="3600" dirty="0">
                <a:solidFill>
                  <a:srgbClr val="5FCBEF"/>
                </a:solidFill>
                <a:latin typeface="Trebuchet MS"/>
              </a:rPr>
              <a:t> </a:t>
            </a:r>
            <a:r>
              <a:rPr lang="en-US" sz="3600" dirty="0" err="1">
                <a:solidFill>
                  <a:srgbClr val="5FCBEF"/>
                </a:solidFill>
                <a:latin typeface="Trebuchet MS"/>
              </a:rPr>
              <a:t>эмбриогенеза</a:t>
            </a:r>
            <a:endParaRPr lang="ru-RU" sz="3600" dirty="0">
              <a:solidFill>
                <a:srgbClr val="5FCBEF"/>
              </a:solidFill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148164"/>
            <a:ext cx="5827713" cy="1000099"/>
          </a:xfrm>
        </p:spPr>
        <p:txBody>
          <a:bodyPr>
            <a:noAutofit/>
          </a:bodyPr>
          <a:lstStyle/>
          <a:p>
            <a:r>
              <a:rPr lang="en-US" sz="1400" dirty="0" err="1"/>
              <a:t>Автор</a:t>
            </a:r>
            <a:r>
              <a:rPr lang="en-US" sz="1400" dirty="0"/>
              <a:t>: </a:t>
            </a:r>
            <a:r>
              <a:rPr lang="en-US" sz="1400" dirty="0" err="1"/>
              <a:t>ученица</a:t>
            </a:r>
            <a:r>
              <a:rPr lang="en-US" sz="1400" dirty="0"/>
              <a:t> 9в </a:t>
            </a:r>
            <a:r>
              <a:rPr lang="en-US" sz="1400" dirty="0" err="1"/>
              <a:t>класса</a:t>
            </a:r>
            <a:r>
              <a:rPr lang="en-US" sz="1400" dirty="0"/>
              <a:t> </a:t>
            </a:r>
            <a:r>
              <a:rPr lang="en-US" sz="1400" dirty="0" err="1"/>
              <a:t>Киреева</a:t>
            </a:r>
            <a:r>
              <a:rPr lang="en-US" sz="1400" dirty="0"/>
              <a:t> </a:t>
            </a:r>
            <a:r>
              <a:rPr lang="en-US" sz="1400" dirty="0" err="1"/>
              <a:t>Екатерина</a:t>
            </a:r>
            <a:endParaRPr lang="ru-RU" sz="1400" dirty="0"/>
          </a:p>
          <a:p>
            <a:r>
              <a:rPr lang="en-US" sz="1400" dirty="0" err="1"/>
              <a:t>Научный</a:t>
            </a:r>
            <a:r>
              <a:rPr lang="en-US" sz="1400" dirty="0"/>
              <a:t> </a:t>
            </a:r>
            <a:r>
              <a:rPr lang="en-US" sz="1400" dirty="0" err="1"/>
              <a:t>руководитель</a:t>
            </a:r>
            <a:r>
              <a:rPr lang="en-US" sz="1400" dirty="0"/>
              <a:t>: </a:t>
            </a:r>
            <a:r>
              <a:rPr lang="en-US" sz="1400" dirty="0" err="1"/>
              <a:t>Тарабин</a:t>
            </a:r>
            <a:r>
              <a:rPr lang="en-US" sz="1400" dirty="0"/>
              <a:t> Р.Е., </a:t>
            </a:r>
            <a:r>
              <a:rPr lang="en-US" sz="1400" dirty="0" err="1"/>
              <a:t>иерей</a:t>
            </a:r>
            <a:endParaRPr lang="en-US" sz="1400" dirty="0"/>
          </a:p>
          <a:p>
            <a:r>
              <a:rPr lang="en-US" sz="1400" dirty="0" err="1"/>
              <a:t>Соруководители</a:t>
            </a:r>
            <a:r>
              <a:rPr lang="en-US" sz="1400" dirty="0"/>
              <a:t>: </a:t>
            </a:r>
            <a:r>
              <a:rPr lang="en-US" sz="1400" dirty="0" err="1"/>
              <a:t>Гутлин</a:t>
            </a:r>
            <a:r>
              <a:rPr lang="en-US" sz="1400" dirty="0"/>
              <a:t> М.Н., </a:t>
            </a:r>
            <a:r>
              <a:rPr lang="en-US" sz="1400" dirty="0" err="1"/>
              <a:t>к.ф.н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Ноздрачева</a:t>
            </a:r>
            <a:r>
              <a:rPr lang="en-US" sz="1400" dirty="0"/>
              <a:t> </a:t>
            </a:r>
            <a:r>
              <a:rPr lang="en-US" sz="1400" dirty="0">
                <a:latin typeface="Trebuchet MS" charset="0"/>
              </a:rPr>
              <a:t>А.Н.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08075" y="584200"/>
            <a:ext cx="5822709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1400" dirty="0">
                <a:solidFill>
                  <a:srgbClr val="7F7F7F"/>
                </a:solidFill>
                <a:latin typeface="Trebuchet MS" charset="0"/>
              </a:rPr>
              <a:t>ГБОУ города Москвы Гимназия №1505</a:t>
            </a:r>
          </a:p>
          <a:p>
            <a:pPr algn="ctr"/>
            <a:r>
              <a:rPr lang="ru-RU" sz="1400" dirty="0">
                <a:solidFill>
                  <a:srgbClr val="7F7F7F"/>
                </a:solidFill>
                <a:latin typeface="Trebuchet MS" charset="0"/>
              </a:rPr>
              <a:t>«Московская городская педагогическая гимназия-лаборатория»</a:t>
            </a:r>
          </a:p>
        </p:txBody>
      </p:sp>
    </p:spTree>
    <p:extLst>
      <p:ext uri="{BB962C8B-B14F-4D97-AF65-F5344CB8AC3E}">
        <p14:creationId xmlns:p14="http://schemas.microsoft.com/office/powerpoint/2010/main" val="143820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СОДЕРЖАНИЕ. ГЛАВА 2.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36750"/>
            <a:ext cx="2849079" cy="351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972" y="2382326"/>
            <a:ext cx="2898569" cy="307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8346" y="5579390"/>
            <a:ext cx="2772367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>
                <a:solidFill>
                  <a:srgbClr val="757575"/>
                </a:solidFill>
              </a:rPr>
              <a:t>Рисунок 5. 6 неделя беременности.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736" y="5580063"/>
            <a:ext cx="2858952" cy="64611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>
                <a:solidFill>
                  <a:srgbClr val="757575"/>
                </a:solidFill>
              </a:rPr>
              <a:t>Рисунок 6. 5 неделя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74953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СОДЕРЖАНИЕ. ГЛАВА 2.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99" y="1936642"/>
            <a:ext cx="5212381" cy="381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1100" y="5937250"/>
            <a:ext cx="5222525" cy="64611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>
                <a:solidFill>
                  <a:srgbClr val="757575"/>
                </a:solidFill>
              </a:rPr>
              <a:t>Рисунок 7. Этапы развития одноклеточного эмбриона, зиготы</a:t>
            </a:r>
          </a:p>
        </p:txBody>
      </p:sp>
    </p:spTree>
    <p:extLst>
      <p:ext uri="{BB962C8B-B14F-4D97-AF65-F5344CB8AC3E}">
        <p14:creationId xmlns:p14="http://schemas.microsoft.com/office/powerpoint/2010/main" val="296880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СОДЕРЖАНИЕ. ГЛАВА 3.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57173"/>
            <a:ext cx="6348413" cy="408485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57575"/>
                </a:solidFill>
              </a:rPr>
              <a:t>Контрацепция:</a:t>
            </a:r>
          </a:p>
          <a:p>
            <a:r>
              <a:rPr lang="ru-RU" sz="2400" dirty="0">
                <a:solidFill>
                  <a:srgbClr val="757575"/>
                </a:solidFill>
              </a:rPr>
              <a:t>неабортивная контрацепция:</a:t>
            </a:r>
          </a:p>
          <a:p>
            <a:pPr lvl="1"/>
            <a:r>
              <a:rPr lang="ru-RU" sz="2400" dirty="0">
                <a:solidFill>
                  <a:srgbClr val="757575"/>
                </a:solidFill>
              </a:rPr>
              <a:t>естественные методы;</a:t>
            </a:r>
          </a:p>
          <a:p>
            <a:pPr lvl="1"/>
            <a:r>
              <a:rPr lang="ru-RU" sz="2400" dirty="0">
                <a:solidFill>
                  <a:srgbClr val="757575"/>
                </a:solidFill>
              </a:rPr>
              <a:t>барьерные методы;</a:t>
            </a:r>
          </a:p>
          <a:p>
            <a:pPr lvl="1"/>
            <a:r>
              <a:rPr lang="ru-RU" sz="2400" dirty="0">
                <a:solidFill>
                  <a:srgbClr val="757575"/>
                </a:solidFill>
              </a:rPr>
              <a:t>хирургические методы;</a:t>
            </a:r>
          </a:p>
          <a:p>
            <a:r>
              <a:rPr lang="ru-RU" sz="2400" dirty="0">
                <a:solidFill>
                  <a:srgbClr val="757575"/>
                </a:solidFill>
              </a:rPr>
              <a:t>абортивная контрацепция:</a:t>
            </a:r>
          </a:p>
          <a:p>
            <a:pPr lvl="1"/>
            <a:r>
              <a:rPr lang="ru-RU" sz="2400" dirty="0">
                <a:solidFill>
                  <a:srgbClr val="757575"/>
                </a:solidFill>
              </a:rPr>
              <a:t>аборты;</a:t>
            </a:r>
          </a:p>
          <a:p>
            <a:pPr lvl="1"/>
            <a:r>
              <a:rPr lang="ru-RU" sz="2400" dirty="0">
                <a:solidFill>
                  <a:srgbClr val="757575"/>
                </a:solidFill>
              </a:rPr>
              <a:t>гормональная контрацепция;</a:t>
            </a:r>
          </a:p>
          <a:p>
            <a:pPr lvl="1"/>
            <a:r>
              <a:rPr lang="ru-RU" sz="2400" dirty="0">
                <a:solidFill>
                  <a:srgbClr val="757575"/>
                </a:solidFill>
              </a:rPr>
              <a:t>внутриматочные устройства.</a:t>
            </a:r>
          </a:p>
          <a:p>
            <a:pPr marL="571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06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СОДЕРЖАНИЕ. ГЛАВА 3.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6642"/>
            <a:ext cx="6347714" cy="38807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57575"/>
                </a:solidFill>
              </a:rPr>
              <a:t>Репродуктивные технологии:</a:t>
            </a:r>
          </a:p>
          <a:p>
            <a:r>
              <a:rPr lang="ru-RU" sz="2400" dirty="0">
                <a:solidFill>
                  <a:srgbClr val="757575"/>
                </a:solidFill>
                <a:latin typeface="Trebuchet MS"/>
              </a:rPr>
              <a:t>избыточные эмбрионы зачастую подвергаются </a:t>
            </a:r>
            <a:r>
              <a:rPr lang="ru-RU" sz="2400" dirty="0" err="1">
                <a:solidFill>
                  <a:srgbClr val="757575"/>
                </a:solidFill>
                <a:latin typeface="Trebuchet MS"/>
              </a:rPr>
              <a:t>криоконсервации</a:t>
            </a:r>
            <a:r>
              <a:rPr lang="ru-RU" sz="2400" dirty="0">
                <a:solidFill>
                  <a:srgbClr val="757575"/>
                </a:solidFill>
                <a:latin typeface="Trebuchet MS"/>
              </a:rPr>
              <a:t>, так как при их неудачной имплантации проводят повторные циклы ЭКО с оттаявшими;</a:t>
            </a:r>
          </a:p>
          <a:p>
            <a:r>
              <a:rPr lang="ru-RU" sz="2400" dirty="0">
                <a:solidFill>
                  <a:srgbClr val="757575"/>
                </a:solidFill>
                <a:latin typeface="Trebuchet MS"/>
              </a:rPr>
              <a:t>не все замороженные эмбрионы подвергаются размораживанию и участвуют в дальнейших попытках осуществления беременности</a:t>
            </a:r>
          </a:p>
        </p:txBody>
      </p:sp>
    </p:spTree>
    <p:extLst>
      <p:ext uri="{BB962C8B-B14F-4D97-AF65-F5344CB8AC3E}">
        <p14:creationId xmlns:p14="http://schemas.microsoft.com/office/powerpoint/2010/main" val="91495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СОДЕРЖАНИЕ. ГЛАВА 3.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6642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57575"/>
                </a:solidFill>
              </a:rPr>
              <a:t>Генетическая инженерия:</a:t>
            </a:r>
          </a:p>
          <a:p>
            <a:r>
              <a:rPr lang="ru-RU" sz="2400" dirty="0">
                <a:solidFill>
                  <a:srgbClr val="757575"/>
                </a:solidFill>
                <a:latin typeface="Trebuchet MS" charset="0"/>
              </a:rPr>
              <a:t>восполнение неполноты гена может быть допущено, так как поддерживает эффективность генетической структуры самого индивида;</a:t>
            </a:r>
          </a:p>
          <a:p>
            <a:r>
              <a:rPr lang="ru-RU" sz="2400" dirty="0" err="1">
                <a:solidFill>
                  <a:srgbClr val="757575"/>
                </a:solidFill>
                <a:latin typeface="Trebuchet MS" charset="0"/>
              </a:rPr>
              <a:t>нетерапевтические</a:t>
            </a:r>
            <a:r>
              <a:rPr lang="ru-RU" sz="2400" dirty="0">
                <a:solidFill>
                  <a:srgbClr val="757575"/>
                </a:solidFill>
                <a:latin typeface="Trebuchet MS" charset="0"/>
              </a:rPr>
              <a:t> модификации неприемлемы, поскольку принцип равенства и идентичности природы людей они не учитывают.</a:t>
            </a:r>
          </a:p>
          <a:p>
            <a:pPr marL="0" indent="0">
              <a:buNone/>
            </a:pPr>
            <a:endParaRPr 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7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СОДЕРЖАНИЕ. ГЛАВА 3.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6642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57575"/>
                </a:solidFill>
              </a:rPr>
              <a:t>Экспериментальная эмбриология:</a:t>
            </a:r>
          </a:p>
          <a:p>
            <a:r>
              <a:rPr lang="ru-RU" sz="2400" dirty="0">
                <a:latin typeface="Trebuchet MS"/>
              </a:rPr>
              <a:t> </a:t>
            </a:r>
            <a:r>
              <a:rPr lang="ru-RU" sz="2400" dirty="0">
                <a:solidFill>
                  <a:srgbClr val="757575"/>
                </a:solidFill>
                <a:latin typeface="Trebuchet MS"/>
              </a:rPr>
              <a:t>понятие «</a:t>
            </a:r>
            <a:r>
              <a:rPr lang="ru-RU" sz="2400" dirty="0" err="1">
                <a:solidFill>
                  <a:srgbClr val="757575"/>
                </a:solidFill>
                <a:latin typeface="Trebuchet MS"/>
              </a:rPr>
              <a:t>преэмбрион</a:t>
            </a:r>
            <a:r>
              <a:rPr lang="ru-RU" sz="2400" dirty="0">
                <a:solidFill>
                  <a:srgbClr val="757575"/>
                </a:solidFill>
                <a:latin typeface="Trebuchet MS"/>
              </a:rPr>
              <a:t>» обозначает эмбрион в период до 14 дня его развития, когда его клетки теряют способность формировать монозиготные близнецы;</a:t>
            </a:r>
          </a:p>
          <a:p>
            <a:r>
              <a:rPr lang="ru-RU" sz="2400" dirty="0" err="1">
                <a:solidFill>
                  <a:srgbClr val="757575"/>
                </a:solidFill>
                <a:latin typeface="Trebuchet MS"/>
              </a:rPr>
              <a:t>преэмбрион</a:t>
            </a:r>
            <a:r>
              <a:rPr lang="ru-RU" sz="2400" dirty="0">
                <a:solidFill>
                  <a:srgbClr val="757575"/>
                </a:solidFill>
                <a:latin typeface="Trebuchet MS"/>
              </a:rPr>
              <a:t> не считается человеком по мнению ведущих эмбриологов.</a:t>
            </a:r>
          </a:p>
        </p:txBody>
      </p:sp>
    </p:spTree>
    <p:extLst>
      <p:ext uri="{BB962C8B-B14F-4D97-AF65-F5344CB8AC3E}">
        <p14:creationId xmlns:p14="http://schemas.microsoft.com/office/powerpoint/2010/main" val="192342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6642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solidFill>
                  <a:srgbClr val="757575"/>
                </a:solidFill>
                <a:latin typeface="Trebuchet MS" charset="0"/>
              </a:rPr>
              <a:t>уже на 5-6 неделе внутриутробного развития эмбрион следует считать идентичным уже родившемуся ребенку;</a:t>
            </a:r>
          </a:p>
          <a:p>
            <a:r>
              <a:rPr lang="ru-RU" sz="2400" dirty="0">
                <a:solidFill>
                  <a:srgbClr val="757575"/>
                </a:solidFill>
                <a:latin typeface="Trebuchet MS" charset="0"/>
              </a:rPr>
              <a:t>непрерывный каскад реакций свидетельствует о появление человеческого индивидуума с момента зачатия.</a:t>
            </a:r>
          </a:p>
        </p:txBody>
      </p:sp>
    </p:spTree>
    <p:extLst>
      <p:ext uri="{BB962C8B-B14F-4D97-AF65-F5344CB8AC3E}">
        <p14:creationId xmlns:p14="http://schemas.microsoft.com/office/powerpoint/2010/main" val="60077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50546"/>
            <a:ext cx="7568904" cy="1320800"/>
          </a:xfrm>
        </p:spPr>
        <p:txBody>
          <a:bodyPr/>
          <a:lstStyle/>
          <a:p>
            <a:pPr algn="ctr"/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7127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6642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solidFill>
                  <a:srgbClr val="757575"/>
                </a:solidFill>
                <a:latin typeface="Trebuchet MS" charset="0"/>
              </a:rPr>
              <a:t>Исследования психологов указывают на связь благополучия семей Российского общества и наличием детей, что также подтверждается анализом проблем бездетных семей.</a:t>
            </a:r>
          </a:p>
        </p:txBody>
      </p:sp>
    </p:spTree>
    <p:extLst>
      <p:ext uri="{BB962C8B-B14F-4D97-AF65-F5344CB8AC3E}">
        <p14:creationId xmlns:p14="http://schemas.microsoft.com/office/powerpoint/2010/main" val="200359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6642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solidFill>
                  <a:srgbClr val="757575"/>
                </a:solidFill>
                <a:latin typeface="Trebuchet MS" charset="0"/>
              </a:rPr>
              <a:t>рассмотреть понимание статуса эмбриона и определить время возникновения начала человеческой жизни;</a:t>
            </a:r>
          </a:p>
          <a:p>
            <a:r>
              <a:rPr lang="ru-RU" sz="2400" dirty="0">
                <a:solidFill>
                  <a:srgbClr val="757575"/>
                </a:solidFill>
                <a:latin typeface="Trebuchet MS" charset="0"/>
              </a:rPr>
              <a:t>аргументировать неприемлемость различных манипуляций над эмбрионом и эмбриональном материале.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8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6642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solidFill>
                  <a:srgbClr val="757575"/>
                </a:solidFill>
                <a:latin typeface="Trebuchet MS" charset="0"/>
              </a:rPr>
              <a:t>разобрать понятие личности человека;</a:t>
            </a:r>
          </a:p>
          <a:p>
            <a:r>
              <a:rPr lang="ru-RU" sz="2400" dirty="0">
                <a:solidFill>
                  <a:srgbClr val="757575"/>
                </a:solidFill>
                <a:latin typeface="Times New Roman" charset="0"/>
              </a:rPr>
              <a:t> </a:t>
            </a:r>
            <a:r>
              <a:rPr lang="ru-RU" sz="2400" dirty="0">
                <a:solidFill>
                  <a:srgbClr val="757575"/>
                </a:solidFill>
                <a:latin typeface="Trebuchet MS" charset="0"/>
              </a:rPr>
              <a:t>проанализировать наличие разного рода активности эмбриона с более поздних сроков развития к более ранним;</a:t>
            </a:r>
          </a:p>
          <a:p>
            <a:r>
              <a:rPr lang="ru-RU" sz="2400" dirty="0">
                <a:solidFill>
                  <a:srgbClr val="757575"/>
                </a:solidFill>
                <a:latin typeface="Trebuchet MS" charset="0"/>
              </a:rPr>
              <a:t>разобрать биоэтический вопрос данной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9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РЕФЕРАТА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6642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solidFill>
                  <a:srgbClr val="757575"/>
                </a:solidFill>
              </a:rPr>
              <a:t>Введение.</a:t>
            </a:r>
          </a:p>
          <a:p>
            <a:r>
              <a:rPr lang="ru-RU" sz="2400" dirty="0">
                <a:solidFill>
                  <a:srgbClr val="757575"/>
                </a:solidFill>
              </a:rPr>
              <a:t>Глава 1. Подходы философии к проблеме человека, его происхождения и его ценности.</a:t>
            </a:r>
          </a:p>
          <a:p>
            <a:r>
              <a:rPr lang="ru-RU" sz="2400" dirty="0">
                <a:solidFill>
                  <a:srgbClr val="757575"/>
                </a:solidFill>
              </a:rPr>
              <a:t>Глава 2. Рассмотрение вопроса с точки зрения внутриутробного развития.</a:t>
            </a:r>
          </a:p>
          <a:p>
            <a:r>
              <a:rPr lang="ru-RU" sz="2400" dirty="0">
                <a:solidFill>
                  <a:srgbClr val="757575"/>
                </a:solidFill>
              </a:rPr>
              <a:t>Глава 3. Биоэтические проблемы.</a:t>
            </a:r>
          </a:p>
          <a:p>
            <a:r>
              <a:rPr lang="ru-RU" sz="2400" dirty="0">
                <a:solidFill>
                  <a:srgbClr val="757575"/>
                </a:solidFill>
              </a:rPr>
              <a:t>Заключение.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6642"/>
            <a:ext cx="6347714" cy="388077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ru-RU" sz="2400" i="1" dirty="0" err="1">
                <a:solidFill>
                  <a:srgbClr val="757575"/>
                </a:solidFill>
                <a:latin typeface="Trebuchet MS" charset="0"/>
              </a:rPr>
              <a:t>Лосский</a:t>
            </a:r>
            <a:r>
              <a:rPr lang="ru-RU" sz="2400" i="1" dirty="0">
                <a:solidFill>
                  <a:srgbClr val="757575"/>
                </a:solidFill>
                <a:latin typeface="Trebuchet MS" charset="0"/>
              </a:rPr>
              <a:t> В. Н. Богословское понятие человеческой личности. // Богословские труды. Сборник четырнадцатый. – М. Издание Московской патриархии, 1975. </a:t>
            </a:r>
          </a:p>
          <a:p>
            <a:r>
              <a:rPr lang="ru-RU" sz="2400" i="1" dirty="0" err="1">
                <a:solidFill>
                  <a:srgbClr val="757575"/>
                </a:solidFill>
                <a:latin typeface="Trebuchet MS" charset="0"/>
              </a:rPr>
              <a:t>Тарабин</a:t>
            </a:r>
            <a:r>
              <a:rPr lang="ru-RU" sz="2400" i="1" dirty="0">
                <a:solidFill>
                  <a:srgbClr val="757575"/>
                </a:solidFill>
                <a:latin typeface="Trebuchet MS" charset="0"/>
              </a:rPr>
              <a:t> Р.Е., </a:t>
            </a:r>
            <a:r>
              <a:rPr lang="ru-RU" sz="2400" i="1" dirty="0" err="1">
                <a:solidFill>
                  <a:srgbClr val="757575"/>
                </a:solidFill>
                <a:latin typeface="Trebuchet MS" charset="0"/>
              </a:rPr>
              <a:t>свящ</a:t>
            </a:r>
            <a:r>
              <a:rPr lang="ru-RU" sz="2400" i="1" dirty="0">
                <a:solidFill>
                  <a:srgbClr val="757575"/>
                </a:solidFill>
                <a:latin typeface="Trebuchet MS" charset="0"/>
              </a:rPr>
              <a:t>.</a:t>
            </a:r>
            <a:r>
              <a:rPr lang="ru-RU" sz="2400" dirty="0">
                <a:solidFill>
                  <a:srgbClr val="757575"/>
                </a:solidFill>
                <a:latin typeface="Trebuchet MS" charset="0"/>
              </a:rPr>
              <a:t> Репродуктивная технология ЭКО и ее оценки с позиций православной биоэтики в начале XXI в.. Дипломная работа. МДА, 2014 г.</a:t>
            </a:r>
          </a:p>
          <a:p>
            <a:r>
              <a:rPr lang="en-US" sz="2400" i="1" dirty="0">
                <a:solidFill>
                  <a:srgbClr val="757575"/>
                </a:solidFill>
                <a:latin typeface="Trebuchet MS" charset="0"/>
              </a:rPr>
              <a:t>T. W. Sadler.</a:t>
            </a:r>
            <a:r>
              <a:rPr lang="en-US" sz="2400" dirty="0">
                <a:solidFill>
                  <a:srgbClr val="757575"/>
                </a:solidFill>
                <a:latin typeface="Trebuchet MS" charset="0"/>
              </a:rPr>
              <a:t> </a:t>
            </a:r>
            <a:r>
              <a:rPr lang="en-US" sz="2400" dirty="0" err="1">
                <a:solidFill>
                  <a:srgbClr val="757575"/>
                </a:solidFill>
                <a:latin typeface="Trebuchet MS" charset="0"/>
              </a:rPr>
              <a:t>Langman’s</a:t>
            </a:r>
            <a:r>
              <a:rPr lang="en-US" sz="2400" dirty="0">
                <a:solidFill>
                  <a:srgbClr val="757575"/>
                </a:solidFill>
                <a:latin typeface="Trebuchet MS" charset="0"/>
              </a:rPr>
              <a:t> Medical Embryology. </a:t>
            </a:r>
            <a:r>
              <a:rPr lang="af-ZA" sz="2400" dirty="0">
                <a:solidFill>
                  <a:srgbClr val="757575"/>
                </a:solidFill>
                <a:latin typeface="Trebuchet MS" charset="0"/>
              </a:rPr>
              <a:t>10th </a:t>
            </a:r>
            <a:r>
              <a:rPr lang="af-ZA" sz="2400" dirty="0" err="1">
                <a:solidFill>
                  <a:srgbClr val="757575"/>
                </a:solidFill>
                <a:latin typeface="Trebuchet MS" charset="0"/>
              </a:rPr>
              <a:t>edition</a:t>
            </a:r>
            <a:r>
              <a:rPr lang="af-ZA" sz="2400" dirty="0">
                <a:solidFill>
                  <a:srgbClr val="757575"/>
                </a:solidFill>
                <a:latin typeface="Trebuchet MS" charset="0"/>
              </a:rPr>
              <a:t>.</a:t>
            </a:r>
            <a:endParaRPr lang="ru-RU" sz="2400" dirty="0">
              <a:solidFill>
                <a:srgbClr val="757575"/>
              </a:solidFill>
              <a:latin typeface="Trebuchet MS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00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СОДЕРЖАНИЕ. ГЛАВА 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36642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solidFill>
                  <a:srgbClr val="757575"/>
                </a:solidFill>
                <a:latin typeface="Trebuchet MS"/>
              </a:rPr>
              <a:t>личность апофатически неопределима;</a:t>
            </a:r>
          </a:p>
          <a:p>
            <a:r>
              <a:rPr lang="ru-RU" sz="2400" dirty="0">
                <a:solidFill>
                  <a:srgbClr val="757575"/>
                </a:solidFill>
                <a:latin typeface="Trebuchet MS"/>
              </a:rPr>
              <a:t>личность не может отвечать на вопрос </a:t>
            </a:r>
            <a:r>
              <a:rPr lang="ru-RU" sz="2400" i="1" dirty="0">
                <a:solidFill>
                  <a:srgbClr val="757575"/>
                </a:solidFill>
                <a:latin typeface="Trebuchet MS"/>
              </a:rPr>
              <a:t>что это?</a:t>
            </a:r>
            <a:r>
              <a:rPr lang="ru-RU" sz="2400" dirty="0">
                <a:solidFill>
                  <a:srgbClr val="757575"/>
                </a:solidFill>
                <a:latin typeface="Trebuchet MS"/>
              </a:rPr>
              <a:t>, но личность отвечает на вопрос </a:t>
            </a:r>
            <a:r>
              <a:rPr lang="ru-RU" sz="2400" i="1" dirty="0">
                <a:solidFill>
                  <a:srgbClr val="757575"/>
                </a:solidFill>
                <a:latin typeface="Trebuchet MS"/>
              </a:rPr>
              <a:t>кто это?</a:t>
            </a:r>
            <a:r>
              <a:rPr lang="ru-RU" sz="2400" dirty="0">
                <a:solidFill>
                  <a:srgbClr val="757575"/>
                </a:solidFill>
                <a:latin typeface="Trebuchet MS"/>
              </a:rPr>
              <a:t>;</a:t>
            </a:r>
          </a:p>
          <a:p>
            <a:r>
              <a:rPr lang="ru-RU" sz="2400" dirty="0">
                <a:solidFill>
                  <a:srgbClr val="757575"/>
                </a:solidFill>
                <a:latin typeface="Trebuchet MS"/>
              </a:rPr>
              <a:t>ценность человека не может рассматриваться по весу.</a:t>
            </a:r>
          </a:p>
        </p:txBody>
      </p:sp>
    </p:spTree>
    <p:extLst>
      <p:ext uri="{BB962C8B-B14F-4D97-AF65-F5344CB8AC3E}">
        <p14:creationId xmlns:p14="http://schemas.microsoft.com/office/powerpoint/2010/main" val="762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СОДЕРЖАНИЕ. ГЛАВА 2.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936642"/>
            <a:ext cx="2743200" cy="347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379" y="2711557"/>
            <a:ext cx="3201053" cy="2703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4721" y="5594350"/>
            <a:ext cx="2772367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>
                <a:solidFill>
                  <a:srgbClr val="757575"/>
                </a:solidFill>
              </a:rPr>
              <a:t>Рисунок 1. 28-32 недели беременности.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0481" y="5604036"/>
            <a:ext cx="2772367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>
                <a:solidFill>
                  <a:srgbClr val="757575"/>
                </a:solidFill>
              </a:rPr>
              <a:t>Рисунок 2. 18 неделя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58415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rebuchet MS" charset="0"/>
              </a:rPr>
              <a:t>СОДЕРЖАНИЕ. ГЛАВА 2.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36750"/>
            <a:ext cx="2299507" cy="3527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2282" y="5627822"/>
            <a:ext cx="2772367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>
                <a:solidFill>
                  <a:srgbClr val="757575"/>
                </a:solidFill>
              </a:rPr>
              <a:t>Рисунок 3. 11 неделя беременности.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375" y="1936750"/>
            <a:ext cx="3700302" cy="355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14481" y="5618136"/>
            <a:ext cx="2772367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>
                <a:solidFill>
                  <a:srgbClr val="757575"/>
                </a:solidFill>
              </a:rPr>
              <a:t>Рисунок 4. 7 неделя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66825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521</Words>
  <Application>Microsoft Office PowerPoint</Application>
  <PresentationFormat>Экран (4:3)</PresentationFormat>
  <Paragraphs>85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Реферат Проблема начала человеческой жизни в период эмбриогенеза</vt:lpstr>
      <vt:lpstr>ВВЕДЕНИЕ</vt:lpstr>
      <vt:lpstr>ЦЕЛИ</vt:lpstr>
      <vt:lpstr>ЗАДАЧИ</vt:lpstr>
      <vt:lpstr>СТРУКТУРА РЕФЕРАТА</vt:lpstr>
      <vt:lpstr>ОСНОВНЫЕ ИСТОЧНИКИ</vt:lpstr>
      <vt:lpstr>СОДЕРЖАНИЕ. ГЛАВА 1.</vt:lpstr>
      <vt:lpstr>СОДЕРЖАНИЕ. ГЛАВА 2.</vt:lpstr>
      <vt:lpstr>СОДЕРЖАНИЕ. ГЛАВА 2.</vt:lpstr>
      <vt:lpstr>СОДЕРЖАНИЕ. ГЛАВА 2.</vt:lpstr>
      <vt:lpstr>СОДЕРЖАНИЕ. ГЛАВА 2.</vt:lpstr>
      <vt:lpstr>СОДЕРЖАНИЕ. ГЛАВА 3. </vt:lpstr>
      <vt:lpstr>СОДЕРЖАНИЕ. ГЛАВА 3.</vt:lpstr>
      <vt:lpstr>СОДЕРЖАНИЕ. ГЛАВА 3.</vt:lpstr>
      <vt:lpstr>СОДЕРЖАНИЕ. ГЛАВА 3.</vt:lpstr>
      <vt:lpstr>ЗАКЛЮЧЕНИЕ.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Проблема начала человеческой жизни в период</dc:title>
  <dc:creator>Екатерина Киреева</dc:creator>
  <cp:lastModifiedBy>Екатерина Киреева</cp:lastModifiedBy>
  <cp:revision>56</cp:revision>
  <dcterms:modified xsi:type="dcterms:W3CDTF">2016-04-24T18:36:19Z</dcterms:modified>
</cp:coreProperties>
</file>