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88" y="-6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ABBDB08-D40A-4168-84D1-D6C4A41AB38E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928DA07-2B46-4CAE-B3CB-62DE807A5F86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5E9894-3E92-4514-9781-4CF02E95608F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2B859F-8741-4D31-A898-73E0C73F857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4C898F-2650-4629-A809-21162645AB8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A90373-F000-440A-BEF4-AC108FB536E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E75339-123A-4911-B98C-003EDF67CB1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920207-73F2-4BF8-B01F-951AA7B7F1E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84A128-E783-41F0-9804-6820091226E2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C64B74-8B5A-4E06-841C-3BF05C68B13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689286-46E6-4705-B113-F772F8249B79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790061-54CA-4131-8205-DCD3300BE097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037001-738B-42A0-887C-187DA394AAC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6E9EA2E-F6B8-430D-B121-ACA814B28E4F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360" y="57600"/>
            <a:ext cx="10007639" cy="829763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/>
              <a:t>ГБОУ Гимназия 1505</a:t>
            </a:r>
            <a:br>
              <a:rPr lang="ru-RU" sz="2800"/>
            </a:br>
            <a:r>
              <a:rPr lang="ru-RU" sz="2800"/>
              <a:t>«Московская городская педагогическая гимназия–лаборатория»</a:t>
            </a:r>
            <a:br>
              <a:rPr lang="ru-RU" sz="2800"/>
            </a:br>
            <a:r>
              <a:rPr lang="ru-RU" sz="3600"/>
              <a:t/>
            </a:r>
            <a:br>
              <a:rPr lang="ru-RU" sz="3600"/>
            </a:br>
            <a:r>
              <a:rPr lang="ru-RU"/>
              <a:t/>
            </a:r>
            <a:br>
              <a:rPr lang="ru-RU"/>
            </a:br>
            <a:r>
              <a:rPr lang="ru-RU"/>
              <a:t>ДИПЛОМ</a:t>
            </a:r>
            <a:br>
              <a:rPr lang="ru-RU"/>
            </a:br>
            <a:r>
              <a:rPr lang="ru-RU"/>
              <a:t>«Клонирование человека»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 rot="30600">
            <a:off x="4524404" y="6236428"/>
            <a:ext cx="5540040" cy="1367639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/>
              <a:t>Автор: ученик 10 класса «Б»</a:t>
            </a:r>
            <a:br>
              <a:rPr lang="ru-RU"/>
            </a:br>
            <a:r>
              <a:rPr lang="ru-RU"/>
              <a:t>Пасихов Георгий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74320" lvl="0" indent="-274320">
              <a:buNone/>
            </a:pPr>
            <a:r>
              <a:rPr lang="ru-RU" sz="3600" dirty="0"/>
              <a:t>Религиозная сторона вопроса клонирования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719" y="1800000"/>
            <a:ext cx="9368279" cy="48383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Религии, выступающие против репродуктивного клонирования: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Христианство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Буддизм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Ислам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Индуизм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Иудаизм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endParaRPr lang="ru-RU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Однако эти же религии поддерживают разработки </a:t>
            </a: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и</a:t>
            </a:r>
            <a:endParaRPr lang="en-US" sz="24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изучение терапевтического клонирования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9218" name="Picture 2" descr="http://img1.liveinternet.ru/images/attach/c/9/126/405/126405095_klonu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6566" y="2483693"/>
            <a:ext cx="5522218" cy="35577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Этическая сторона вопроса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705" y="1872000"/>
            <a:ext cx="7991999" cy="324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Клонирование исключительных личностей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Клонирование человека может привести к появлению уродов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Дети для бездетных семей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endParaRPr lang="ru-RU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7170" name="Picture 2" descr="http://clodo.infoniac.ru/iblock/b51/b51da50ff92d4120c48bb7dcb2cd44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6136" y="3851845"/>
            <a:ext cx="3461370" cy="34613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Вывод. Вопрос этики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6000" y="1563479"/>
            <a:ext cx="9216000" cy="4988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24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Клонирование человека не является этичным.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24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Против клонирования: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24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нормы этики и морали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24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взгляды мировых религий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24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действующие правовые нормы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24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Данные запреты являются вполне оправданными.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24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Чтобы клонировать овцу Долли из 29 уже сформированных </a:t>
            </a:r>
            <a:endParaRPr lang="en-US" sz="24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2400"/>
            </a:pP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эмбрионов </a:t>
            </a: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был взят лишь один.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Вывод. Вопрос целесообразности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1999" y="1583968"/>
            <a:ext cx="8928793" cy="543622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Клонирование человека на данный момент не является целесообразным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</a:t>
            </a:r>
            <a:endParaRPr lang="ru-RU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1000"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Погибает слишком большое количество биологического 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материала</a:t>
            </a:r>
            <a:endParaRPr lang="en-US" sz="20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None/>
              <a:tabLst/>
              <a:defRPr sz="1000"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(для клонирования одного человека требуется 200-300 яйцеклеток</a:t>
            </a: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)</a:t>
            </a:r>
            <a:endParaRPr lang="ru-RU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1000"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Технология ЭКО, для бездетных семей, является менее затратной в </a:t>
            </a:r>
            <a:endParaRPr lang="en-US" sz="20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None/>
              <a:tabLst/>
              <a:defRPr sz="1000"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материальном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плане и в плане расходования биологического материала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3074" name="Picture 2" descr="http://zdravkom.ru/ckfinder/userfiles/images/strah%20pered%20klonirovani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6096" y="4561362"/>
            <a:ext cx="4224933" cy="2818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21320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Введение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896" y="1800000"/>
            <a:ext cx="8423999" cy="35539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Клонирование – одно из направлений </a:t>
            </a: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современных</a:t>
            </a:r>
            <a:endParaRPr lang="en-US" sz="24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None/>
              <a:tabLst/>
            </a:pP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молекулярно-генетических методов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Достижения в области клонирования вызывают </a:t>
            </a:r>
            <a:endParaRPr lang="en-US" sz="24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None/>
              <a:tabLst/>
            </a:pP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множество </a:t>
            </a: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споров и мнений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В настоящее время официально работы </a:t>
            </a: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по</a:t>
            </a:r>
            <a:endParaRPr lang="en-US" sz="24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None/>
              <a:tabLst/>
            </a:pP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клонированию человека не ведутся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Практические работы, способствующие клонированию </a:t>
            </a:r>
            <a:endParaRPr lang="en-US" sz="24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None/>
              <a:tabLst/>
            </a:pPr>
            <a:r>
              <a:rPr lang="ru-RU" sz="24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биологических </a:t>
            </a: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организмов проводятся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Основной вопрос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936000" y="1769039"/>
            <a:ext cx="8640000" cy="111095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just">
              <a:lnSpc>
                <a:spcPct val="150000"/>
              </a:lnSpc>
              <a:buNone/>
            </a:pPr>
            <a:r>
              <a:rPr lang="ru-RU" sz="2600" ker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«Этично ли и целесообразно ли клонировать человека?»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820137" y="2664000"/>
            <a:ext cx="6676559" cy="439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4000" y="503999"/>
            <a:ext cx="3931199" cy="8935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6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История вопроса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10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0729" y="1512031"/>
            <a:ext cx="7703999" cy="478808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1883 - Оскар </a:t>
            </a:r>
            <a:r>
              <a:rPr lang="ru-RU" sz="20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Гертвиг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 (</a:t>
            </a:r>
            <a:r>
              <a:rPr lang="ru-RU" sz="20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цитолог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), Германия - открытие яйцеклетки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1973  - Л. </a:t>
            </a:r>
            <a:r>
              <a:rPr lang="ru-RU" sz="20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Шетлз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, США, Колумбийский университет </a:t>
            </a:r>
            <a:endParaRPr lang="en-US" sz="20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(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Нью-Йорк) -  заявление о готовности произвести на </a:t>
            </a:r>
            <a:r>
              <a:rPr lang="ru-RU" sz="2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свет</a:t>
            </a:r>
            <a:endParaRPr lang="en-US" sz="20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 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"ребенка из пробирки".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1978  - Англия, рождение Луизы Браун, первого ребенка "из пробирки".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1981 — Л. </a:t>
            </a:r>
            <a:r>
              <a:rPr lang="ru-RU" sz="20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Шетлз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, США,  получены три </a:t>
            </a:r>
            <a:r>
              <a:rPr lang="ru-RU" sz="2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клонированных</a:t>
            </a:r>
            <a:endParaRPr lang="en-US" sz="20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 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эмбриона (зародыша) человека,  их развитие приостановлено.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1996 год  - Институт </a:t>
            </a:r>
            <a:r>
              <a:rPr lang="ru-RU" sz="20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Рослин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, Эдинбург, рождение пяти ягнят, </a:t>
            </a:r>
            <a:endParaRPr lang="en-US" sz="20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полученных 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без участия барана.</a:t>
            </a:r>
            <a:b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</a:br>
            <a:endParaRPr lang="ru-RU" sz="20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1997 год  - Институт </a:t>
            </a:r>
            <a:r>
              <a:rPr lang="ru-RU" sz="20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Рослин</a:t>
            </a: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, Эдинбург, рождение овцы Долли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000" b="0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Times New Roman" pitchFamily="18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1998 год, начало марта — Франция, рождение клонированной телочки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-2602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dirty="0"/>
              <a:t>Естественное клонирование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5856" y="1691605"/>
            <a:ext cx="8101080" cy="41561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Различные способы вегетативного размножения </a:t>
            </a:r>
            <a:endParaRPr lang="en-US" sz="22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ru-RU" sz="2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являются </a:t>
            </a: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естественным клонированием: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ru-RU" sz="2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1. Распадение материнской особи на несколько дочерних особей.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2. Отделение от материнской особи зачатков </a:t>
            </a:r>
            <a:r>
              <a:rPr lang="ru-RU" sz="2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дочерних</a:t>
            </a:r>
            <a:endParaRPr lang="en-US" sz="22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ru-RU" sz="22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ru-RU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(например, клубни, луковицы, выводковые почки).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6194" y="1115541"/>
            <a:ext cx="6877080" cy="2237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Растения</a:t>
            </a:r>
          </a:p>
        </p:txBody>
      </p:sp>
      <p:pic>
        <p:nvPicPr>
          <p:cNvPr id="1026" name="Picture 2" descr="C:\Users\AcerAspireV3\Downloads\kak-sazhat-klubniku-i-uxazhivat-za-nej-luchshie-sovety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8720" y="5219997"/>
            <a:ext cx="4513840" cy="225375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dirty="0"/>
              <a:t>Естественное клонирование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dirty="0"/>
              <a:t>Животные</a:t>
            </a:r>
          </a:p>
          <a:p>
            <a:pPr lvl="0"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000" y="2592000"/>
            <a:ext cx="7703999" cy="41759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10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Партеногенез и полиэмбриония: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1000"/>
            </a:pPr>
            <a:endParaRPr lang="ru-RU" sz="2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10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Ящерицы (партеногенетические самки)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10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Броненосцы (полиэмбриония)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10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Ракообразные и насекомые (</a:t>
            </a:r>
            <a:r>
              <a:rPr lang="ru-RU" sz="24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клональное</a:t>
            </a: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размножение)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StarSymbol"/>
              <a:buChar char="●"/>
              <a:tabLst/>
              <a:defRPr sz="1000"/>
            </a:pP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Муравьи (</a:t>
            </a:r>
            <a:r>
              <a:rPr lang="ru-RU" sz="24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клональное</a:t>
            </a:r>
            <a:r>
              <a:rPr lang="ru-RU" sz="2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размножение)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17410" name="Picture 2" descr="http://farm4.staticflickr.com/3278/2595700577_ac86f0b131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4488" y="2123653"/>
            <a:ext cx="3240360" cy="23798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-36587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dirty="0"/>
              <a:t>Овца Долли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59792" y="971525"/>
            <a:ext cx="9071640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ru-RU" sz="2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1996 год – </a:t>
            </a:r>
            <a:r>
              <a:rPr lang="ru-RU" sz="2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Я.Вильмут</a:t>
            </a:r>
            <a:r>
              <a:rPr lang="ru-RU" sz="2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, </a:t>
            </a:r>
            <a:r>
              <a:rPr lang="ru-RU" sz="2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К.Кэмпбелл</a:t>
            </a:r>
            <a:r>
              <a:rPr lang="ru-RU" sz="2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, институт </a:t>
            </a:r>
            <a:r>
              <a:rPr lang="ru-RU" sz="2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Рослин</a:t>
            </a:r>
            <a:r>
              <a:rPr lang="ru-RU" sz="2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(Эдинбург, Шотландия), впервые получено потомство - пять ягнят, без участия барана</a:t>
            </a:r>
          </a:p>
          <a:p>
            <a:pPr lvl="0" algn="just">
              <a:lnSpc>
                <a:spcPct val="150000"/>
              </a:lnSpc>
            </a:pPr>
            <a:r>
              <a:rPr lang="ru-RU" sz="2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27 февраля  1997, институт </a:t>
            </a:r>
            <a:r>
              <a:rPr lang="ru-RU" sz="2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Рослин</a:t>
            </a:r>
            <a:r>
              <a:rPr lang="ru-RU" sz="2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(Эдинбург, Шотландия), рождение овцы Долли, единственной выжившей  из 29 эмбрионов, полученных из клетки вымени.</a:t>
            </a:r>
          </a:p>
          <a:p>
            <a:pPr lvl="0" algn="just">
              <a:lnSpc>
                <a:spcPct val="150000"/>
              </a:lnSpc>
            </a:pPr>
            <a:endParaRPr lang="ru-RU" sz="2200" kern="0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824" y="4211885"/>
            <a:ext cx="8711640" cy="144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None/>
              <a:tabLst/>
            </a:pPr>
            <a:r>
              <a:rPr lang="ru-RU" sz="2200" b="0" i="0" u="none" strike="noStrike" kern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14 февраля 2003 Долли пришлось усыпить (диагностировано </a:t>
            </a:r>
            <a:endParaRPr lang="en-US" sz="2200" b="0" i="0" u="none" strike="noStrike" kern="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None/>
              <a:tabLst/>
            </a:pPr>
            <a:r>
              <a:rPr lang="ru-RU" sz="2200" b="0" i="0" u="none" strike="noStrike" kern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заболевание</a:t>
            </a:r>
            <a:r>
              <a:rPr lang="ru-RU" sz="2200" b="0" i="0" u="none" strike="noStrike" kern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). Она прожила семь лет и оставила потомство — 6 ягнят.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  <a:tabLst/>
            </a:pPr>
            <a:endParaRPr lang="ru-RU" sz="2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15362" name="Picture 2" descr="https://upload.wikimedia.org/wikipedia/commons/thumb/6/69/Dollyscotland.JPG/300px-Dollyscot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9370" y="5457559"/>
            <a:ext cx="3024336" cy="20605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/>
              <a:t>Стволовые клетки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ru-RU" sz="2000" ker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Стволовые клетки ― незрелые клетки, имеющиеся у многих видов многоклеточных организмов.</a:t>
            </a:r>
          </a:p>
          <a:p>
            <a:pPr lvl="0" algn="just">
              <a:lnSpc>
                <a:spcPct val="150000"/>
              </a:lnSpc>
            </a:pPr>
            <a:r>
              <a:rPr lang="ru-RU" sz="2000" ker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Способны самовоспроизводиться, делиться посредством митоза и превращаться в клетки различных органов и тканей.</a:t>
            </a:r>
          </a:p>
          <a:p>
            <a:pPr lvl="0" algn="just">
              <a:lnSpc>
                <a:spcPct val="150000"/>
              </a:lnSpc>
              <a:buNone/>
            </a:pPr>
            <a:endParaRPr lang="ru-RU" sz="2000" kern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816" y="3777839"/>
            <a:ext cx="9180000" cy="3206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</a:pPr>
            <a:r>
              <a:rPr lang="ru-RU" sz="2000" b="0" i="0" u="none" strike="noStrike" kern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Запас стволовых клеток взрослого организма очень невелик. Обновить утраченные </a:t>
            </a:r>
            <a:endParaRPr lang="en-US" sz="2000" b="0" i="0" u="none" strike="noStrike" kern="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45000"/>
              <a:buNone/>
              <a:tabLst/>
            </a:pPr>
            <a:r>
              <a:rPr lang="ru-RU" sz="2000" b="0" i="0" u="none" strike="noStrike" kern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клетки </a:t>
            </a:r>
            <a:r>
              <a:rPr lang="ru-RU" sz="2000" b="0" i="0" u="none" strike="noStrike" kern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организм самостоятельно не в состоянии.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</a:pPr>
            <a:r>
              <a:rPr lang="ru-RU" sz="2000" b="0" i="0" u="none" strike="noStrike" kern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Клонирование стволовых клеток человека и последующее их использование </a:t>
            </a:r>
            <a:r>
              <a:rPr lang="ru-RU" sz="2000" b="0" i="0" u="none" strike="noStrike" kern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в</a:t>
            </a:r>
            <a:endParaRPr lang="en-US" sz="2000" b="0" i="0" u="none" strike="noStrike" kern="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45000"/>
              <a:buNone/>
              <a:tabLst/>
            </a:pPr>
            <a:r>
              <a:rPr lang="ru-RU" sz="2000" b="0" i="0" u="none" strike="noStrike" kern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ru-RU" sz="2000" b="0" i="0" u="none" strike="noStrike" kern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медицине  актуально и пользуется спросом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</a:pPr>
            <a:r>
              <a:rPr lang="ru-RU" sz="2000" b="0" i="0" u="none" strike="noStrike" kern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Практика применения метода лечения стволовыми клетками </a:t>
            </a:r>
            <a:r>
              <a:rPr lang="ru-RU" sz="2000" b="0" i="0" u="none" strike="noStrike" kern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неоднозначна.</a:t>
            </a:r>
            <a:endParaRPr lang="en-US" sz="2000" kern="0" dirty="0">
              <a:solidFill>
                <a:srgbClr val="000000"/>
              </a:solidFill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1417"/>
              </a:spcAft>
              <a:buSzPct val="45000"/>
              <a:buNone/>
              <a:tabLst/>
            </a:pPr>
            <a:r>
              <a:rPr lang="ru-RU" sz="2000" b="0" i="0" u="none" strike="noStrike" kern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Имеется </a:t>
            </a:r>
            <a:r>
              <a:rPr lang="ru-RU" sz="2000" b="0" i="0" u="none" strike="noStrike" kern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8"/>
                <a:cs typeface="Times New Roman" pitchFamily="18"/>
              </a:rPr>
              <a:t>отрицательный резонанс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395461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 dirty="0"/>
              <a:t> Правовое регулирование  вопросов клонирования в современном мире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619597"/>
            <a:ext cx="9071640" cy="505115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just">
              <a:buNone/>
            </a:pPr>
            <a:r>
              <a:rPr lang="ru-RU" sz="24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Официальный запрет репродуктивного клонирования:</a:t>
            </a:r>
          </a:p>
          <a:p>
            <a:pPr lvl="0" algn="just"/>
            <a:r>
              <a:rPr lang="ru-RU" sz="24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Франция</a:t>
            </a:r>
          </a:p>
          <a:p>
            <a:pPr lvl="0" algn="just"/>
            <a:r>
              <a:rPr lang="ru-RU" sz="24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Германия</a:t>
            </a:r>
          </a:p>
          <a:p>
            <a:pPr lvl="0" algn="just"/>
            <a:r>
              <a:rPr lang="ru-RU" sz="24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Япония</a:t>
            </a:r>
          </a:p>
          <a:p>
            <a:pPr lvl="0" algn="just"/>
            <a:r>
              <a:rPr lang="ru-RU" sz="24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Запреты на любой вид клонирования:</a:t>
            </a:r>
          </a:p>
          <a:p>
            <a:pPr lvl="0" algn="just"/>
            <a:r>
              <a:rPr lang="ru-RU" sz="24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Коста-Рика</a:t>
            </a:r>
          </a:p>
          <a:p>
            <a:pPr lvl="0" algn="just"/>
            <a:r>
              <a:rPr lang="ru-RU" sz="24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США</a:t>
            </a:r>
          </a:p>
          <a:p>
            <a:pPr lvl="0" algn="just"/>
            <a:r>
              <a:rPr lang="ru-RU" sz="24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Испания</a:t>
            </a:r>
          </a:p>
          <a:p>
            <a:pPr lvl="0" algn="just"/>
            <a:endParaRPr lang="ru-RU" sz="2400" kern="0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lvl="0" algn="just">
              <a:buNone/>
            </a:pPr>
            <a:endParaRPr lang="ru-RU" sz="2400" kern="0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999" y="5999262"/>
            <a:ext cx="8902439" cy="12369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Бельгия, Британия, Япония, Южная Корея и Россия предлагают </a:t>
            </a:r>
            <a:endParaRPr lang="en-US" sz="20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оставить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вопрос о терапевтическом клонировании </a:t>
            </a:r>
            <a:endParaRPr lang="en-US" sz="20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на 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усмотрение самих государств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469</Words>
  <Application>Microsoft Office PowerPoint</Application>
  <PresentationFormat>Произвольный</PresentationFormat>
  <Paragraphs>102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Обычный</vt:lpstr>
      <vt:lpstr>ГБОУ Гимназия 1505 «Московская городская педагогическая гимназия–лаборатория»   ДИПЛОМ «Клонирование человека»       </vt:lpstr>
      <vt:lpstr>Введение</vt:lpstr>
      <vt:lpstr>Основной вопрос</vt:lpstr>
      <vt:lpstr>Слайд 4</vt:lpstr>
      <vt:lpstr>Естественное клонирование</vt:lpstr>
      <vt:lpstr>Естественное клонирование</vt:lpstr>
      <vt:lpstr>Овца Долли</vt:lpstr>
      <vt:lpstr>Стволовые клетки</vt:lpstr>
      <vt:lpstr> Правовое регулирование  вопросов клонирования в современном мире </vt:lpstr>
      <vt:lpstr>Религиозная сторона вопроса клонирования</vt:lpstr>
      <vt:lpstr>Этическая сторона вопроса</vt:lpstr>
      <vt:lpstr>Вывод. Вопрос этики</vt:lpstr>
      <vt:lpstr>Вывод. Вопрос целесообразности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Гимназия 1505 «Московская городская педагогическая гимназия–лаборатория»   ДИПЛОМ «Клонирование человека»       </dc:title>
  <dc:creator>AcerAspireV3</dc:creator>
  <cp:lastModifiedBy>AcerAspireV3</cp:lastModifiedBy>
  <cp:revision>18</cp:revision>
  <dcterms:created xsi:type="dcterms:W3CDTF">2016-03-24T10:22:55Z</dcterms:created>
  <dcterms:modified xsi:type="dcterms:W3CDTF">2016-04-25T17:21:15Z</dcterms:modified>
</cp:coreProperties>
</file>