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94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6997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6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0968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9690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532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8244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49559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4680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2348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10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8637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85BEE-D83E-474F-B136-3FB34AFD459A}" type="datetimeFigureOut">
              <a:rPr lang="ru-RU" smtClean="0"/>
              <a:t>16.05.2016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47661D-2F75-46DA-9E76-B704A10546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0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307704" y="4149080"/>
            <a:ext cx="6400800" cy="1752600"/>
          </a:xfrm>
        </p:spPr>
        <p:txBody>
          <a:bodyPr/>
          <a:lstStyle/>
          <a:p>
            <a:pPr algn="r"/>
            <a:r>
              <a:rPr lang="ru-RU" sz="2400" i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Автор</a:t>
            </a:r>
            <a:r>
              <a:rPr lang="ru-RU" sz="24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: ученица 10 класса «А»</a:t>
            </a:r>
          </a:p>
          <a:p>
            <a:pPr algn="r"/>
            <a:r>
              <a:rPr lang="ru-RU" sz="24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Устюжанина Анна</a:t>
            </a:r>
          </a:p>
          <a:p>
            <a:pPr algn="r"/>
            <a:r>
              <a:rPr lang="ru-RU" sz="2400" i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Руководитель: </a:t>
            </a:r>
            <a:r>
              <a:rPr lang="ru-RU" sz="2400" dirty="0" err="1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Колчугина</a:t>
            </a:r>
            <a:r>
              <a:rPr lang="ru-RU" sz="2400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 О. П</a:t>
            </a:r>
            <a:r>
              <a:rPr lang="ru-RU" sz="2400" i="1" dirty="0" smtClean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.</a:t>
            </a:r>
            <a:endParaRPr lang="ru-RU" sz="2400" dirty="0" smtClean="0">
              <a:solidFill>
                <a:schemeClr val="bg1"/>
              </a:solidFill>
              <a:latin typeface="Century Gothic" pitchFamily="34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476672"/>
            <a:ext cx="824440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ГБОУ города Москвы Гимназия №1505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Century Gothic" pitchFamily="34" charset="0"/>
                <a:cs typeface="Times New Roman" pitchFamily="18" charset="0"/>
              </a:rPr>
              <a:t>«Московская городская педагогическая гимназия-лаборатория»</a:t>
            </a:r>
          </a:p>
          <a:p>
            <a:endParaRPr lang="ru-RU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499002" y="1700808"/>
            <a:ext cx="8350696" cy="2736304"/>
          </a:xfrm>
        </p:spPr>
        <p:txBody>
          <a:bodyPr>
            <a:normAutofit fontScale="90000"/>
          </a:bodyPr>
          <a:lstStyle/>
          <a:p>
            <a:r>
              <a:rPr lang="ru-RU" sz="5300" dirty="0">
                <a:solidFill>
                  <a:schemeClr val="bg1"/>
                </a:solidFill>
                <a:effectLst/>
                <a:latin typeface="Century Gothic" panose="020B0502020202020204" pitchFamily="34" charset="0"/>
              </a:rPr>
              <a:t>Опыты по доказательству основных положений МКТ</a:t>
            </a:r>
            <a:r>
              <a:rPr lang="ru-RU" b="1" dirty="0">
                <a:effectLst/>
              </a:rPr>
              <a:t/>
            </a:r>
            <a:br>
              <a:rPr lang="ru-RU" b="1" dirty="0">
                <a:effectLst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75856" y="6047584"/>
            <a:ext cx="2796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 Gothic" panose="020B0502020202020204" pitchFamily="34" charset="0"/>
              </a:rPr>
              <a:t>2015-2016</a:t>
            </a:r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09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Актуальность и цель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Актуальность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 данной работы заключается в том, что весь материал будет изложен простым научным языком, понятным любому человеку, </a:t>
            </a:r>
            <a:r>
              <a:rPr lang="ru-RU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желающему 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получить знания в области физики и науки в целом. Данная дипломная работа послужит понятным и наглядным источником информации об основных положениях молекулярно-кинетической теории и инструкцией по их опытному обоснованию. </a:t>
            </a:r>
            <a:endParaRPr lang="ru-RU" sz="2400" dirty="0" smtClean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just"/>
            <a:endParaRPr lang="ru-RU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ru-RU" sz="24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Целью</a:t>
            </a:r>
            <a:r>
              <a:rPr lang="ru-RU" sz="24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данного </a:t>
            </a:r>
            <a:r>
              <a:rPr lang="ru-R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диплома является обобщение материалов по МКТ и проведение занятия с наглядными опытами по доказательству основных положений молекулярно-кинетической теории.</a:t>
            </a:r>
          </a:p>
          <a:p>
            <a:endParaRPr lang="ru-RU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599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Задачи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484784"/>
            <a:ext cx="8208912" cy="4925144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составить список литературы </a:t>
            </a:r>
          </a:p>
          <a:p>
            <a:pPr lvl="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подробно изучить основные положения МКТ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ознакомиться с опытами, доказывающими основные положения МКТ</a:t>
            </a:r>
          </a:p>
          <a:p>
            <a:pPr lvl="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провести найденные опыты</a:t>
            </a:r>
          </a:p>
          <a:p>
            <a:pPr lvl="0">
              <a:lnSpc>
                <a:spcPct val="16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составить план 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урока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провести урок с опытами по теме молекулярно-кинетической 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теории</a:t>
            </a:r>
          </a:p>
          <a:p>
            <a:pPr lvl="0">
              <a:lnSpc>
                <a:spcPct val="120000"/>
              </a:lnSpc>
              <a:buFont typeface="Wingdings" panose="05000000000000000000" pitchFamily="2" charset="2"/>
              <a:buChar char="§"/>
            </a:pPr>
            <a:r>
              <a:rPr lang="ru-RU" dirty="0">
                <a:solidFill>
                  <a:schemeClr val="bg1"/>
                </a:solidFill>
                <a:latin typeface="Century Gothic" panose="020B0502020202020204" pitchFamily="34" charset="0"/>
              </a:rPr>
              <a:t>п</a:t>
            </a:r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ровести анализ урока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1210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Содержание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991" y="1196752"/>
            <a:ext cx="8712968" cy="5184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Глава 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. Основные положения молекулярно-кинетической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теории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§1.1 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История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возникновения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МКТ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§1.2 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понятия МКТ	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1.3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положения МКТ	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1.4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Доказательства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основных положений МКТ	</a:t>
            </a:r>
          </a:p>
          <a:p>
            <a:pPr marL="0" indent="0">
              <a:buNone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Глава </a:t>
            </a:r>
            <a: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II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Опытные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обоснования основных положений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МКТ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§2.1 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Изменение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агрегатного состояния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вещества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2.2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Броуновское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движение	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2.3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Диффузия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Глава </a:t>
            </a:r>
            <a:r>
              <a:rPr lang="en-US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III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. Проведение урока	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3.1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План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урока	</a:t>
            </a:r>
          </a:p>
          <a:p>
            <a:pPr marL="0" indent="0"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§</a:t>
            </a:r>
            <a:r>
              <a:rPr lang="ru-RU" sz="2200" b="1" dirty="0">
                <a:solidFill>
                  <a:schemeClr val="bg1"/>
                </a:solidFill>
                <a:latin typeface="Century Gothic" panose="020B0502020202020204" pitchFamily="34" charset="0"/>
              </a:rPr>
              <a:t>3.2 </a:t>
            </a:r>
            <a:r>
              <a:rPr lang="ru-RU" sz="22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	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Анализ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урока	</a:t>
            </a:r>
          </a:p>
        </p:txBody>
      </p:sp>
    </p:spTree>
    <p:extLst>
      <p:ext uri="{BB962C8B-B14F-4D97-AF65-F5344CB8AC3E}">
        <p14:creationId xmlns:p14="http://schemas.microsoft.com/office/powerpoint/2010/main" val="2366333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Цель и задачи урока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12568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4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Цель урока</a:t>
            </a:r>
            <a:r>
              <a:rPr lang="ru-RU" sz="46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: </a:t>
            </a: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ознакомить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учащихся с молекулярно-кинетической теорией, её основными положениями и их опытными обоснованиями</a:t>
            </a: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>
              <a:buNone/>
            </a:pPr>
            <a:endParaRPr lang="ru-RU" sz="46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4600" b="1" dirty="0">
                <a:solidFill>
                  <a:schemeClr val="bg1"/>
                </a:solidFill>
                <a:latin typeface="Century Gothic" panose="020B0502020202020204" pitchFamily="34" charset="0"/>
              </a:rPr>
              <a:t>Задачи: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I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. Обучающие: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Систематизировать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знания учащихся о строении вещества.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Объяснить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молекулярно-кинетическую теорию доступным языком</a:t>
            </a:r>
          </a:p>
          <a:p>
            <a:pPr marL="914400" indent="-914400">
              <a:buFont typeface="+mj-lt"/>
              <a:buAutoNum type="arabicPeriod"/>
            </a:pP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Провести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опыты, доказывающие </a:t>
            </a:r>
            <a:r>
              <a:rPr lang="ru-RU" sz="46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основные положения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МКТ.</a:t>
            </a:r>
          </a:p>
          <a:p>
            <a:pPr marL="0" indent="0">
              <a:buNone/>
            </a:pPr>
            <a:r>
              <a:rPr lang="en-US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II. </a:t>
            </a: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Развивающие:</a:t>
            </a:r>
          </a:p>
          <a:p>
            <a:pPr marL="914400" lvl="0" indent="-914400">
              <a:buFont typeface="+mj-lt"/>
              <a:buAutoNum type="arabicPeriod"/>
            </a:pP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Умение обобщать ранее полученные знания</a:t>
            </a:r>
          </a:p>
          <a:p>
            <a:pPr marL="914400" lvl="0" indent="-914400">
              <a:buFont typeface="+mj-lt"/>
              <a:buAutoNum type="arabicPeriod"/>
            </a:pP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Построение причинно-следственных связей</a:t>
            </a:r>
          </a:p>
          <a:p>
            <a:pPr marL="914400" lvl="0" indent="-914400">
              <a:buFont typeface="+mj-lt"/>
              <a:buAutoNum type="arabicPeriod"/>
            </a:pPr>
            <a:r>
              <a:rPr lang="ru-RU" sz="4600" dirty="0">
                <a:solidFill>
                  <a:schemeClr val="bg1"/>
                </a:solidFill>
                <a:latin typeface="Century Gothic" panose="020B0502020202020204" pitchFamily="34" charset="0"/>
              </a:rPr>
              <a:t>Абстрактное и логическое мышление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4215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План урока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184576"/>
          </a:xfrm>
        </p:spPr>
        <p:txBody>
          <a:bodyPr>
            <a:normAutofit/>
          </a:bodyPr>
          <a:lstStyle/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Представление аудитории/ввод в тему урока, объяснение кто я, почему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провожу урок я, 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а не их учитель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биологии.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Выяснение, какими знаниями в данной теме уже обладают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учащиеся.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Объяснение основных положений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МКТ.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Объяснение доказательств основных положений МКТ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(</a:t>
            </a: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диффузия, броуновское движение, изменение агрегатного состояния вещества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).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Инструктаж по проведению опыта №1, изменение агрегатного состояния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воды.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Инструктаж по проведению опыта №2, диффузия в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газах.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Инструктаж по проведению опыта №5, броуновское движение макроскопических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частиц.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Подведение итогов, обобщение полученных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материалов.</a:t>
            </a:r>
          </a:p>
          <a:p>
            <a:pPr>
              <a:buFont typeface="+mj-lt"/>
              <a:buAutoNum type="arabicPeriod"/>
            </a:pPr>
            <a:r>
              <a:rPr lang="ru-RU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Получение обратной </a:t>
            </a:r>
            <a:r>
              <a:rPr lang="ru-RU" sz="2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связи.</a:t>
            </a:r>
            <a:endParaRPr lang="ru-RU" sz="2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7917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Список литературы</a:t>
            </a:r>
            <a:endParaRPr lang="ru-RU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20891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1. Буров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В. А., Дик Ю. И. Практикум по физике в средней школе. – М.: Просвещение, 1987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2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. </a:t>
            </a:r>
            <a:r>
              <a:rPr lang="ru-RU" sz="2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Кикоин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А.К., </a:t>
            </a:r>
            <a:r>
              <a:rPr lang="ru-RU" sz="2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Кикоин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 И.К. Молекулярная физика. – М.: </a:t>
            </a:r>
            <a:r>
              <a:rPr lang="ru-RU" sz="2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Физматлит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, 1976.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3.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Коган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М.Н. Динамика разреженного газа. – М.: </a:t>
            </a:r>
            <a:r>
              <a:rPr lang="ru-RU" sz="2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Физматлит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, 1999.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4. </a:t>
            </a:r>
            <a:r>
              <a:rPr lang="ru-RU" sz="2200" dirty="0" err="1" smtClean="0">
                <a:solidFill>
                  <a:schemeClr val="bg1"/>
                </a:solidFill>
                <a:latin typeface="Century Gothic" panose="020B0502020202020204" pitchFamily="34" charset="0"/>
              </a:rPr>
              <a:t>Сивухин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Д.В. Общий курс физики, т. 2. Термодинамика и молекулярная физика. – М.: </a:t>
            </a:r>
            <a:r>
              <a:rPr lang="ru-RU" sz="2200" dirty="0" err="1">
                <a:solidFill>
                  <a:schemeClr val="bg1"/>
                </a:solidFill>
                <a:latin typeface="Century Gothic" panose="020B0502020202020204" pitchFamily="34" charset="0"/>
              </a:rPr>
              <a:t>Физматлит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, 1989.</a:t>
            </a:r>
          </a:p>
          <a:p>
            <a:pPr marL="0" indent="0">
              <a:buNone/>
            </a:pP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5. 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Шилов </a:t>
            </a:r>
            <a:r>
              <a:rPr lang="ru-RU" sz="2200" dirty="0">
                <a:solidFill>
                  <a:schemeClr val="bg1"/>
                </a:solidFill>
                <a:latin typeface="Century Gothic" panose="020B0502020202020204" pitchFamily="34" charset="0"/>
              </a:rPr>
              <a:t>В. Ф. Экспериментальные задания. – М.: Чистые пруды, 2006</a:t>
            </a:r>
            <a:r>
              <a:rPr lang="ru-RU" sz="22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.</a:t>
            </a:r>
            <a:endParaRPr lang="ru-RU" sz="22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2714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700808"/>
            <a:ext cx="8229600" cy="2079104"/>
          </a:xfrm>
        </p:spPr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Спасибо за внимание!</a:t>
            </a:r>
            <a:endParaRPr lang="ru-RU" sz="60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05065"/>
            <a:ext cx="8229600" cy="1512168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>
                <a:solidFill>
                  <a:schemeClr val="bg1"/>
                </a:solidFill>
                <a:latin typeface="Century Gothic" pitchFamily="34" charset="0"/>
              </a:rPr>
              <a:t>Я готова ответить на ваши вопросы.</a:t>
            </a: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85942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434</Words>
  <Application>Microsoft Office PowerPoint</Application>
  <PresentationFormat>Экран (4:3)</PresentationFormat>
  <Paragraphs>62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Опыты по доказательству основных положений МКТ </vt:lpstr>
      <vt:lpstr>Актуальность и цель</vt:lpstr>
      <vt:lpstr>Задачи</vt:lpstr>
      <vt:lpstr>Содержание</vt:lpstr>
      <vt:lpstr>Цель и задачи урока</vt:lpstr>
      <vt:lpstr>План урока</vt:lpstr>
      <vt:lpstr>Список литературы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Опыты по доказательству основных положений МКТ</dc:title>
  <dc:creator>TestUser</dc:creator>
  <cp:lastModifiedBy>TestUser</cp:lastModifiedBy>
  <cp:revision>5</cp:revision>
  <dcterms:created xsi:type="dcterms:W3CDTF">2016-05-16T06:14:54Z</dcterms:created>
  <dcterms:modified xsi:type="dcterms:W3CDTF">2016-05-16T06:58:29Z</dcterms:modified>
</cp:coreProperties>
</file>