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1045FA-C409-4BC3-BF5E-09EBB1D9E585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EDBB55-FC0C-4576-AA1A-72B21C7A32A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410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45FA-C409-4BC3-BF5E-09EBB1D9E585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BB55-FC0C-4576-AA1A-72B21C7A32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10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45FA-C409-4BC3-BF5E-09EBB1D9E585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BB55-FC0C-4576-AA1A-72B21C7A32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416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45FA-C409-4BC3-BF5E-09EBB1D9E585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BB55-FC0C-4576-AA1A-72B21C7A32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138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45FA-C409-4BC3-BF5E-09EBB1D9E585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BB55-FC0C-4576-AA1A-72B21C7A32A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6626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45FA-C409-4BC3-BF5E-09EBB1D9E585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BB55-FC0C-4576-AA1A-72B21C7A32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998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45FA-C409-4BC3-BF5E-09EBB1D9E585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BB55-FC0C-4576-AA1A-72B21C7A32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73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45FA-C409-4BC3-BF5E-09EBB1D9E585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BB55-FC0C-4576-AA1A-72B21C7A32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263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45FA-C409-4BC3-BF5E-09EBB1D9E585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BB55-FC0C-4576-AA1A-72B21C7A32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868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45FA-C409-4BC3-BF5E-09EBB1D9E585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BB55-FC0C-4576-AA1A-72B21C7A32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976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45FA-C409-4BC3-BF5E-09EBB1D9E585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BB55-FC0C-4576-AA1A-72B21C7A32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15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31045FA-C409-4BC3-BF5E-09EBB1D9E585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CEDBB55-FC0C-4576-AA1A-72B21C7A32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151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olerance.ru/Deti-ulic-etno-problem.php?PrPage=Sirot" TargetMode="External"/><Relationship Id="rId3" Type="http://schemas.openxmlformats.org/officeDocument/2006/relationships/hyperlink" Target="http://research.gym1505.ru/node/4441" TargetMode="External"/><Relationship Id="rId7" Type="http://schemas.openxmlformats.org/officeDocument/2006/relationships/hyperlink" Target="http://dramaturgija.ru/shpargalka-po-zhurnalistike/2/" TargetMode="External"/><Relationship Id="rId2" Type="http://schemas.openxmlformats.org/officeDocument/2006/relationships/hyperlink" Target="http://evartist.narod.ru/text10/09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ediasprut.ru/info/pravo/moral.shtml" TargetMode="External"/><Relationship Id="rId5" Type="http://schemas.openxmlformats.org/officeDocument/2006/relationships/hyperlink" Target="http://nashagazeta.ch/news/14099" TargetMode="External"/><Relationship Id="rId10" Type="http://schemas.openxmlformats.org/officeDocument/2006/relationships/hyperlink" Target="http://ura.ru/news/1052247513" TargetMode="External"/><Relationship Id="rId4" Type="http://schemas.openxmlformats.org/officeDocument/2006/relationships/hyperlink" Target="http://www.new-fact.ru/?p=1151" TargetMode="External"/><Relationship Id="rId9" Type="http://schemas.openxmlformats.org/officeDocument/2006/relationships/hyperlink" Target="http://lifenews.ru/news/135617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5292" y="211016"/>
            <a:ext cx="7174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ГБОУ города Москвы Гимназия №1505</a:t>
            </a:r>
          </a:p>
          <a:p>
            <a:pPr algn="ctr"/>
            <a:r>
              <a:rPr lang="ru-RU" sz="2000" dirty="0" smtClean="0"/>
              <a:t>«Московская городская педагогическая гимназия-лаборатория»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2485291" y="1934958"/>
            <a:ext cx="7174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Реферат на тему</a:t>
            </a:r>
          </a:p>
          <a:p>
            <a:pPr algn="ctr"/>
            <a:r>
              <a:rPr lang="ru-RU" sz="4400" dirty="0" smtClean="0"/>
              <a:t>Этика журналиста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6822831" y="3727938"/>
            <a:ext cx="4759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Автор: ученица 9В класса Блохина Дарья</a:t>
            </a:r>
          </a:p>
          <a:p>
            <a:r>
              <a:rPr lang="ru-RU" sz="2000" dirty="0" smtClean="0"/>
              <a:t>Научный руководитель: Герасимова Д.М.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598983" y="6128988"/>
            <a:ext cx="4947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Москва, 2016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04658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79" y="168812"/>
            <a:ext cx="1174652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Заключение.</a:t>
            </a:r>
          </a:p>
          <a:p>
            <a:r>
              <a:rPr lang="ru-RU" sz="3600" dirty="0" smtClean="0"/>
              <a:t>Цели и задачи, которые ставились в начале исследования, выполнены: </a:t>
            </a:r>
            <a:r>
              <a:rPr lang="ru-RU" sz="3600" dirty="0" smtClean="0"/>
              <a:t>знания из проанализированных мною кодексов я смогла применить при разборе случаев нарушения.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7408" y="3064413"/>
            <a:ext cx="4160520" cy="2316480"/>
          </a:xfrm>
          <a:prstGeom prst="rect">
            <a:avLst/>
          </a:prstGeom>
          <a:effectLst>
            <a:reflection blurRad="6350" stA="50000" endA="300" endPos="90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9882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394" y="1392701"/>
            <a:ext cx="117230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err="1"/>
              <a:t>Лазутина</a:t>
            </a:r>
            <a:r>
              <a:rPr lang="ru-RU" sz="2000" dirty="0"/>
              <a:t> Г.В. Профессиональная этика журналиста. // </a:t>
            </a:r>
            <a:r>
              <a:rPr lang="en-US" sz="2000" u="sng" dirty="0">
                <a:hlinkClick r:id="rId2"/>
              </a:rPr>
              <a:t>http</a:t>
            </a:r>
            <a:r>
              <a:rPr lang="ru-RU" sz="2000" u="sng" dirty="0">
                <a:hlinkClick r:id="rId2"/>
              </a:rPr>
              <a:t>://</a:t>
            </a:r>
            <a:r>
              <a:rPr lang="en-US" sz="2000" u="sng" dirty="0" err="1">
                <a:hlinkClick r:id="rId2"/>
              </a:rPr>
              <a:t>evartist</a:t>
            </a:r>
            <a:r>
              <a:rPr lang="ru-RU" sz="2000" u="sng" dirty="0">
                <a:hlinkClick r:id="rId2"/>
              </a:rPr>
              <a:t>.</a:t>
            </a:r>
            <a:r>
              <a:rPr lang="en-US" sz="2000" u="sng" dirty="0" err="1">
                <a:hlinkClick r:id="rId2"/>
              </a:rPr>
              <a:t>narod</a:t>
            </a:r>
            <a:r>
              <a:rPr lang="ru-RU" sz="2000" u="sng" dirty="0">
                <a:hlinkClick r:id="rId2"/>
              </a:rPr>
              <a:t>.</a:t>
            </a:r>
            <a:r>
              <a:rPr lang="en-US" sz="2000" u="sng" dirty="0" err="1">
                <a:hlinkClick r:id="rId2"/>
              </a:rPr>
              <a:t>ru</a:t>
            </a:r>
            <a:r>
              <a:rPr lang="ru-RU" sz="2000" u="sng" dirty="0">
                <a:hlinkClick r:id="rId2"/>
              </a:rPr>
              <a:t>/</a:t>
            </a:r>
            <a:r>
              <a:rPr lang="en-US" sz="2000" u="sng" dirty="0">
                <a:hlinkClick r:id="rId2"/>
              </a:rPr>
              <a:t>text</a:t>
            </a:r>
            <a:r>
              <a:rPr lang="ru-RU" sz="2000" u="sng" dirty="0">
                <a:hlinkClick r:id="rId2"/>
              </a:rPr>
              <a:t>10/09.</a:t>
            </a:r>
            <a:r>
              <a:rPr lang="en-US" sz="2000" u="sng" dirty="0" err="1">
                <a:hlinkClick r:id="rId2"/>
              </a:rPr>
              <a:t>htm</a:t>
            </a:r>
            <a:r>
              <a:rPr lang="ru-RU" sz="2000" dirty="0"/>
              <a:t> Ссылка действительна на 22.04.2016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hlinkClick r:id="rId3"/>
              </a:rPr>
              <a:t>Мораль и нравственность журналиста: через профессиональное сознание к профессиональной ответственности</a:t>
            </a:r>
            <a:r>
              <a:rPr lang="ru-RU" sz="2000" dirty="0"/>
              <a:t>. </a:t>
            </a:r>
            <a:r>
              <a:rPr lang="ru-RU" sz="2000" dirty="0" smtClean="0"/>
              <a:t>// </a:t>
            </a:r>
            <a:r>
              <a:rPr lang="en-US" sz="2000" u="sng" dirty="0">
                <a:hlinkClick r:id="rId4"/>
              </a:rPr>
              <a:t>http</a:t>
            </a:r>
            <a:r>
              <a:rPr lang="ru-RU" sz="2000" u="sng" dirty="0">
                <a:hlinkClick r:id="rId4"/>
              </a:rPr>
              <a:t>://</a:t>
            </a:r>
            <a:r>
              <a:rPr lang="en-US" sz="2000" u="sng" dirty="0">
                <a:hlinkClick r:id="rId4"/>
              </a:rPr>
              <a:t>www</a:t>
            </a:r>
            <a:r>
              <a:rPr lang="ru-RU" sz="2000" u="sng" dirty="0">
                <a:hlinkClick r:id="rId4"/>
              </a:rPr>
              <a:t>.</a:t>
            </a:r>
            <a:r>
              <a:rPr lang="en-US" sz="2000" u="sng" dirty="0">
                <a:hlinkClick r:id="rId4"/>
              </a:rPr>
              <a:t>new</a:t>
            </a:r>
            <a:r>
              <a:rPr lang="ru-RU" sz="2000" u="sng" dirty="0">
                <a:hlinkClick r:id="rId4"/>
              </a:rPr>
              <a:t>-</a:t>
            </a:r>
            <a:r>
              <a:rPr lang="en-US" sz="2000" u="sng" dirty="0">
                <a:hlinkClick r:id="rId4"/>
              </a:rPr>
              <a:t>fact</a:t>
            </a:r>
            <a:r>
              <a:rPr lang="ru-RU" sz="2000" u="sng" dirty="0">
                <a:hlinkClick r:id="rId4"/>
              </a:rPr>
              <a:t>.</a:t>
            </a:r>
            <a:r>
              <a:rPr lang="en-US" sz="2000" u="sng" dirty="0" err="1">
                <a:hlinkClick r:id="rId4"/>
              </a:rPr>
              <a:t>ru</a:t>
            </a:r>
            <a:r>
              <a:rPr lang="ru-RU" sz="2000" u="sng" dirty="0">
                <a:hlinkClick r:id="rId4"/>
              </a:rPr>
              <a:t>/?</a:t>
            </a:r>
            <a:r>
              <a:rPr lang="en-US" sz="2000" u="sng" dirty="0">
                <a:hlinkClick r:id="rId4"/>
              </a:rPr>
              <a:t>p</a:t>
            </a:r>
            <a:r>
              <a:rPr lang="ru-RU" sz="2000" u="sng" dirty="0">
                <a:hlinkClick r:id="rId4"/>
              </a:rPr>
              <a:t>=1151</a:t>
            </a:r>
            <a:r>
              <a:rPr lang="ru-RU" sz="2000" dirty="0"/>
              <a:t> Ссылка действительна на 22.04.2016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Наша газета (новостной сайт) // </a:t>
            </a:r>
            <a:r>
              <a:rPr lang="en-US" sz="2000" u="sng" dirty="0">
                <a:hlinkClick r:id="rId5"/>
              </a:rPr>
              <a:t>http</a:t>
            </a:r>
            <a:r>
              <a:rPr lang="ru-RU" sz="2000" u="sng" dirty="0">
                <a:hlinkClick r:id="rId5"/>
              </a:rPr>
              <a:t>://</a:t>
            </a:r>
            <a:r>
              <a:rPr lang="en-US" sz="2000" u="sng" dirty="0" err="1">
                <a:hlinkClick r:id="rId5"/>
              </a:rPr>
              <a:t>nashagazeta</a:t>
            </a:r>
            <a:r>
              <a:rPr lang="ru-RU" sz="2000" u="sng" dirty="0">
                <a:hlinkClick r:id="rId5"/>
              </a:rPr>
              <a:t>.</a:t>
            </a:r>
            <a:r>
              <a:rPr lang="en-US" sz="2000" u="sng" dirty="0" err="1">
                <a:hlinkClick r:id="rId5"/>
              </a:rPr>
              <a:t>ch</a:t>
            </a:r>
            <a:r>
              <a:rPr lang="ru-RU" sz="2000" u="sng" dirty="0">
                <a:hlinkClick r:id="rId5"/>
              </a:rPr>
              <a:t>/</a:t>
            </a:r>
            <a:r>
              <a:rPr lang="en-US" sz="2000" u="sng" dirty="0">
                <a:hlinkClick r:id="rId5"/>
              </a:rPr>
              <a:t>news</a:t>
            </a:r>
            <a:r>
              <a:rPr lang="ru-RU" sz="2000" u="sng" dirty="0">
                <a:hlinkClick r:id="rId5"/>
              </a:rPr>
              <a:t>/14099</a:t>
            </a:r>
            <a:r>
              <a:rPr lang="ru-RU" sz="2000" dirty="0"/>
              <a:t> Ссылка действительна на 22.04.2016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Профессиональная этика журналиста международные и российские акты // </a:t>
            </a:r>
            <a:r>
              <a:rPr lang="ru-RU" sz="2000" u="sng" dirty="0">
                <a:hlinkClick r:id="rId6"/>
              </a:rPr>
              <a:t>http://www.mediasprut.ru/info/pravo/moral.shtml#interdekl</a:t>
            </a:r>
            <a:r>
              <a:rPr lang="ru-RU" sz="2000" dirty="0"/>
              <a:t> Ссылка действительна на 22.04.2016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Шпаргалка по журналистике. // </a:t>
            </a:r>
            <a:r>
              <a:rPr lang="en-US" sz="2000" u="sng" dirty="0">
                <a:hlinkClick r:id="rId7"/>
              </a:rPr>
              <a:t>http</a:t>
            </a:r>
            <a:r>
              <a:rPr lang="ru-RU" sz="2000" u="sng" dirty="0">
                <a:hlinkClick r:id="rId7"/>
              </a:rPr>
              <a:t>://</a:t>
            </a:r>
            <a:r>
              <a:rPr lang="en-US" sz="2000" u="sng" dirty="0" err="1">
                <a:hlinkClick r:id="rId7"/>
              </a:rPr>
              <a:t>dramaturgija</a:t>
            </a:r>
            <a:r>
              <a:rPr lang="ru-RU" sz="2000" u="sng" dirty="0">
                <a:hlinkClick r:id="rId7"/>
              </a:rPr>
              <a:t>.</a:t>
            </a:r>
            <a:r>
              <a:rPr lang="en-US" sz="2000" u="sng" dirty="0" err="1">
                <a:hlinkClick r:id="rId7"/>
              </a:rPr>
              <a:t>ru</a:t>
            </a:r>
            <a:r>
              <a:rPr lang="ru-RU" sz="2000" u="sng" dirty="0">
                <a:hlinkClick r:id="rId7"/>
              </a:rPr>
              <a:t>/</a:t>
            </a:r>
            <a:r>
              <a:rPr lang="en-US" sz="2000" u="sng" dirty="0" err="1">
                <a:hlinkClick r:id="rId7"/>
              </a:rPr>
              <a:t>shpargalka</a:t>
            </a:r>
            <a:r>
              <a:rPr lang="ru-RU" sz="2000" u="sng" dirty="0">
                <a:hlinkClick r:id="rId7"/>
              </a:rPr>
              <a:t>-</a:t>
            </a:r>
            <a:r>
              <a:rPr lang="en-US" sz="2000" u="sng" dirty="0" err="1">
                <a:hlinkClick r:id="rId7"/>
              </a:rPr>
              <a:t>po</a:t>
            </a:r>
            <a:r>
              <a:rPr lang="ru-RU" sz="2000" u="sng" dirty="0">
                <a:hlinkClick r:id="rId7"/>
              </a:rPr>
              <a:t>-</a:t>
            </a:r>
            <a:r>
              <a:rPr lang="en-US" sz="2000" u="sng" dirty="0" err="1">
                <a:hlinkClick r:id="rId7"/>
              </a:rPr>
              <a:t>zhurnalistike</a:t>
            </a:r>
            <a:r>
              <a:rPr lang="ru-RU" sz="2000" u="sng" dirty="0">
                <a:hlinkClick r:id="rId7"/>
              </a:rPr>
              <a:t>/2/</a:t>
            </a:r>
            <a:r>
              <a:rPr lang="ru-RU" sz="2000" dirty="0"/>
              <a:t> Ссылка действительна на 22.04.2016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Этические проблемы журналистики при освещении темы социального сиротства. // </a:t>
            </a:r>
            <a:r>
              <a:rPr lang="en-US" sz="2000" u="sng" dirty="0">
                <a:hlinkClick r:id="rId8"/>
              </a:rPr>
              <a:t>http</a:t>
            </a:r>
            <a:r>
              <a:rPr lang="ru-RU" sz="2000" u="sng" dirty="0">
                <a:hlinkClick r:id="rId8"/>
              </a:rPr>
              <a:t>://</a:t>
            </a:r>
            <a:r>
              <a:rPr lang="en-US" sz="2000" u="sng" dirty="0">
                <a:hlinkClick r:id="rId8"/>
              </a:rPr>
              <a:t>www</a:t>
            </a:r>
            <a:r>
              <a:rPr lang="ru-RU" sz="2000" u="sng" dirty="0">
                <a:hlinkClick r:id="rId8"/>
              </a:rPr>
              <a:t>.</a:t>
            </a:r>
            <a:r>
              <a:rPr lang="en-US" sz="2000" u="sng" dirty="0">
                <a:hlinkClick r:id="rId8"/>
              </a:rPr>
              <a:t>tolerance</a:t>
            </a:r>
            <a:r>
              <a:rPr lang="ru-RU" sz="2000" u="sng" dirty="0">
                <a:hlinkClick r:id="rId8"/>
              </a:rPr>
              <a:t>.</a:t>
            </a:r>
            <a:r>
              <a:rPr lang="en-US" sz="2000" u="sng" dirty="0" err="1">
                <a:hlinkClick r:id="rId8"/>
              </a:rPr>
              <a:t>ru</a:t>
            </a:r>
            <a:r>
              <a:rPr lang="ru-RU" sz="2000" u="sng" dirty="0">
                <a:hlinkClick r:id="rId8"/>
              </a:rPr>
              <a:t>/</a:t>
            </a:r>
            <a:r>
              <a:rPr lang="en-US" sz="2000" u="sng" dirty="0" err="1">
                <a:hlinkClick r:id="rId8"/>
              </a:rPr>
              <a:t>Deti</a:t>
            </a:r>
            <a:r>
              <a:rPr lang="ru-RU" sz="2000" u="sng" dirty="0">
                <a:hlinkClick r:id="rId8"/>
              </a:rPr>
              <a:t>-</a:t>
            </a:r>
            <a:r>
              <a:rPr lang="en-US" sz="2000" u="sng" dirty="0" err="1">
                <a:hlinkClick r:id="rId8"/>
              </a:rPr>
              <a:t>ulic</a:t>
            </a:r>
            <a:r>
              <a:rPr lang="ru-RU" sz="2000" u="sng" dirty="0">
                <a:hlinkClick r:id="rId8"/>
              </a:rPr>
              <a:t>-</a:t>
            </a:r>
            <a:r>
              <a:rPr lang="en-US" sz="2000" u="sng" dirty="0" err="1">
                <a:hlinkClick r:id="rId8"/>
              </a:rPr>
              <a:t>etno</a:t>
            </a:r>
            <a:r>
              <a:rPr lang="ru-RU" sz="2000" u="sng" dirty="0">
                <a:hlinkClick r:id="rId8"/>
              </a:rPr>
              <a:t>-</a:t>
            </a:r>
            <a:r>
              <a:rPr lang="en-US" sz="2000" u="sng" dirty="0">
                <a:hlinkClick r:id="rId8"/>
              </a:rPr>
              <a:t>problem</a:t>
            </a:r>
            <a:r>
              <a:rPr lang="ru-RU" sz="2000" u="sng" dirty="0">
                <a:hlinkClick r:id="rId8"/>
              </a:rPr>
              <a:t>.</a:t>
            </a:r>
            <a:r>
              <a:rPr lang="en-US" sz="2000" u="sng" dirty="0" err="1">
                <a:hlinkClick r:id="rId8"/>
              </a:rPr>
              <a:t>php</a:t>
            </a:r>
            <a:r>
              <a:rPr lang="ru-RU" sz="2000" u="sng" dirty="0">
                <a:hlinkClick r:id="rId8"/>
              </a:rPr>
              <a:t>?</a:t>
            </a:r>
            <a:r>
              <a:rPr lang="en-US" sz="2000" u="sng" dirty="0" err="1">
                <a:hlinkClick r:id="rId8"/>
              </a:rPr>
              <a:t>PrPage</a:t>
            </a:r>
            <a:r>
              <a:rPr lang="ru-RU" sz="2000" u="sng" dirty="0">
                <a:hlinkClick r:id="rId8"/>
              </a:rPr>
              <a:t>=</a:t>
            </a:r>
            <a:r>
              <a:rPr lang="en-US" sz="2000" u="sng" dirty="0" err="1">
                <a:hlinkClick r:id="rId8"/>
              </a:rPr>
              <a:t>Sirot</a:t>
            </a:r>
            <a:r>
              <a:rPr lang="ru-RU" sz="2000" dirty="0"/>
              <a:t> Ссылка действительна на 22.04.2016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Life news</a:t>
            </a:r>
            <a:r>
              <a:rPr lang="ru-RU" sz="2000" dirty="0"/>
              <a:t> (новостной сайт) // </a:t>
            </a:r>
            <a:r>
              <a:rPr lang="en-US" sz="2000" u="sng" dirty="0">
                <a:hlinkClick r:id="rId9"/>
              </a:rPr>
              <a:t>http</a:t>
            </a:r>
            <a:r>
              <a:rPr lang="ru-RU" sz="2000" u="sng" dirty="0">
                <a:hlinkClick r:id="rId9"/>
              </a:rPr>
              <a:t>://</a:t>
            </a:r>
            <a:r>
              <a:rPr lang="en-US" sz="2000" u="sng" dirty="0" err="1">
                <a:hlinkClick r:id="rId9"/>
              </a:rPr>
              <a:t>lifenews</a:t>
            </a:r>
            <a:r>
              <a:rPr lang="ru-RU" sz="2000" u="sng" dirty="0">
                <a:hlinkClick r:id="rId9"/>
              </a:rPr>
              <a:t>.</a:t>
            </a:r>
            <a:r>
              <a:rPr lang="en-US" sz="2000" u="sng" dirty="0" err="1">
                <a:hlinkClick r:id="rId9"/>
              </a:rPr>
              <a:t>ru</a:t>
            </a:r>
            <a:r>
              <a:rPr lang="ru-RU" sz="2000" u="sng" dirty="0">
                <a:hlinkClick r:id="rId9"/>
              </a:rPr>
              <a:t>/</a:t>
            </a:r>
            <a:r>
              <a:rPr lang="en-US" sz="2000" u="sng" dirty="0">
                <a:hlinkClick r:id="rId9"/>
              </a:rPr>
              <a:t>news</a:t>
            </a:r>
            <a:r>
              <a:rPr lang="ru-RU" sz="2000" u="sng" dirty="0">
                <a:hlinkClick r:id="rId9"/>
              </a:rPr>
              <a:t>/135617</a:t>
            </a:r>
            <a:r>
              <a:rPr lang="ru-RU" sz="2000" dirty="0"/>
              <a:t> Ссылка действительна на 22.04.2016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Ura</a:t>
            </a:r>
            <a:r>
              <a:rPr lang="ru-RU" sz="2000" dirty="0"/>
              <a:t>.</a:t>
            </a:r>
            <a:r>
              <a:rPr lang="en-US" sz="2000" dirty="0" err="1"/>
              <a:t>ru</a:t>
            </a:r>
            <a:r>
              <a:rPr lang="ru-RU" sz="2000" dirty="0"/>
              <a:t> (новостной сайт) // </a:t>
            </a:r>
            <a:r>
              <a:rPr lang="en-US" sz="2000" u="sng" dirty="0">
                <a:hlinkClick r:id="rId10"/>
              </a:rPr>
              <a:t>http</a:t>
            </a:r>
            <a:r>
              <a:rPr lang="ru-RU" sz="2000" u="sng" dirty="0">
                <a:hlinkClick r:id="rId10"/>
              </a:rPr>
              <a:t>://</a:t>
            </a:r>
            <a:r>
              <a:rPr lang="en-US" sz="2000" u="sng" dirty="0" err="1">
                <a:hlinkClick r:id="rId10"/>
              </a:rPr>
              <a:t>ura</a:t>
            </a:r>
            <a:r>
              <a:rPr lang="ru-RU" sz="2000" u="sng" dirty="0">
                <a:hlinkClick r:id="rId10"/>
              </a:rPr>
              <a:t>.</a:t>
            </a:r>
            <a:r>
              <a:rPr lang="en-US" sz="2000" u="sng" dirty="0" err="1">
                <a:hlinkClick r:id="rId10"/>
              </a:rPr>
              <a:t>ru</a:t>
            </a:r>
            <a:r>
              <a:rPr lang="ru-RU" sz="2000" u="sng" dirty="0">
                <a:hlinkClick r:id="rId10"/>
              </a:rPr>
              <a:t>/</a:t>
            </a:r>
            <a:r>
              <a:rPr lang="en-US" sz="2000" u="sng" dirty="0">
                <a:hlinkClick r:id="rId10"/>
              </a:rPr>
              <a:t>news</a:t>
            </a:r>
            <a:r>
              <a:rPr lang="ru-RU" sz="2000" u="sng" dirty="0">
                <a:hlinkClick r:id="rId10"/>
              </a:rPr>
              <a:t>/1052247513</a:t>
            </a:r>
            <a:r>
              <a:rPr lang="ru-RU" sz="2000" dirty="0"/>
              <a:t> Ссылка действительна на 22.04.2016</a:t>
            </a:r>
          </a:p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391508" y="576775"/>
            <a:ext cx="7484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Список литературы: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242805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98104" y="2029488"/>
            <a:ext cx="10267555" cy="132343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w="165100" prst="coolSlant"/>
          </a:sp3d>
        </p:spPr>
        <p:txBody>
          <a:bodyPr wrap="none" lIns="91440" tIns="45720" rIns="91440" bIns="45720">
            <a:spAutoFit/>
            <a:sp3d extrusionH="57150">
              <a:bevelT h="25400" prst="softRound"/>
            </a:sp3d>
          </a:bodyPr>
          <a:lstStyle/>
          <a:p>
            <a:pPr algn="ctr"/>
            <a:r>
              <a:rPr lang="ru-RU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за внимание!</a:t>
            </a:r>
            <a:endParaRPr lang="ru-RU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1008185"/>
            <a:ext cx="1099624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Цель работы: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Ознакомиться с профессиональной этикой журналиста с помощью кодексов этики журналистов</a:t>
            </a:r>
            <a:endParaRPr lang="ru-RU" sz="3600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0" y="3352800"/>
            <a:ext cx="4931384" cy="328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993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1" y="1008185"/>
            <a:ext cx="1090246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Задачи: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Поиск кодексов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Ознакомление </a:t>
            </a:r>
            <a:r>
              <a:rPr lang="ru-RU" sz="3600" dirty="0" smtClean="0"/>
              <a:t>с кодексами профессиональной этики журналиста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Анализ кодексов профессиональной этики журналиста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Использование полученных знаний при разборе случаев нарушения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11980">
            <a:off x="7665913" y="4648496"/>
            <a:ext cx="2327288" cy="1745466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581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461" y="187569"/>
            <a:ext cx="1219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Структура реферата:</a:t>
            </a:r>
          </a:p>
          <a:p>
            <a:r>
              <a:rPr lang="ru-RU" sz="3200" dirty="0" smtClean="0"/>
              <a:t>Глава 1. Кодексы этики журналиста</a:t>
            </a:r>
          </a:p>
          <a:p>
            <a:r>
              <a:rPr lang="ru-RU" sz="3200" dirty="0"/>
              <a:t>	</a:t>
            </a:r>
            <a:r>
              <a:rPr lang="ru-RU" sz="3200" dirty="0" smtClean="0"/>
              <a:t>§ 1. История журналистики. Зачем нужен кодекс журналиста?</a:t>
            </a:r>
          </a:p>
          <a:p>
            <a:r>
              <a:rPr lang="ru-RU" sz="3200" dirty="0" smtClean="0"/>
              <a:t>	§ 2. Анализ «Кодекса этических норм Общества профессиональных журналистов»</a:t>
            </a:r>
          </a:p>
          <a:p>
            <a:r>
              <a:rPr lang="ru-RU" sz="3200" dirty="0" smtClean="0"/>
              <a:t>	§ 3. Анализ «Кодекса профессиональной этики российского журналиста»</a:t>
            </a:r>
          </a:p>
          <a:p>
            <a:r>
              <a:rPr lang="ru-RU" sz="3200" dirty="0" smtClean="0"/>
              <a:t>	§ 4. Заключение по первой главе</a:t>
            </a:r>
          </a:p>
          <a:p>
            <a:r>
              <a:rPr lang="ru-RU" sz="3200" dirty="0" smtClean="0"/>
              <a:t>Глава 2. Применение кодексов на практике</a:t>
            </a:r>
          </a:p>
          <a:p>
            <a:r>
              <a:rPr lang="ru-RU" sz="3200" dirty="0" smtClean="0"/>
              <a:t>	§ 1. Взятка журналистам в Швейцарии</a:t>
            </a:r>
          </a:p>
          <a:p>
            <a:r>
              <a:rPr lang="ru-RU" sz="3200" dirty="0" smtClean="0"/>
              <a:t>	§ 2. Украинский журналист взял в руки оружие</a:t>
            </a:r>
          </a:p>
          <a:p>
            <a:r>
              <a:rPr lang="ru-RU" sz="3200" dirty="0" smtClean="0"/>
              <a:t>	§ 3. Журналист опорочил администрацию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50683">
            <a:off x="9553222" y="3756867"/>
            <a:ext cx="1801173" cy="1660759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0219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4462" y="234462"/>
            <a:ext cx="1169963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История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dirty="0" smtClean="0"/>
              <a:t>1609 год-первая еженедельная газета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dirty="0" smtClean="0"/>
              <a:t>1650 год-первая ежедневная газета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dirty="0" smtClean="0"/>
              <a:t>1665 год-первый европейский журнал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dirty="0" smtClean="0"/>
              <a:t>1703 год-первая печатная газета в России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dirty="0" smtClean="0"/>
              <a:t>1895 год-изобретение радио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dirty="0" smtClean="0"/>
              <a:t>1920 год-начало активно использоваться радио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dirty="0" smtClean="0"/>
              <a:t>1927-1931 года-первые телевизионные трансляции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dirty="0" smtClean="0"/>
              <a:t>1945 год-начало регулярного телевещания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dirty="0" smtClean="0"/>
              <a:t>1969 год-создана первая компьютерная сеть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dirty="0" smtClean="0"/>
              <a:t>1991 год-появление первого интернет-сайта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31697">
            <a:off x="9399586" y="409505"/>
            <a:ext cx="2373927" cy="240557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xmlns="" val="12498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462" y="234462"/>
            <a:ext cx="1169963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Суть журналистского кодекса: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400" dirty="0"/>
              <a:t>Журналист обязан предоставлять лишь правдивую информацию, закреплённую фактами, журналист не имеет права выдумывать её для привлечения интереса к данной теме. </a:t>
            </a:r>
            <a:endParaRPr lang="ru-RU" sz="3400" dirty="0" smtClean="0"/>
          </a:p>
          <a:p>
            <a:pPr lvl="0"/>
            <a:endParaRPr lang="ru-RU" sz="340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400" dirty="0"/>
              <a:t>Журналист должен иметь уважение к другим людям и не делиться информацией, которой по договорённости с источником, выдавать не должен</a:t>
            </a:r>
            <a:r>
              <a:rPr lang="ru-RU" sz="3400" dirty="0" smtClean="0"/>
              <a:t>.</a:t>
            </a:r>
          </a:p>
          <a:p>
            <a:pPr lvl="0"/>
            <a:endParaRPr lang="ru-RU" sz="3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400" dirty="0"/>
              <a:t>Журналист обязан соблюдать </a:t>
            </a:r>
            <a:r>
              <a:rPr lang="ru-RU" sz="3400" dirty="0" err="1"/>
              <a:t>дедлайн</a:t>
            </a:r>
            <a:r>
              <a:rPr lang="ru-RU" sz="3400" dirty="0"/>
              <a:t> (сроки публикации).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57914" y="5369169"/>
            <a:ext cx="2634086" cy="1488831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7238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354" y="1219201"/>
            <a:ext cx="1169963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Анализы кодексов: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Кодекс </a:t>
            </a:r>
            <a:r>
              <a:rPr lang="ru-RU" sz="3600" dirty="0"/>
              <a:t>этических норм Общества профессиональных </a:t>
            </a:r>
            <a:r>
              <a:rPr lang="ru-RU" sz="3600" dirty="0" smtClean="0"/>
              <a:t>журналистов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Кодекс </a:t>
            </a:r>
            <a:r>
              <a:rPr lang="ru-RU" sz="3600" dirty="0"/>
              <a:t>профессиональной этики российского журналиста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438761">
            <a:off x="7564531" y="3945707"/>
            <a:ext cx="2280254" cy="2467245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6350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  <p:extLst>
      <p:ext uri="{BB962C8B-B14F-4D97-AF65-F5344CB8AC3E}">
        <p14:creationId xmlns:p14="http://schemas.microsoft.com/office/powerpoint/2010/main" xmlns="" val="27887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354" y="1125415"/>
            <a:ext cx="1169963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Дополнительные материалы</a:t>
            </a:r>
            <a:r>
              <a:rPr lang="ru-RU" sz="4000" dirty="0" smtClean="0"/>
              <a:t>:</a:t>
            </a:r>
            <a:endParaRPr lang="ru-RU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Международные принципы профессиональной этики </a:t>
            </a:r>
            <a:r>
              <a:rPr lang="ru-RU" sz="3600" dirty="0" smtClean="0"/>
              <a:t>журналиста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Международную декларацию принципов поведения журналистов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06158" y="3881113"/>
            <a:ext cx="3955073" cy="263859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207454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" y="211015"/>
            <a:ext cx="1172307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Случаи нарушения: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Взятка журналистам в </a:t>
            </a:r>
            <a:r>
              <a:rPr lang="ru-RU" sz="3600" dirty="0" smtClean="0"/>
              <a:t>Швейцарии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Украинский журналист взял в руки </a:t>
            </a:r>
            <a:r>
              <a:rPr lang="ru-RU" sz="3600" dirty="0" smtClean="0"/>
              <a:t>оружие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Журналист опорочил </a:t>
            </a:r>
            <a:r>
              <a:rPr lang="ru-RU" sz="3600" dirty="0" smtClean="0"/>
              <a:t>администрацию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9669" y="2836985"/>
            <a:ext cx="3187490" cy="3622431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xmlns="" val="25102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312</TotalTime>
  <Words>437</Words>
  <Application>Microsoft Office PowerPoint</Application>
  <PresentationFormat>Произвольный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Базис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Дашенька</dc:creator>
  <cp:lastModifiedBy>EMTrofimova</cp:lastModifiedBy>
  <cp:revision>25</cp:revision>
  <dcterms:created xsi:type="dcterms:W3CDTF">2016-04-27T16:43:41Z</dcterms:created>
  <dcterms:modified xsi:type="dcterms:W3CDTF">2016-04-28T12:36:23Z</dcterms:modified>
</cp:coreProperties>
</file>