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utomationlab.ru/index.php" TargetMode="External"/><Relationship Id="rId4" Type="http://schemas.openxmlformats.org/officeDocument/2006/relationships/hyperlink" Target="https://slovari.yandex.ru/%D0%A1%D0%BF%D1%80%D0%BE%D1%81/%D0%9B%D0%BE%D0%BF%D0%B0%D1%82%D0%BD%D0%B8%D0%BA%D0%BE%D0%B2/%D0%A1%D1%82%D0%BE%D1%85%D0%B0%D1%81%D1%82%D0%B8%D1%87%D0%B5%D1%81%D0%BA%D0%B0%D1%8F%20%D0%BC%D0%BE%D0%B4%D0%B5%D0%BB%D1%8C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gpedia.ru/id159755p1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 rot="19140000">
            <a:off x="675990" y="1602591"/>
            <a:ext cx="5648623" cy="1204306"/>
          </a:xfrm>
        </p:spPr>
        <p:txBody>
          <a:bodyPr/>
          <a:lstStyle/>
          <a:p>
            <a:r>
              <a:rPr lang="ru-RU" sz="3600" dirty="0" smtClean="0">
                <a:latin typeface="Times New Roman"/>
                <a:cs typeface="Times New Roman"/>
              </a:rPr>
              <a:t>Информационное</a:t>
            </a:r>
            <a:r>
              <a:rPr lang="ru-RU" sz="3600" dirty="0" smtClean="0"/>
              <a:t> </a:t>
            </a:r>
            <a:r>
              <a:rPr lang="ru-RU" sz="3600" dirty="0" smtClean="0">
                <a:latin typeface="Times New Roman"/>
                <a:cs typeface="Times New Roman"/>
              </a:rPr>
              <a:t>моделирование</a:t>
            </a:r>
            <a:r>
              <a:rPr lang="ru-RU" sz="3600" dirty="0" smtClean="0"/>
              <a:t> </a:t>
            </a:r>
            <a:r>
              <a:rPr lang="ru-RU" sz="3600" dirty="0" smtClean="0">
                <a:latin typeface="Times New Roman"/>
                <a:cs typeface="Times New Roman"/>
              </a:rPr>
              <a:t>очереди</a:t>
            </a:r>
            <a:endParaRPr lang="ru-RU" sz="3600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4"/>
            <a:ext cx="6511131" cy="329259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ru-RU" dirty="0" smtClean="0">
                <a:latin typeface="Times New Roman"/>
                <a:cs typeface="Times New Roman"/>
              </a:rPr>
              <a:t>Автор: </a:t>
            </a:r>
            <a:r>
              <a:rPr lang="ru-RU" dirty="0" err="1" smtClean="0">
                <a:latin typeface="Times New Roman"/>
                <a:cs typeface="Times New Roman"/>
              </a:rPr>
              <a:t>Буткова</a:t>
            </a:r>
            <a:r>
              <a:rPr lang="ru-RU" dirty="0" smtClean="0">
                <a:latin typeface="Times New Roman"/>
                <a:cs typeface="Times New Roman"/>
              </a:rPr>
              <a:t> Е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ru-RU" dirty="0">
                <a:latin typeface="Times New Roman"/>
                <a:cs typeface="Times New Roman"/>
              </a:rPr>
              <a:t>А</a:t>
            </a:r>
            <a:r>
              <a:rPr lang="ru-RU" dirty="0" smtClean="0">
                <a:latin typeface="Times New Roman"/>
                <a:cs typeface="Times New Roman"/>
              </a:rPr>
              <a:t> 10«Б»</a:t>
            </a:r>
          </a:p>
          <a:p>
            <a:pPr>
              <a:lnSpc>
                <a:spcPct val="50000"/>
              </a:lnSpc>
            </a:pPr>
            <a:r>
              <a:rPr lang="ru-RU" dirty="0" smtClean="0">
                <a:latin typeface="Times New Roman"/>
                <a:cs typeface="Times New Roman"/>
              </a:rPr>
              <a:t>Руководитель: </a:t>
            </a:r>
            <a:r>
              <a:rPr lang="ru-RU" dirty="0" err="1" smtClean="0">
                <a:latin typeface="Times New Roman"/>
                <a:cs typeface="Times New Roman"/>
              </a:rPr>
              <a:t>Пяткина</a:t>
            </a:r>
            <a:r>
              <a:rPr lang="ru-RU" dirty="0" smtClean="0">
                <a:latin typeface="Times New Roman"/>
                <a:cs typeface="Times New Roman"/>
              </a:rPr>
              <a:t> Г.А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407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647" y="287684"/>
            <a:ext cx="700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ИМИТАЦИОННЫЕ МОДЕЛИ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330" y="1175141"/>
            <a:ext cx="472373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cs typeface="Times New Roman"/>
              </a:rPr>
              <a:t>изучаемая </a:t>
            </a:r>
            <a:r>
              <a:rPr lang="ru-RU" sz="2800" dirty="0">
                <a:latin typeface="Times New Roman"/>
                <a:cs typeface="Times New Roman"/>
              </a:rPr>
              <a:t>система заменяется моделью, </a:t>
            </a:r>
            <a:r>
              <a:rPr lang="ru-RU" sz="2800" dirty="0" smtClean="0">
                <a:latin typeface="Times New Roman"/>
                <a:cs typeface="Times New Roman"/>
              </a:rPr>
              <a:t>с высокой </a:t>
            </a:r>
            <a:r>
              <a:rPr lang="ru-RU" sz="2800" dirty="0">
                <a:latin typeface="Times New Roman"/>
                <a:cs typeface="Times New Roman"/>
              </a:rPr>
              <a:t>точностью </a:t>
            </a:r>
            <a:r>
              <a:rPr lang="ru-RU" sz="2800" dirty="0" smtClean="0">
                <a:latin typeface="Times New Roman"/>
                <a:cs typeface="Times New Roman"/>
              </a:rPr>
              <a:t>описания реальной </a:t>
            </a:r>
            <a:r>
              <a:rPr lang="ru-RU" sz="2800" dirty="0">
                <a:latin typeface="Times New Roman"/>
                <a:cs typeface="Times New Roman"/>
              </a:rPr>
              <a:t>систему, с которой проводятся эксперименты с целью получения информации об этой системе. 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2" y="999771"/>
            <a:ext cx="3360168" cy="390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740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629" y="0"/>
            <a:ext cx="8070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/>
                <a:cs typeface="Times New Roman"/>
              </a:rPr>
              <a:t>АНАЛИТИЧЕСКОЕ МОДЕЛИРОВАНИЕ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780" y="1430676"/>
            <a:ext cx="377818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cs typeface="Times New Roman"/>
              </a:rPr>
              <a:t>Метод основывается на решении формул и уравнений. В свою очередь бывает двух видов: детерминированные и вероятные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2"/>
          <a:srcRect l="4910" t="5157" r="32437"/>
          <a:stretch/>
        </p:blipFill>
        <p:spPr>
          <a:xfrm>
            <a:off x="4308732" y="1200329"/>
            <a:ext cx="4469508" cy="33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659" y="225050"/>
            <a:ext cx="586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/>
                <a:cs typeface="Times New Roman"/>
              </a:rPr>
              <a:t>СИСТЕМЫ МАССОВОГО ОБСЛУЖИВАНИЯ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471" y="1602204"/>
            <a:ext cx="446950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cs typeface="Times New Roman"/>
              </a:rPr>
              <a:t>Относятся к классу сложных систем. Особенность- наличие множества случайных событий, что приводит к недетерминированному воздействию на систему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82" y="1602204"/>
            <a:ext cx="3886497" cy="310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63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648" y="58910"/>
            <a:ext cx="681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/>
                <a:cs typeface="Times New Roman"/>
              </a:rPr>
              <a:t>АНАЛИЗ ПРИ ПОМОЩИ СИСТЕМНОГО ПОДХОДА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65" y="1280702"/>
            <a:ext cx="551453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/>
                <a:cs typeface="Times New Roman"/>
              </a:rPr>
              <a:t>Определение свойств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/>
                <a:cs typeface="Times New Roman"/>
              </a:rPr>
              <a:t>Анализ и выделение основных элементов СМО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/>
                <a:cs typeface="Times New Roman"/>
              </a:rPr>
              <a:t>Построение алгоритма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/>
                <a:cs typeface="Times New Roman"/>
              </a:rPr>
              <a:t>Проведение вычислительного эксперимента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/>
                <a:cs typeface="Times New Roman"/>
              </a:rPr>
              <a:t>Анализ результатов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333" l="3000" r="97250">
                        <a14:foregroundMark x1="88500" y1="55238" x2="88500" y2="55238"/>
                        <a14:foregroundMark x1="84500" y1="6190" x2="91000" y2="88571"/>
                        <a14:foregroundMark x1="84750" y1="78571" x2="92500" y2="8571"/>
                        <a14:foregroundMark x1="79500" y1="70952" x2="83500" y2="30952"/>
                        <a14:foregroundMark x1="78750" y1="78571" x2="95000" y2="68571"/>
                        <a14:foregroundMark x1="21500" y1="84286" x2="6500" y2="59524"/>
                        <a14:foregroundMark x1="39250" y1="9048" x2="66750" y2="11905"/>
                        <a14:foregroundMark x1="20750" y1="20476" x2="46750" y2="24762"/>
                        <a14:foregroundMark x1="18750" y1="33810" x2="38000" y2="58571"/>
                        <a14:foregroundMark x1="51750" y1="86190" x2="79000" y2="86190"/>
                        <a14:backgroundMark x1="89250" y1="33810" x2="81250" y2="6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124" y="2443401"/>
            <a:ext cx="3630194" cy="22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0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36" y="1870090"/>
            <a:ext cx="789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/>
                <a:cs typeface="Times New Roman"/>
              </a:rPr>
              <a:t>с</a:t>
            </a:r>
            <a:r>
              <a:rPr lang="ru-RU" sz="3600" b="1" dirty="0" smtClean="0">
                <a:latin typeface="Times New Roman"/>
                <a:cs typeface="Times New Roman"/>
              </a:rPr>
              <a:t>пасибо за внимание,</a:t>
            </a:r>
          </a:p>
          <a:p>
            <a:r>
              <a:rPr lang="ru-RU" sz="3600" b="1" dirty="0" smtClean="0">
                <a:latin typeface="Times New Roman"/>
                <a:cs typeface="Times New Roman"/>
              </a:rPr>
              <a:t>я готова выслушать ваши вопросы</a:t>
            </a:r>
            <a:endParaRPr lang="ru-RU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1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latin typeface="Times New Roman"/>
                <a:cs typeface="Times New Roman"/>
              </a:rPr>
              <a:t>Актуальность</a:t>
            </a:r>
            <a:endParaRPr lang="ru-RU" sz="3200" b="1" u="sng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435" y="1099759"/>
            <a:ext cx="81004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Человек часто сталкивается с проблемами СМО в повседневной жизни</a:t>
            </a:r>
          </a:p>
          <a:p>
            <a:pPr marL="285750" indent="-285750" algn="just">
              <a:buFont typeface="Arial"/>
              <a:buChar char="•"/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Математические расчеты при создании СМО влияет на удобство и качество обслуживание клиента</a:t>
            </a:r>
          </a:p>
          <a:p>
            <a:pPr marL="285750" indent="-285750" algn="just">
              <a:buFont typeface="Arial"/>
              <a:buChar char="•"/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Подбор наиболее рационального решения системы влияет на работу всей системы очереди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537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468" y="323568"/>
            <a:ext cx="70528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/>
                <a:cs typeface="Times New Roman"/>
              </a:rPr>
              <a:t>ЦЕЛЬ ДИПЛОМНОЙ РАБОТЫ</a:t>
            </a:r>
            <a:endParaRPr lang="ru-RU" sz="3200" b="1" u="sng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469" y="1005194"/>
            <a:ext cx="6845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Исследование и разработка имитационной модели очереди в системе массового обслуживания 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2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43" b="98257" l="261" r="98870">
                        <a14:foregroundMark x1="96435" y1="84048" x2="96000" y2="83512"/>
                        <a14:foregroundMark x1="3130" y1="21984" x2="21652" y2="64611"/>
                        <a14:foregroundMark x1="5652" y1="66086" x2="57652" y2="24531"/>
                        <a14:foregroundMark x1="1652" y1="23995" x2="61043" y2="22788"/>
                        <a14:foregroundMark x1="2000" y1="21582" x2="59304" y2="20777"/>
                        <a14:foregroundMark x1="2609" y1="43432" x2="1652" y2="25201"/>
                        <a14:foregroundMark x1="68087" y1="92091" x2="62957" y2="92091"/>
                        <a14:foregroundMark x1="57826" y1="78552" x2="61826" y2="83512"/>
                      </a14:backgroundRemoval>
                    </a14:imgEffect>
                  </a14:imgLayer>
                </a14:imgProps>
              </a:ext>
            </a:extLst>
          </a:blip>
          <a:srcRect t="19585" r="1685"/>
          <a:stretch/>
        </p:blipFill>
        <p:spPr>
          <a:xfrm>
            <a:off x="1430734" y="2651783"/>
            <a:ext cx="7179488" cy="380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47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331" y="218767"/>
            <a:ext cx="3887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/>
                <a:cs typeface="Times New Roman"/>
              </a:rPr>
              <a:t>ЗАДАЧИ:</a:t>
            </a:r>
            <a:endParaRPr lang="ru-RU" sz="3200" b="1" u="sng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792" y="801629"/>
            <a:ext cx="8710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Выявить особенности СМО и проблемы очереди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Определить понятия: модели, моделирования, виды моделирования, имитационные модели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Разобрать этапы моделирования СМО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Рассмотреть постановку задачи моделирования очереди в системах массового обслуживания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Разработать имитационную модель очереди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Подобрать наиболее рациональное решение для модели очереди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Написать отчет о проделанной работе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078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554" y="466175"/>
            <a:ext cx="77332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/>
                <a:cs typeface="Times New Roman"/>
              </a:rPr>
              <a:t>ПЛАН ДИПЛОМНОЙ РАБОТЫ</a:t>
            </a:r>
            <a:endParaRPr lang="ru-RU" sz="3200" b="1" u="sng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010" y="1083101"/>
            <a:ext cx="8521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cs typeface="Times New Roman"/>
              </a:rPr>
              <a:t>Дипломная работа будет состоять из  введения, теоретической, практической части и заключения:</a:t>
            </a:r>
          </a:p>
          <a:p>
            <a:pPr algn="just"/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010" y="2300074"/>
            <a:ext cx="421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Теоретическая часть</a:t>
            </a:r>
            <a:endParaRPr lang="ru-RU" sz="2800" dirty="0">
              <a:latin typeface="Times New Roman"/>
              <a:cs typeface="Times New Roman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746026" y="2622774"/>
            <a:ext cx="88425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7614" y="2145720"/>
            <a:ext cx="382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Основные понятия, Особенности СМО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010" y="3687040"/>
            <a:ext cx="352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Практическая часть</a:t>
            </a:r>
            <a:endParaRPr lang="ru-RU" sz="2800" dirty="0">
              <a:latin typeface="Times New Roman"/>
              <a:cs typeface="Times New Roman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746026" y="3948650"/>
            <a:ext cx="88425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07614" y="3384906"/>
            <a:ext cx="4031400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/>
                <a:cs typeface="Times New Roman"/>
              </a:rPr>
              <a:t>Разработка имитационной модели в электронных таблицах и в среде </a:t>
            </a:r>
            <a:r>
              <a:rPr lang="ru-RU" sz="2800" dirty="0" err="1" smtClean="0">
                <a:latin typeface="Times New Roman"/>
                <a:cs typeface="Times New Roman"/>
              </a:rPr>
              <a:t>програмирования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148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55" y="1141326"/>
            <a:ext cx="8537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1.</a:t>
            </a:r>
            <a:r>
              <a:rPr lang="en-US" dirty="0" err="1" smtClean="0">
                <a:latin typeface="Times New Roman"/>
                <a:cs typeface="Times New Roman"/>
              </a:rPr>
              <a:t>Задачник</a:t>
            </a:r>
            <a:r>
              <a:rPr lang="en-US" dirty="0" err="1">
                <a:latin typeface="Times New Roman"/>
                <a:cs typeface="Times New Roman"/>
              </a:rPr>
              <a:t>-практикум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2 </a:t>
            </a:r>
            <a:r>
              <a:rPr lang="en-US" dirty="0" err="1">
                <a:latin typeface="Times New Roman"/>
                <a:cs typeface="Times New Roman"/>
              </a:rPr>
              <a:t>т</a:t>
            </a:r>
            <a:r>
              <a:rPr lang="en-US" dirty="0">
                <a:latin typeface="Times New Roman"/>
                <a:cs typeface="Times New Roman"/>
              </a:rPr>
              <a:t>. И74 </a:t>
            </a:r>
            <a:r>
              <a:rPr lang="en-US" dirty="0" err="1">
                <a:latin typeface="Times New Roman"/>
                <a:cs typeface="Times New Roman"/>
              </a:rPr>
              <a:t>Т</a:t>
            </a:r>
            <a:r>
              <a:rPr lang="en-US" dirty="0">
                <a:latin typeface="Times New Roman"/>
                <a:cs typeface="Times New Roman"/>
              </a:rPr>
              <a:t>. 2/</a:t>
            </a:r>
            <a:r>
              <a:rPr lang="en-US" dirty="0" err="1">
                <a:latin typeface="Times New Roman"/>
                <a:cs typeface="Times New Roman"/>
              </a:rPr>
              <a:t>Л.А.Залогова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др</a:t>
            </a:r>
            <a:r>
              <a:rPr lang="en-US" dirty="0">
                <a:latin typeface="Times New Roman"/>
                <a:cs typeface="Times New Roman"/>
              </a:rPr>
              <a:t>.]; </a:t>
            </a:r>
            <a:r>
              <a:rPr lang="en-US" dirty="0" err="1">
                <a:latin typeface="Times New Roman"/>
                <a:cs typeface="Times New Roman"/>
              </a:rPr>
              <a:t>под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ред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И.Г.Семакина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Е.К.Хеннера</a:t>
            </a:r>
            <a:r>
              <a:rPr lang="en-US" dirty="0">
                <a:latin typeface="Times New Roman"/>
                <a:cs typeface="Times New Roman"/>
              </a:rPr>
              <a:t>. - 3-е </a:t>
            </a:r>
            <a:r>
              <a:rPr lang="en-US" dirty="0" err="1">
                <a:latin typeface="Times New Roman"/>
                <a:cs typeface="Times New Roman"/>
              </a:rPr>
              <a:t>изд</a:t>
            </a:r>
            <a:r>
              <a:rPr lang="en-US" dirty="0">
                <a:latin typeface="Times New Roman"/>
                <a:cs typeface="Times New Roman"/>
              </a:rPr>
              <a:t>.-</a:t>
            </a:r>
            <a:r>
              <a:rPr lang="en-US" dirty="0" err="1">
                <a:latin typeface="Times New Roman"/>
                <a:cs typeface="Times New Roman"/>
              </a:rPr>
              <a:t>м</a:t>
            </a:r>
            <a:r>
              <a:rPr lang="en-US" dirty="0">
                <a:latin typeface="Times New Roman"/>
                <a:cs typeface="Times New Roman"/>
              </a:rPr>
              <a:t>. : БИНОМ. </a:t>
            </a:r>
            <a:r>
              <a:rPr lang="en-US" dirty="0" err="1">
                <a:latin typeface="Times New Roman"/>
                <a:cs typeface="Times New Roman"/>
              </a:rPr>
              <a:t>Лаборатория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знаний</a:t>
            </a:r>
            <a:r>
              <a:rPr lang="en-US" dirty="0">
                <a:latin typeface="Times New Roman"/>
                <a:cs typeface="Times New Roman"/>
              </a:rPr>
              <a:t>, 2011.- 294с.: </a:t>
            </a:r>
            <a:r>
              <a:rPr lang="en-US" dirty="0" err="1">
                <a:latin typeface="Times New Roman"/>
                <a:cs typeface="Times New Roman"/>
              </a:rPr>
              <a:t>ил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2.Осипов Л.А.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Проектирование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систем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массового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обслуживания</a:t>
            </a:r>
            <a:r>
              <a:rPr lang="en-US" dirty="0">
                <a:latin typeface="Times New Roman"/>
                <a:cs typeface="Times New Roman"/>
              </a:rPr>
              <a:t>. О741 - </a:t>
            </a:r>
            <a:r>
              <a:rPr lang="en-US" dirty="0" err="1">
                <a:latin typeface="Times New Roman"/>
                <a:cs typeface="Times New Roman"/>
              </a:rPr>
              <a:t>М</a:t>
            </a:r>
            <a:r>
              <a:rPr lang="en-US" dirty="0">
                <a:latin typeface="Times New Roman"/>
                <a:cs typeface="Times New Roman"/>
              </a:rPr>
              <a:t>.:</a:t>
            </a:r>
            <a:r>
              <a:rPr lang="en-US" dirty="0" err="1">
                <a:latin typeface="Times New Roman"/>
                <a:cs typeface="Times New Roman"/>
              </a:rPr>
              <a:t>изд</a:t>
            </a:r>
            <a:r>
              <a:rPr lang="en-US" dirty="0">
                <a:latin typeface="Times New Roman"/>
                <a:cs typeface="Times New Roman"/>
              </a:rPr>
              <a:t>. "</a:t>
            </a:r>
            <a:r>
              <a:rPr lang="en-US" dirty="0" err="1">
                <a:latin typeface="Times New Roman"/>
                <a:cs typeface="Times New Roman"/>
              </a:rPr>
              <a:t>Адвансед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Солюшнз</a:t>
            </a:r>
            <a:r>
              <a:rPr lang="en-US" dirty="0">
                <a:latin typeface="Times New Roman"/>
                <a:cs typeface="Times New Roman"/>
              </a:rPr>
              <a:t>", 2011.-112 </a:t>
            </a:r>
            <a:r>
              <a:rPr lang="en-US" dirty="0" err="1">
                <a:latin typeface="Times New Roman"/>
                <a:cs typeface="Times New Roman"/>
              </a:rPr>
              <a:t>с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3.Информация </a:t>
            </a:r>
            <a:r>
              <a:rPr lang="en-US" dirty="0" err="1">
                <a:latin typeface="Times New Roman"/>
                <a:cs typeface="Times New Roman"/>
              </a:rPr>
              <a:t>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математическом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моделировании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u="sng" dirty="0">
                <a:latin typeface="Times New Roman"/>
                <a:cs typeface="Times New Roman"/>
                <a:hlinkClick r:id="rId2"/>
              </a:rPr>
              <a:t>http://www.ngpedia.ru/id159755p1.html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7.31.15.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4.Определения </a:t>
            </a:r>
            <a:r>
              <a:rPr lang="en-US" dirty="0" err="1">
                <a:latin typeface="Times New Roman"/>
                <a:cs typeface="Times New Roman"/>
              </a:rPr>
              <a:t>по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теме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математического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моделирования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u="sng" dirty="0">
                <a:latin typeface="Times New Roman"/>
                <a:cs typeface="Times New Roman"/>
                <a:hlinkClick r:id="rId3"/>
              </a:rPr>
              <a:t>http://automationlab.ru/index.php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7.31.15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5.Определения </a:t>
            </a:r>
            <a:r>
              <a:rPr lang="en-US" dirty="0" err="1">
                <a:latin typeface="Times New Roman"/>
                <a:cs typeface="Times New Roman"/>
              </a:rPr>
              <a:t>по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теме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аналитического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моделирования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u="sng" dirty="0">
                <a:latin typeface="Times New Roman"/>
                <a:cs typeface="Times New Roman"/>
              </a:rPr>
              <a:t>https://</a:t>
            </a:r>
            <a:r>
              <a:rPr lang="en-US" u="sng" dirty="0" err="1">
                <a:latin typeface="Times New Roman"/>
                <a:cs typeface="Times New Roman"/>
              </a:rPr>
              <a:t>ru.wikipedia.org</a:t>
            </a:r>
            <a:r>
              <a:rPr lang="en-US" u="sng" dirty="0">
                <a:latin typeface="Times New Roman"/>
                <a:cs typeface="Times New Roman"/>
              </a:rPr>
              <a:t>/wiki/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u="sng" dirty="0">
                <a:latin typeface="Times New Roman"/>
                <a:cs typeface="Times New Roman"/>
                <a:hlinkClick r:id="rId4"/>
              </a:rPr>
              <a:t>https://slovari.yandex.ru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7.31.15</a:t>
            </a:r>
            <a:endParaRPr lang="ru-RU" dirty="0">
              <a:latin typeface="Times New Roman"/>
              <a:cs typeface="Times New Roman"/>
            </a:endParaRPr>
          </a:p>
          <a:p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559" y="215150"/>
            <a:ext cx="665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СПИСОК ЛИТЕРАТУРЫ</a:t>
            </a:r>
            <a:endParaRPr lang="ru-RU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70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140" y="281116"/>
            <a:ext cx="530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МОДЕЛИРОВАНИЕ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63040" y="927447"/>
            <a:ext cx="1125415" cy="739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452760" y="927447"/>
            <a:ext cx="1" cy="739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494921" y="927447"/>
            <a:ext cx="804537" cy="739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3895" y="1788049"/>
            <a:ext cx="213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/>
                <a:cs typeface="Times New Roman"/>
              </a:rPr>
              <a:t>ф</a:t>
            </a:r>
            <a:r>
              <a:rPr lang="ru-RU" sz="2800" dirty="0" smtClean="0">
                <a:latin typeface="Times New Roman"/>
                <a:cs typeface="Times New Roman"/>
              </a:rPr>
              <a:t>изическое 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5471" y="1739925"/>
            <a:ext cx="287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математическое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287" y="1747665"/>
            <a:ext cx="2652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/>
                <a:cs typeface="Times New Roman"/>
              </a:rPr>
              <a:t>п</a:t>
            </a:r>
            <a:r>
              <a:rPr lang="ru-RU" sz="2800" dirty="0" smtClean="0">
                <a:latin typeface="Times New Roman"/>
                <a:cs typeface="Times New Roman"/>
              </a:rPr>
              <a:t>олунатурное моделирование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4" b="93939" l="8033" r="96066">
                        <a14:foregroundMark x1="18525" y1="47879" x2="41311" y2="89091"/>
                        <a14:foregroundMark x1="30492" y1="55455" x2="71639" y2="70909"/>
                        <a14:foregroundMark x1="23115" y1="13333" x2="44262" y2="21818"/>
                        <a14:foregroundMark x1="45902" y1="13939" x2="55410" y2="13939"/>
                        <a14:foregroundMark x1="62131" y1="15455" x2="79508" y2="48485"/>
                        <a14:foregroundMark x1="81148" y1="49394" x2="81639" y2="77576"/>
                        <a14:backgroundMark x1="42131" y1="85455" x2="79508" y2="86970"/>
                        <a14:backgroundMark x1="55410" y1="12424" x2="59180" y2="12424"/>
                        <a14:backgroundMark x1="40820" y1="80606" x2="79836" y2="86970"/>
                      </a14:backgroundRemoval>
                    </a14:imgEffect>
                  </a14:imgLayer>
                </a14:imgProps>
              </a:ext>
            </a:extLst>
          </a:blip>
          <a:srcRect l="16429" t="5335" r="16344" b="9771"/>
          <a:stretch/>
        </p:blipFill>
        <p:spPr>
          <a:xfrm>
            <a:off x="3002447" y="2311269"/>
            <a:ext cx="2861770" cy="1955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17" y="2701772"/>
            <a:ext cx="3082836" cy="219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5"/>
          <a:srcRect t="13268" r="1296"/>
          <a:stretch/>
        </p:blipFill>
        <p:spPr>
          <a:xfrm>
            <a:off x="199581" y="2864775"/>
            <a:ext cx="2526917" cy="173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78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171" y="289350"/>
            <a:ext cx="805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ПРИНЦИПЫ МОДЕЛИРОВАНИЯ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350499" y="1189551"/>
            <a:ext cx="948564" cy="659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86565" y="1189551"/>
            <a:ext cx="832171" cy="659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851" y="1908516"/>
            <a:ext cx="337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/>
                <a:cs typeface="Times New Roman"/>
              </a:rPr>
              <a:t>а</a:t>
            </a:r>
            <a:r>
              <a:rPr lang="ru-RU" sz="2800" dirty="0" smtClean="0">
                <a:latin typeface="Times New Roman"/>
                <a:cs typeface="Times New Roman"/>
              </a:rPr>
              <a:t>бстрактная модель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8264" y="1908516"/>
            <a:ext cx="3520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/>
                <a:cs typeface="Times New Roman"/>
              </a:rPr>
              <a:t>Материальная </a:t>
            </a:r>
            <a:r>
              <a:rPr lang="ru-RU" sz="2800" dirty="0">
                <a:latin typeface="Times New Roman"/>
                <a:cs typeface="Times New Roman"/>
              </a:rPr>
              <a:t>м</a:t>
            </a:r>
            <a:r>
              <a:rPr lang="ru-RU" sz="2800" dirty="0" smtClean="0">
                <a:latin typeface="Times New Roman"/>
                <a:cs typeface="Times New Roman"/>
              </a:rPr>
              <a:t>одель 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2"/>
          <a:srcRect t="-9118" r="49167" b="9118"/>
          <a:stretch/>
        </p:blipFill>
        <p:spPr>
          <a:xfrm>
            <a:off x="498398" y="2431736"/>
            <a:ext cx="3247627" cy="2444298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56" y="2586136"/>
            <a:ext cx="4083651" cy="228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02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8" y="0"/>
            <a:ext cx="9131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/>
                <a:cs typeface="Times New Roman"/>
              </a:rPr>
              <a:t>МАТЕМАТИЧЕСКОЕ МОДЕЛИРОВАНИЕ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98" y="1593290"/>
            <a:ext cx="4248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cs typeface="Times New Roman"/>
              </a:rPr>
              <a:t>В математическом моделировании в основном используются два типа: аналитический и имитационный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250" y1="80729" x2="86250" y2="80729"/>
                        <a14:foregroundMark x1="10208" y1="35417" x2="12917" y2="88802"/>
                        <a14:foregroundMark x1="25625" y1="36719" x2="25000" y2="44531"/>
                        <a14:foregroundMark x1="5000" y1="72917" x2="8125" y2="96615"/>
                        <a14:foregroundMark x1="46042" y1="92708" x2="91042" y2="97917"/>
                        <a14:foregroundMark x1="80833" y1="80208" x2="91458" y2="578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8514" y="1593290"/>
            <a:ext cx="4226609" cy="29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3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Углы.thmx</Template>
  <TotalTime>175</TotalTime>
  <Words>407</Words>
  <Application>Microsoft Macintosh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Информационное моделирование очереди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моделирование очереди</dc:title>
  <dc:creator>macbook</dc:creator>
  <cp:lastModifiedBy>macbook</cp:lastModifiedBy>
  <cp:revision>16</cp:revision>
  <dcterms:created xsi:type="dcterms:W3CDTF">2015-12-20T16:51:05Z</dcterms:created>
  <dcterms:modified xsi:type="dcterms:W3CDTF">2015-12-20T19:46:19Z</dcterms:modified>
</cp:coreProperties>
</file>