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2285992"/>
            <a:ext cx="8458200" cy="1470025"/>
          </a:xfrm>
        </p:spPr>
        <p:txBody>
          <a:bodyPr/>
          <a:lstStyle/>
          <a:p>
            <a:r>
              <a:rPr lang="ru-RU" dirty="0" smtClean="0"/>
              <a:t>Информационные оптимизационные модели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smtClean="0"/>
              <a:t>Автор:</a:t>
            </a:r>
            <a:r>
              <a:rPr lang="ru-RU" dirty="0" smtClean="0"/>
              <a:t> ученица 10«Б» класса</a:t>
            </a:r>
          </a:p>
          <a:p>
            <a:r>
              <a:rPr lang="ru-RU" dirty="0" smtClean="0"/>
              <a:t>Воробьёва Ирина</a:t>
            </a:r>
          </a:p>
          <a:p>
            <a:r>
              <a:rPr lang="ru-RU" i="1" dirty="0" smtClean="0"/>
              <a:t>Руководитель:</a:t>
            </a:r>
            <a:r>
              <a:rPr lang="ru-RU" dirty="0" smtClean="0"/>
              <a:t> Пяткина Г.А.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428604"/>
            <a:ext cx="885831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u="sng" dirty="0" smtClean="0"/>
              <a:t>Список источников:</a:t>
            </a:r>
          </a:p>
          <a:p>
            <a:pPr lvl="0"/>
            <a:endParaRPr lang="ru-RU" sz="3200" u="sng" dirty="0" smtClean="0"/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Гофман В., Хомоненко А. Самоучитель </a:t>
            </a:r>
            <a:r>
              <a:rPr lang="en-US" sz="3200" dirty="0" smtClean="0"/>
              <a:t>Delphi</a:t>
            </a:r>
            <a:r>
              <a:rPr lang="ru-RU" sz="3200" dirty="0" smtClean="0"/>
              <a:t>. – СПб.: БХВ-Петербург, 2008.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Рессин А.А., Фиошин М.Е., Юнусов С.М. Информатика и ИКТ. 10-11 класс. – М.: Дрофа, 2008.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/>
              <a:t>Угринович Н.Д. Исследование информационных моделей. Элективный курс: Учебное пособие. – М.: БИНОМ. Лаборатория знаний, 2006.</a:t>
            </a:r>
          </a:p>
          <a:p>
            <a:endParaRPr lang="ru-RU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2418702"/>
            <a:ext cx="685804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1538" y="1857364"/>
            <a:ext cx="707236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Цель:</a:t>
            </a:r>
          </a:p>
          <a:p>
            <a:pPr algn="ctr"/>
            <a:r>
              <a:rPr lang="ru-RU" sz="3200" dirty="0" smtClean="0"/>
              <a:t>поиск и анализ информации об оптимизационном моделировании и разработка оптимизационных моделей для различных экономических задач.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436506"/>
            <a:ext cx="8286808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3200" u="sng" dirty="0" smtClean="0"/>
              <a:t>Задачи:</a:t>
            </a:r>
          </a:p>
          <a:p>
            <a:pPr lvl="0"/>
            <a:endParaRPr lang="ru-RU" sz="3200" u="sng" dirty="0" smtClean="0"/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smtClean="0"/>
              <a:t>Изучить понятие и назначение модели и моделирования, виды моделей;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smtClean="0"/>
              <a:t>Описать этапы разработки моделей на компьютере;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smtClean="0"/>
              <a:t>Изучить понятие оптимизационного моделирования;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smtClean="0"/>
              <a:t>Разработать оптимизационные модели для экономических задач;</a:t>
            </a:r>
          </a:p>
          <a:p>
            <a:pPr marL="742950" lvl="0" indent="-742950">
              <a:buFont typeface="+mj-lt"/>
              <a:buAutoNum type="arabicPeriod"/>
            </a:pPr>
            <a:r>
              <a:rPr lang="ru-RU" sz="3200" dirty="0" smtClean="0"/>
              <a:t>Написать отчет о работе.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071678"/>
            <a:ext cx="8501122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u="sng" dirty="0" smtClean="0"/>
              <a:t>Модель</a:t>
            </a:r>
            <a:r>
              <a:rPr lang="ru-RU" sz="3200" dirty="0" smtClean="0"/>
              <a:t> – это объект, который используется для представления другого объекта (оригинала) с определенной целью и отражает основные свойства и характеристики оригинала.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1389768"/>
            <a:ext cx="7015062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u="sng" dirty="0" smtClean="0"/>
              <a:t>Этапы создания модели:</a:t>
            </a:r>
          </a:p>
          <a:p>
            <a:endParaRPr lang="ru-RU" sz="3200" u="sng" dirty="0" smtClean="0"/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Описание модели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Формализация модели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Создание компьютерной модели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Компьютерный эксперимент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dirty="0" smtClean="0"/>
              <a:t>Анализ результатов</a:t>
            </a:r>
            <a:endParaRPr lang="ru-RU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2786058"/>
          <a:ext cx="8429684" cy="3686940"/>
        </p:xfrm>
        <a:graphic>
          <a:graphicData uri="http://schemas.openxmlformats.org/drawingml/2006/table">
            <a:tbl>
              <a:tblPr/>
              <a:tblGrid>
                <a:gridCol w="1743069"/>
                <a:gridCol w="1336657"/>
                <a:gridCol w="1336657"/>
                <a:gridCol w="1293350"/>
                <a:gridCol w="1293350"/>
                <a:gridCol w="1426601"/>
              </a:tblGrid>
              <a:tr h="233773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Пункты доставки грузов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Расстояние между городами, км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Количество свободных машин (шт)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3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Москва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Нижний Новгород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  <a:cs typeface="Times New Roman"/>
                        </a:rPr>
                        <a:t>Рязань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Калуга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Пермь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1907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1506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1780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1650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Екатеринбург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2011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1950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1890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1788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Челябинск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2500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2120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1960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1854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Курган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2450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2100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1970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1790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5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  <a:cs typeface="Times New Roman"/>
                        </a:rPr>
                        <a:t>Заявки на машины (шт)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5340" marR="6534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14314" y="357166"/>
            <a:ext cx="5072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Задача 1. Перегон машин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85721" y="908621"/>
            <a:ext cx="857256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Целевая функция:</a:t>
            </a:r>
          </a:p>
          <a:p>
            <a:r>
              <a:rPr lang="en-US" sz="2400" dirty="0" smtClean="0"/>
              <a:t>F</a:t>
            </a:r>
            <a:r>
              <a:rPr lang="ru-RU" sz="2400" dirty="0" smtClean="0"/>
              <a:t>=1907*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11</a:t>
            </a:r>
            <a:r>
              <a:rPr lang="ru-RU" sz="2400" dirty="0" smtClean="0"/>
              <a:t>+1506*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12</a:t>
            </a:r>
            <a:r>
              <a:rPr lang="ru-RU" sz="2400" dirty="0" smtClean="0"/>
              <a:t>+1780*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13</a:t>
            </a:r>
            <a:r>
              <a:rPr lang="ru-RU" sz="2400" dirty="0" smtClean="0"/>
              <a:t>+1650*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14</a:t>
            </a:r>
            <a:r>
              <a:rPr lang="ru-RU" sz="2400" dirty="0" smtClean="0"/>
              <a:t>+2011*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21</a:t>
            </a:r>
            <a:r>
              <a:rPr lang="ru-RU" sz="2400" dirty="0" smtClean="0"/>
              <a:t>+1950*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22</a:t>
            </a:r>
            <a:r>
              <a:rPr lang="ru-RU" sz="2400" dirty="0" smtClean="0"/>
              <a:t>+1890*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23</a:t>
            </a:r>
            <a:r>
              <a:rPr lang="ru-RU" sz="2400" dirty="0" smtClean="0"/>
              <a:t>+1788*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24</a:t>
            </a:r>
            <a:r>
              <a:rPr lang="ru-RU" sz="2400" dirty="0" smtClean="0"/>
              <a:t>+2500*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31</a:t>
            </a:r>
            <a:r>
              <a:rPr lang="ru-RU" sz="2400" dirty="0" smtClean="0"/>
              <a:t>+2120*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32</a:t>
            </a:r>
            <a:r>
              <a:rPr lang="ru-RU" sz="2400" dirty="0" smtClean="0"/>
              <a:t>+1960*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33</a:t>
            </a:r>
            <a:r>
              <a:rPr lang="ru-RU" sz="2400" dirty="0" smtClean="0"/>
              <a:t>+1854*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34</a:t>
            </a:r>
            <a:r>
              <a:rPr lang="ru-RU" sz="2400" dirty="0" smtClean="0"/>
              <a:t>+2450*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41</a:t>
            </a:r>
            <a:r>
              <a:rPr lang="ru-RU" sz="2400" dirty="0" smtClean="0"/>
              <a:t>+2100*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42</a:t>
            </a:r>
            <a:r>
              <a:rPr lang="ru-RU" sz="2400" dirty="0" smtClean="0"/>
              <a:t>+1970*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43</a:t>
            </a:r>
            <a:r>
              <a:rPr lang="ru-RU" sz="2400" dirty="0" smtClean="0"/>
              <a:t>+1790*</a:t>
            </a:r>
            <a:r>
              <a:rPr lang="en-US" sz="2400" dirty="0" smtClean="0"/>
              <a:t>x</a:t>
            </a:r>
            <a:r>
              <a:rPr lang="ru-RU" sz="2400" baseline="-25000" dirty="0" smtClean="0"/>
              <a:t>44</a:t>
            </a:r>
            <a:r>
              <a:rPr lang="ru-RU" sz="2400" dirty="0" smtClean="0"/>
              <a:t>,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4" y="357166"/>
            <a:ext cx="5072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Задача 1. Перегон машин</a:t>
            </a:r>
            <a:endParaRPr lang="ru-RU" sz="3200" dirty="0"/>
          </a:p>
        </p:txBody>
      </p:sp>
      <p:pic>
        <p:nvPicPr>
          <p:cNvPr id="3" name="Рисунок 2" descr="2016-05-1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1285860"/>
            <a:ext cx="7346798" cy="485778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4" y="357166"/>
            <a:ext cx="5072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Задача </a:t>
            </a:r>
            <a:r>
              <a:rPr lang="en-US" sz="3200" dirty="0" smtClean="0"/>
              <a:t>2</a:t>
            </a:r>
            <a:r>
              <a:rPr lang="ru-RU" sz="3200" dirty="0" smtClean="0"/>
              <a:t>. Экскурсии</a:t>
            </a:r>
            <a:endParaRPr lang="ru-RU" sz="32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404958" y="4274520"/>
          <a:ext cx="6096000" cy="2012000"/>
        </p:xfrm>
        <a:graphic>
          <a:graphicData uri="http://schemas.openxmlformats.org/drawingml/2006/table">
            <a:tbl>
              <a:tblPr/>
              <a:tblGrid>
                <a:gridCol w="1015691"/>
                <a:gridCol w="1015691"/>
                <a:gridCol w="1015691"/>
                <a:gridCol w="1016309"/>
                <a:gridCol w="1016309"/>
                <a:gridCol w="1016309"/>
              </a:tblGrid>
              <a:tr h="45210">
                <a:tc row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Города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Стоимость поездок из районов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75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750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700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17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</a:p>
                  </a:txBody>
                  <a:tcPr marL="66805" marR="6680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04960" y="2786058"/>
          <a:ext cx="6095998" cy="1262000"/>
        </p:xfrm>
        <a:graphic>
          <a:graphicData uri="http://schemas.openxmlformats.org/drawingml/2006/table">
            <a:tbl>
              <a:tblPr/>
              <a:tblGrid>
                <a:gridCol w="1763543"/>
                <a:gridCol w="866491"/>
                <a:gridCol w="866491"/>
                <a:gridCol w="866491"/>
                <a:gridCol w="866491"/>
                <a:gridCol w="866491"/>
              </a:tblGrid>
              <a:tr h="3020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Номер района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201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учеников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300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250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350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200</a:t>
                      </a:r>
                    </a:p>
                  </a:txBody>
                  <a:tcPr marL="64717" marR="6471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404958" y="1285860"/>
          <a:ext cx="6096000" cy="1262000"/>
        </p:xfrm>
        <a:graphic>
          <a:graphicData uri="http://schemas.openxmlformats.org/drawingml/2006/table">
            <a:tbl>
              <a:tblPr/>
              <a:tblGrid>
                <a:gridCol w="2083802"/>
                <a:gridCol w="1336988"/>
                <a:gridCol w="1337605"/>
                <a:gridCol w="1337605"/>
              </a:tblGrid>
              <a:tr h="310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Город</a:t>
                      </a: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X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  <a:cs typeface="Times New Roman"/>
                        </a:rPr>
                        <a:t>Y</a:t>
                      </a:r>
                      <a:endParaRPr lang="ru-RU" sz="2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Z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081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экскурсантов</a:t>
                      </a: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400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500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  <a:cs typeface="Times New Roman"/>
                        </a:rPr>
                        <a:t>600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603" marR="6660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4" y="357166"/>
            <a:ext cx="5072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Задача </a:t>
            </a:r>
            <a:r>
              <a:rPr lang="en-US" sz="3200" dirty="0" smtClean="0"/>
              <a:t>2</a:t>
            </a:r>
            <a:r>
              <a:rPr lang="ru-RU" sz="3200" dirty="0" smtClean="0"/>
              <a:t>. Экскурсии</a:t>
            </a:r>
            <a:endParaRPr lang="ru-RU" sz="3200" dirty="0"/>
          </a:p>
        </p:txBody>
      </p:sp>
      <p:pic>
        <p:nvPicPr>
          <p:cNvPr id="3" name="Рисунок 2" descr="2016-04-17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500034" y="2928934"/>
            <a:ext cx="8143932" cy="300039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910" y="1214422"/>
            <a:ext cx="807249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u="sng" dirty="0" smtClean="0"/>
              <a:t>Целевая </a:t>
            </a:r>
            <a:r>
              <a:rPr lang="ru-RU" sz="2400" u="sng" dirty="0" smtClean="0"/>
              <a:t>функция:</a:t>
            </a:r>
            <a:endParaRPr lang="ru-RU" sz="2400" dirty="0" smtClean="0"/>
          </a:p>
          <a:p>
            <a:r>
              <a:rPr lang="en-US" sz="2400" dirty="0" smtClean="0"/>
              <a:t>F=500*x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+700*x</a:t>
            </a:r>
            <a:r>
              <a:rPr lang="en-US" sz="2400" baseline="-25000" dirty="0" smtClean="0"/>
              <a:t>12</a:t>
            </a:r>
            <a:r>
              <a:rPr lang="en-US" sz="2400" dirty="0" smtClean="0"/>
              <a:t>+750*x</a:t>
            </a:r>
            <a:r>
              <a:rPr lang="en-US" sz="2400" baseline="-25000" dirty="0" smtClean="0"/>
              <a:t>13</a:t>
            </a:r>
            <a:r>
              <a:rPr lang="en-US" sz="2400" dirty="0" smtClean="0"/>
              <a:t>+1000*x</a:t>
            </a:r>
            <a:r>
              <a:rPr lang="en-US" sz="2400" baseline="-25000" dirty="0" smtClean="0"/>
              <a:t>14</a:t>
            </a:r>
            <a:r>
              <a:rPr lang="en-US" sz="2400" dirty="0" smtClean="0"/>
              <a:t>+1100*x</a:t>
            </a:r>
            <a:r>
              <a:rPr lang="en-US" sz="2400" baseline="-25000" dirty="0" smtClean="0"/>
              <a:t>15</a:t>
            </a:r>
            <a:r>
              <a:rPr lang="en-US" sz="2400" dirty="0" smtClean="0"/>
              <a:t>+700*x</a:t>
            </a:r>
            <a:r>
              <a:rPr lang="en-US" sz="2400" baseline="-25000" dirty="0" smtClean="0"/>
              <a:t>21</a:t>
            </a:r>
            <a:r>
              <a:rPr lang="en-US" sz="2400" dirty="0" smtClean="0"/>
              <a:t>+600*x</a:t>
            </a:r>
            <a:r>
              <a:rPr lang="en-US" sz="2400" baseline="-25000" dirty="0" smtClean="0"/>
              <a:t>22</a:t>
            </a:r>
            <a:r>
              <a:rPr lang="en-US" sz="2400" dirty="0" smtClean="0"/>
              <a:t>+400*x</a:t>
            </a:r>
            <a:r>
              <a:rPr lang="en-US" sz="2400" baseline="-25000" dirty="0" smtClean="0"/>
              <a:t>23</a:t>
            </a:r>
            <a:r>
              <a:rPr lang="en-US" sz="2400" dirty="0" smtClean="0"/>
              <a:t>+500*x</a:t>
            </a:r>
            <a:r>
              <a:rPr lang="en-US" sz="2400" baseline="-25000" dirty="0" smtClean="0"/>
              <a:t>24</a:t>
            </a:r>
            <a:r>
              <a:rPr lang="en-US" sz="2400" dirty="0" smtClean="0"/>
              <a:t>+800*x</a:t>
            </a:r>
            <a:r>
              <a:rPr lang="en-US" sz="2400" baseline="-25000" dirty="0" smtClean="0"/>
              <a:t>25</a:t>
            </a:r>
            <a:r>
              <a:rPr lang="en-US" sz="2400" dirty="0" smtClean="0"/>
              <a:t>+120</a:t>
            </a:r>
            <a:r>
              <a:rPr lang="ru-RU" sz="2400" dirty="0" smtClean="0"/>
              <a:t>0</a:t>
            </a:r>
            <a:r>
              <a:rPr lang="en-US" sz="2400" dirty="0" smtClean="0"/>
              <a:t>*x</a:t>
            </a:r>
            <a:r>
              <a:rPr lang="en-US" sz="2400" baseline="-25000" dirty="0" smtClean="0"/>
              <a:t>31</a:t>
            </a:r>
            <a:r>
              <a:rPr lang="en-US" sz="2400" dirty="0" smtClean="0"/>
              <a:t>+1000*x</a:t>
            </a:r>
            <a:r>
              <a:rPr lang="en-US" sz="2400" baseline="-25000" dirty="0" smtClean="0"/>
              <a:t>32</a:t>
            </a:r>
            <a:r>
              <a:rPr lang="en-US" sz="2400" dirty="0" smtClean="0"/>
              <a:t>+800*x</a:t>
            </a:r>
            <a:r>
              <a:rPr lang="en-US" sz="2400" baseline="-25000" dirty="0" smtClean="0"/>
              <a:t>33</a:t>
            </a:r>
            <a:r>
              <a:rPr lang="en-US" sz="2400" dirty="0" smtClean="0"/>
              <a:t>+600*x</a:t>
            </a:r>
            <a:r>
              <a:rPr lang="en-US" sz="2400" baseline="-25000" dirty="0" smtClean="0"/>
              <a:t>34</a:t>
            </a:r>
            <a:r>
              <a:rPr lang="en-US" sz="2400" dirty="0" smtClean="0"/>
              <a:t>+500*x</a:t>
            </a:r>
            <a:r>
              <a:rPr lang="en-US" sz="2400" baseline="-25000" dirty="0" smtClean="0"/>
              <a:t>35</a:t>
            </a:r>
            <a:r>
              <a:rPr lang="en-US" sz="2400" dirty="0" smtClean="0"/>
              <a:t>,</a:t>
            </a: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349</TotalTime>
  <Words>347</Words>
  <PresentationFormat>Экран (4:3)</PresentationFormat>
  <Paragraphs>116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Городская</vt:lpstr>
      <vt:lpstr>Информационные оптимизационные модели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Информационные оптимизационные модели</dc:title>
  <dc:creator>Ирина Воробьёва</dc:creator>
  <cp:lastModifiedBy>Ирина Воробьёва</cp:lastModifiedBy>
  <cp:revision>9</cp:revision>
  <dcterms:created xsi:type="dcterms:W3CDTF">2016-05-15T08:47:10Z</dcterms:created>
  <dcterms:modified xsi:type="dcterms:W3CDTF">2016-05-15T16:34:23Z</dcterms:modified>
</cp:coreProperties>
</file>