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sldIdLst>
    <p:sldId id="256" r:id="rId2"/>
    <p:sldId id="257" r:id="rId3"/>
    <p:sldId id="268" r:id="rId4"/>
    <p:sldId id="258" r:id="rId5"/>
    <p:sldId id="259" r:id="rId6"/>
    <p:sldId id="262" r:id="rId7"/>
    <p:sldId id="267" r:id="rId8"/>
    <p:sldId id="269" r:id="rId9"/>
    <p:sldId id="263" r:id="rId10"/>
    <p:sldId id="264" r:id="rId11"/>
    <p:sldId id="265" r:id="rId12"/>
    <p:sldId id="266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0400" y="4495800"/>
            <a:ext cx="5791200" cy="1752600"/>
          </a:xfrm>
        </p:spPr>
        <p:txBody>
          <a:bodyPr/>
          <a:lstStyle/>
          <a:p>
            <a:pPr algn="l"/>
            <a:r>
              <a:rPr lang="ru-RU" dirty="0" smtClean="0"/>
              <a:t>Автор реферата: </a:t>
            </a:r>
          </a:p>
          <a:p>
            <a:pPr algn="l"/>
            <a:r>
              <a:rPr lang="ru-RU" b="0" dirty="0" smtClean="0"/>
              <a:t>Орлова </a:t>
            </a:r>
            <a:r>
              <a:rPr lang="ru-RU" b="0" dirty="0" err="1" smtClean="0"/>
              <a:t>валентина</a:t>
            </a:r>
            <a:r>
              <a:rPr lang="ru-RU" b="0" dirty="0" smtClean="0"/>
              <a:t> (9а)</a:t>
            </a:r>
          </a:p>
          <a:p>
            <a:pPr algn="l"/>
            <a:r>
              <a:rPr lang="ru-RU" dirty="0" smtClean="0"/>
              <a:t>Руководитель реферата:</a:t>
            </a:r>
          </a:p>
          <a:p>
            <a:pPr algn="l"/>
            <a:r>
              <a:rPr lang="ru-RU" b="0" dirty="0" smtClean="0"/>
              <a:t>Евдокимова </a:t>
            </a:r>
            <a:r>
              <a:rPr lang="ru-RU" b="0" dirty="0" err="1" smtClean="0"/>
              <a:t>александра</a:t>
            </a:r>
            <a:r>
              <a:rPr lang="ru-RU" b="0" dirty="0" smtClean="0"/>
              <a:t> </a:t>
            </a:r>
            <a:r>
              <a:rPr lang="ru-RU" b="0" dirty="0" err="1" smtClean="0"/>
              <a:t>алексеевна</a:t>
            </a:r>
            <a:endParaRPr lang="ru-RU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057400"/>
          </a:xfrm>
        </p:spPr>
        <p:txBody>
          <a:bodyPr>
            <a:normAutofit/>
          </a:bodyPr>
          <a:lstStyle/>
          <a:p>
            <a:pPr fontAlgn="base"/>
            <a:r>
              <a:rPr lang="ru-RU" sz="3200" b="1" dirty="0" smtClean="0"/>
              <a:t>История и развитие английского языка на примере рыцарского романа «</a:t>
            </a:r>
            <a:r>
              <a:rPr lang="ru-RU" sz="3200" b="1" dirty="0" err="1" smtClean="0"/>
              <a:t>King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Horn</a:t>
            </a:r>
            <a:r>
              <a:rPr lang="ru-RU" sz="3200" b="1" dirty="0" smtClean="0"/>
              <a:t>»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среднеанглийского языка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676400"/>
          <a:ext cx="8534400" cy="4572000"/>
        </p:xfrm>
        <a:graphic>
          <a:graphicData uri="http://schemas.openxmlformats.org/drawingml/2006/table">
            <a:tbl>
              <a:tblPr/>
              <a:tblGrid>
                <a:gridCol w="4266805"/>
                <a:gridCol w="4267595"/>
              </a:tblGrid>
              <a:tr h="285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Calibri"/>
                        </a:rPr>
                        <a:t>ГРАММАТИКА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Страдательный залог образовывался по тому же правилу, что и действует сейчас в английском – с помощью прошедшего времени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That to my song </a:t>
                      </a:r>
                      <a:r>
                        <a:rPr lang="en-US" sz="1100" b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lythe</a:t>
                      </a: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!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Строение превосходной степени сложнее, в конце обязательно нужен модальный глагол «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be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», который в современном англ. опускается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Fairer</a:t>
                      </a: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nis non thane he </a:t>
                      </a:r>
                      <a:r>
                        <a:rPr lang="en-US" sz="1100" b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was</a:t>
                      </a: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: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В современном английском допустимо сокращения модального глагола, в древнеанглийском - нет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And Fikenylde </a:t>
                      </a:r>
                      <a:r>
                        <a:rPr lang="en-US" sz="1100" b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was the</a:t>
                      </a: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werste.//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 And Fikenylde </a:t>
                      </a: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the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worst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He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she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 и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it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 в древнеанглийском обычно могли обозначаться одним «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he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», чаще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she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 =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heo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Ther </a:t>
                      </a:r>
                      <a:r>
                        <a:rPr lang="en-US" sz="1100" b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he (heo)</a:t>
                      </a: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servede Criste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Us –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мн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.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ч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. 2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лицо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; ye –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мн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.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ч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. 1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лицо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Ye</a:t>
                      </a: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scholde sloen us alle: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Schall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 и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will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 в древнеанглийском – одно и то же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Thu </a:t>
                      </a:r>
                      <a:r>
                        <a:rPr lang="en-US" sz="1100" b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schalt</a:t>
                      </a: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waxe more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Times New Roman"/>
                          <a:cs typeface="Calibri"/>
                        </a:rPr>
                        <a:t>Thine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 – притяжательное склонение «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Calibri"/>
                        </a:rPr>
                        <a:t>you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» = «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Calibri"/>
                        </a:rPr>
                        <a:t>yours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»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And</a:t>
                      </a:r>
                      <a:r>
                        <a:rPr lang="ru-RU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thine</a:t>
                      </a:r>
                      <a:r>
                        <a:rPr lang="ru-RU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feren</a:t>
                      </a:r>
                      <a:r>
                        <a:rPr lang="ru-RU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100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also</a:t>
                      </a:r>
                      <a:r>
                        <a:rPr lang="ru-RU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,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среднеанглийского языка</a:t>
            </a: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4800" y="1752600"/>
          <a:ext cx="8534401" cy="4214452"/>
        </p:xfrm>
        <a:graphic>
          <a:graphicData uri="http://schemas.openxmlformats.org/drawingml/2006/table">
            <a:tbl>
              <a:tblPr/>
              <a:tblGrid>
                <a:gridCol w="2133600"/>
                <a:gridCol w="1905000"/>
                <a:gridCol w="1981200"/>
                <a:gridCol w="2514601"/>
              </a:tblGrid>
              <a:tr h="2819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Calibri"/>
                        </a:rPr>
                        <a:t>ОСНОВНАЯ ЛЕКСИКА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Calibri"/>
                        </a:rPr>
                        <a:t>СУЩЕСТВИТЕЛЬНЫЕ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Calibri"/>
                        </a:rPr>
                        <a:t>ГЛАГОЛЫ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Calibri"/>
                        </a:rPr>
                        <a:t>ПРИЛАГАТЕЛЬНЫЕ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Calibri"/>
                        </a:rPr>
                        <a:t>МЕСТОИМЕНИЯ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Payn = pagan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Times New Roman"/>
                          <a:cs typeface="Calibri"/>
                        </a:rPr>
                        <a:t>soghte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Calibri"/>
                        </a:rPr>
                        <a:t> = sought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Times New Roman"/>
                          <a:cs typeface="Calibri"/>
                        </a:rPr>
                        <a:t>Gode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Calibri"/>
                        </a:rPr>
                        <a:t> = 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Calibri"/>
                        </a:rPr>
                        <a:t>good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Calibri"/>
                        </a:rPr>
                        <a:t>That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= 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Calibri"/>
                        </a:rPr>
                        <a:t>who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Swerd = sword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Birine = fall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Fairhede = fearless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he = he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she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it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Londe = land; country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stronde = shore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Funde = pit into it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Evene = quite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heo = sh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Times New Roman"/>
                          <a:cs typeface="Calibri"/>
                        </a:rPr>
                        <a:t>Grunde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Calibri"/>
                        </a:rPr>
                        <a:t> = the bottom of the sea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Bi falle = befalls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eke bold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 =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handsome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ich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Calibri"/>
                        </a:rPr>
                        <a:t> = я (исключительно в «</a:t>
                      </a: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King Horn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Calibri"/>
                        </a:rPr>
                        <a:t>», обычно пишется как </a:t>
                      </a: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ihc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stere = boat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Beo myld = be gracious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Faire = Fair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gomes = guys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gripe = get off 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Biweste = western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Feren = friends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Pleie = play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blithe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=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happy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Kinge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Calibri"/>
                        </a:rPr>
                        <a:t> = </a:t>
                      </a: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King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Calibri"/>
                        </a:rPr>
                        <a:t>Hatan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Calibri"/>
                        </a:rPr>
                        <a:t> = звать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Beon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 =быть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3804" marR="1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Сходства между стадиями развития языка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Кроме большого количества различий между среднеанглийским и новоанглийским, есть и сходства, делающие многие слова узнаваемыми или правила, которые не изменились за целых 8 веков.</a:t>
            </a:r>
            <a:endParaRPr lang="ru-RU" dirty="0"/>
          </a:p>
        </p:txBody>
      </p:sp>
      <p:pic>
        <p:nvPicPr>
          <p:cNvPr id="5" name="Рисунок 4" descr="irregular-verbs-chronic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3886200" cy="3096006"/>
          </a:xfrm>
          <a:prstGeom prst="rect">
            <a:avLst/>
          </a:prstGeom>
        </p:spPr>
      </p:pic>
      <p:pic>
        <p:nvPicPr>
          <p:cNvPr id="6" name="Рисунок 5" descr="s1_1390053814.jpg"/>
          <p:cNvPicPr>
            <a:picLocks noChangeAspect="1"/>
          </p:cNvPicPr>
          <p:nvPr/>
        </p:nvPicPr>
        <p:blipFill>
          <a:blip r:embed="rId3"/>
          <a:srcRect l="6000" t="6593" r="17714" b="7692"/>
          <a:stretch>
            <a:fillRect/>
          </a:stretch>
        </p:blipFill>
        <p:spPr>
          <a:xfrm>
            <a:off x="4495800" y="2819400"/>
            <a:ext cx="427775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/>
              <a:t>Томас Британский «</a:t>
            </a:r>
            <a:r>
              <a:rPr lang="en-US" dirty="0" smtClean="0"/>
              <a:t>King Horn</a:t>
            </a:r>
            <a:r>
              <a:rPr lang="ru-RU" dirty="0" smtClean="0"/>
              <a:t>» </a:t>
            </a:r>
          </a:p>
          <a:p>
            <a:pPr lvl="0" algn="just"/>
            <a:r>
              <a:rPr lang="ru-RU" dirty="0" smtClean="0"/>
              <a:t>Л. Ф. </a:t>
            </a:r>
            <a:r>
              <a:rPr lang="ru-RU" dirty="0" err="1" smtClean="0"/>
              <a:t>Зальцман</a:t>
            </a:r>
            <a:r>
              <a:rPr lang="ru-RU" dirty="0" smtClean="0"/>
              <a:t> «Жизнь Англии в Средние века» - Москва: Евразия, 2009</a:t>
            </a:r>
          </a:p>
          <a:p>
            <a:pPr lvl="0" algn="just"/>
            <a:r>
              <a:rPr lang="ru-RU" dirty="0" smtClean="0"/>
              <a:t>Р. М. Самарин «Английский рыцарский роман» - Москва, 1984</a:t>
            </a:r>
          </a:p>
          <a:p>
            <a:pPr lvl="0" algn="just"/>
            <a:r>
              <a:rPr lang="ru-RU" dirty="0" smtClean="0"/>
              <a:t>О. </a:t>
            </a:r>
            <a:r>
              <a:rPr lang="ru-RU" dirty="0" err="1" smtClean="0"/>
              <a:t>Голдсмит</a:t>
            </a:r>
            <a:r>
              <a:rPr lang="ru-RU" dirty="0" smtClean="0"/>
              <a:t> «История Англии» - В. С. Тейлор Лимитед, 1949</a:t>
            </a:r>
          </a:p>
          <a:p>
            <a:pPr lvl="0" algn="just"/>
            <a:r>
              <a:rPr lang="ru-RU" dirty="0" smtClean="0"/>
              <a:t>К. </a:t>
            </a:r>
            <a:r>
              <a:rPr lang="ru-RU" dirty="0" err="1" smtClean="0"/>
              <a:t>Бруннер</a:t>
            </a:r>
            <a:r>
              <a:rPr lang="ru-RU" dirty="0" smtClean="0"/>
              <a:t> «История английского языка» - Москва, 1955</a:t>
            </a:r>
          </a:p>
        </p:txBody>
      </p:sp>
      <p:pic>
        <p:nvPicPr>
          <p:cNvPr id="5" name="Рисунок 4" descr="брунне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124200"/>
            <a:ext cx="2133600" cy="3091744"/>
          </a:xfrm>
          <a:prstGeom prst="rect">
            <a:avLst/>
          </a:prstGeom>
        </p:spPr>
      </p:pic>
      <p:pic>
        <p:nvPicPr>
          <p:cNvPr id="6" name="Рисунок 5" descr="голдсми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124200"/>
            <a:ext cx="24384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58674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/>
              <a:t>О. </a:t>
            </a:r>
            <a:r>
              <a:rPr lang="ru-RU" sz="1100" i="1" dirty="0" err="1" smtClean="0"/>
              <a:t>Голдсмит</a:t>
            </a:r>
            <a:endParaRPr lang="ru-RU" sz="11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9436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/>
              <a:t>К. </a:t>
            </a:r>
            <a:r>
              <a:rPr lang="ru-RU" sz="1100" i="1" dirty="0" err="1" smtClean="0"/>
              <a:t>Бруннер</a:t>
            </a:r>
            <a:endParaRPr lang="ru-RU" sz="11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52578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/>
              <a:t>Древнеанглийский (англосаксонский) алфавит</a:t>
            </a:r>
            <a:endParaRPr lang="ru-RU" sz="1100" i="1" dirty="0"/>
          </a:p>
        </p:txBody>
      </p:sp>
      <p:pic>
        <p:nvPicPr>
          <p:cNvPr id="6" name="Рисунок 5" descr="asrun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5562600" cy="32291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dirty="0" smtClean="0"/>
              <a:t> Английский язык – на настоящий момент </a:t>
            </a:r>
            <a:r>
              <a:rPr lang="ru-RU" sz="2800" u="sng" dirty="0" smtClean="0"/>
              <a:t>самый популярный </a:t>
            </a:r>
            <a:r>
              <a:rPr lang="ru-RU" sz="2800" dirty="0" smtClean="0"/>
              <a:t>язык в мире</a:t>
            </a:r>
          </a:p>
          <a:p>
            <a:pPr algn="just">
              <a:buFont typeface="Wingdings" pitchFamily="2" charset="2"/>
              <a:buChar char="v"/>
            </a:pPr>
            <a:endParaRPr lang="ru-RU" sz="28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/>
              <a:t> Есть множество </a:t>
            </a:r>
            <a:r>
              <a:rPr lang="ru-RU" sz="2800" u="sng" dirty="0" smtClean="0"/>
              <a:t>не переведенных</a:t>
            </a:r>
            <a:r>
              <a:rPr lang="ru-RU" sz="2800" dirty="0" smtClean="0"/>
              <a:t> или переведенных неточно текстов на древнеанглийском</a:t>
            </a:r>
          </a:p>
          <a:p>
            <a:pPr algn="just">
              <a:buFont typeface="Wingdings" pitchFamily="2" charset="2"/>
              <a:buChar char="v"/>
            </a:pPr>
            <a:endParaRPr lang="ru-RU" sz="28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/>
              <a:t> Рыцарские романы – </a:t>
            </a:r>
            <a:r>
              <a:rPr lang="ru-RU" sz="2800" u="sng" dirty="0" smtClean="0"/>
              <a:t>исторически важная </a:t>
            </a:r>
            <a:r>
              <a:rPr lang="ru-RU" sz="2800" dirty="0" smtClean="0"/>
              <a:t>литература средневековья (на них также наиболее удобно разбирать  строение языка)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говорят по-английски?</a:t>
            </a:r>
            <a:endParaRPr lang="ru-RU" dirty="0"/>
          </a:p>
        </p:txBody>
      </p:sp>
      <p:pic>
        <p:nvPicPr>
          <p:cNvPr id="4" name="Рисунок 3" descr="English-as-Official-Langu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8686801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Цель, гипотеза, задачи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1905000"/>
            <a:ext cx="5791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/>
              <a:t>Цель реферата – как можно более наглядно показать изменения, произошедшие в английском языке за 8 веков.</a:t>
            </a:r>
          </a:p>
          <a:p>
            <a:pPr algn="just"/>
            <a:r>
              <a:rPr lang="ru-RU" sz="1700" dirty="0" smtClean="0"/>
              <a:t>Задачи:</a:t>
            </a:r>
          </a:p>
          <a:p>
            <a:pPr marL="342900" indent="-342900" algn="just">
              <a:buAutoNum type="arabicPeriod"/>
            </a:pPr>
            <a:r>
              <a:rPr lang="ru-RU" sz="1700" dirty="0" smtClean="0"/>
              <a:t>Изучить историю английского языка</a:t>
            </a:r>
          </a:p>
          <a:p>
            <a:pPr marL="342900" indent="-342900" algn="just">
              <a:buAutoNum type="arabicPeriod"/>
            </a:pPr>
            <a:r>
              <a:rPr lang="ru-RU" sz="1700" dirty="0" smtClean="0"/>
              <a:t>Перевести  и проанализировать отрывок из романа, выявить основные различия и отразить их в таблице</a:t>
            </a:r>
          </a:p>
          <a:p>
            <a:pPr marL="342900" indent="-342900" algn="just">
              <a:buAutoNum type="arabicPeriod"/>
            </a:pPr>
            <a:r>
              <a:rPr lang="ru-RU" sz="1700" dirty="0" smtClean="0"/>
              <a:t>Сделать выводы</a:t>
            </a:r>
          </a:p>
          <a:p>
            <a:pPr marL="342900" indent="-342900" algn="just"/>
            <a:r>
              <a:rPr lang="ru-RU" sz="1700" dirty="0" smtClean="0"/>
              <a:t>Объект исследования – рыцарский роман «</a:t>
            </a:r>
            <a:r>
              <a:rPr lang="en-US" sz="1700" dirty="0" smtClean="0"/>
              <a:t>King Horn</a:t>
            </a:r>
            <a:r>
              <a:rPr lang="ru-RU" sz="1700" dirty="0" smtClean="0"/>
              <a:t>», а также различные книги об истории английского языка.</a:t>
            </a:r>
          </a:p>
          <a:p>
            <a:pPr marL="342900" indent="-342900" algn="just"/>
            <a:r>
              <a:rPr lang="ru-RU" sz="1700" dirty="0" smtClean="0"/>
              <a:t>Предмет исследования – изменение английского языка с </a:t>
            </a:r>
            <a:r>
              <a:rPr lang="en-US" sz="1700" dirty="0" smtClean="0"/>
              <a:t>XIII</a:t>
            </a:r>
            <a:r>
              <a:rPr lang="ru-RU" sz="1700" dirty="0" smtClean="0"/>
              <a:t> </a:t>
            </a:r>
            <a:r>
              <a:rPr lang="ru-RU" sz="1700" dirty="0" err="1" smtClean="0"/>
              <a:t>вв</a:t>
            </a:r>
            <a:r>
              <a:rPr lang="ru-RU" sz="1700" dirty="0" smtClean="0"/>
              <a:t> по </a:t>
            </a:r>
            <a:r>
              <a:rPr lang="en-US" sz="1700" dirty="0" smtClean="0"/>
              <a:t>XXI</a:t>
            </a:r>
            <a:r>
              <a:rPr lang="ru-RU" sz="1700" dirty="0" smtClean="0"/>
              <a:t> </a:t>
            </a:r>
            <a:r>
              <a:rPr lang="ru-RU" sz="1700" dirty="0" err="1" smtClean="0"/>
              <a:t>вв</a:t>
            </a:r>
            <a:endParaRPr lang="ru-RU" sz="1700" dirty="0" smtClean="0"/>
          </a:p>
          <a:p>
            <a:pPr marL="342900" indent="-342900" algn="just"/>
            <a:r>
              <a:rPr lang="ru-RU" sz="1700" dirty="0" smtClean="0"/>
              <a:t>Метод выполнения реферата – лингвистический анализ</a:t>
            </a:r>
          </a:p>
        </p:txBody>
      </p:sp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2729326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Три этапа изменения английского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Выделяется три основные группы –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древнеанглийский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среднеанглийский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новоанглийский</a:t>
            </a:r>
          </a:p>
          <a:p>
            <a:r>
              <a:rPr lang="ru-RU" dirty="0" smtClean="0"/>
              <a:t>Каждая из них характерна определенными изменениями.</a:t>
            </a:r>
            <a:endParaRPr lang="ru-RU" dirty="0"/>
          </a:p>
        </p:txBody>
      </p:sp>
      <p:pic>
        <p:nvPicPr>
          <p:cNvPr id="5" name="Рисунок 4" descr="Beowulf.firstp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828800"/>
            <a:ext cx="2305050" cy="3657600"/>
          </a:xfrm>
          <a:prstGeom prst="rect">
            <a:avLst/>
          </a:prstGeom>
        </p:spPr>
      </p:pic>
      <p:pic>
        <p:nvPicPr>
          <p:cNvPr id="7" name="Рисунок 6" descr="Sredneangliyskiy-peri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0"/>
            <a:ext cx="2971800" cy="2326558"/>
          </a:xfrm>
          <a:prstGeom prst="rect">
            <a:avLst/>
          </a:prstGeom>
        </p:spPr>
      </p:pic>
      <p:pic>
        <p:nvPicPr>
          <p:cNvPr id="8" name="Рисунок 7" descr="page-small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28800"/>
            <a:ext cx="25908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54102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/>
              <a:t>новоанглийский</a:t>
            </a:r>
            <a:endParaRPr lang="ru-RU" sz="11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60960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/>
              <a:t>среднеанглийский</a:t>
            </a:r>
            <a:endParaRPr lang="ru-RU" sz="11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54864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/>
              <a:t>древнеанглийский</a:t>
            </a:r>
            <a:endParaRPr lang="ru-RU" sz="11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древнеанглийского языка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Флективность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Фонематичное письмо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Недопустимость каких-либо сокращений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Обязательное согласование прилагательных с существительным окончаниями</a:t>
            </a:r>
            <a:endParaRPr lang="ru-RU" dirty="0"/>
          </a:p>
        </p:txBody>
      </p:sp>
      <p:pic>
        <p:nvPicPr>
          <p:cNvPr id="5" name="Рисунок 4" descr="0004-003-Drevneanglijskij-jazy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33800"/>
            <a:ext cx="3962400" cy="2514600"/>
          </a:xfrm>
          <a:prstGeom prst="rect">
            <a:avLst/>
          </a:prstGeom>
        </p:spPr>
      </p:pic>
      <p:pic>
        <p:nvPicPr>
          <p:cNvPr id="6" name="Рисунок 5" descr="poster_event_1443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438400"/>
            <a:ext cx="3877586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Horn </a:t>
            </a:r>
            <a:r>
              <a:rPr lang="ru-RU" dirty="0" smtClean="0"/>
              <a:t>и рыцарские романы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King Horn – </a:t>
            </a:r>
            <a:r>
              <a:rPr lang="ru-RU" dirty="0" smtClean="0"/>
              <a:t>один из рыцарских романов средневековья. </a:t>
            </a:r>
          </a:p>
          <a:p>
            <a:r>
              <a:rPr lang="ru-RU" dirty="0" smtClean="0"/>
              <a:t>На владения молодого рыцаря Горна нападают сарацины, отбирают его земли, бесчинствуя там, а его с друзьями сажают в лодку и выпускают в открытое море, надеясь, что они утонут. Однако лодка Горна не тонет и прибывает ко владениям короля </a:t>
            </a:r>
            <a:r>
              <a:rPr lang="ru-RU" dirty="0" err="1" smtClean="0"/>
              <a:t>Хунлафа</a:t>
            </a:r>
            <a:r>
              <a:rPr lang="ru-RU" dirty="0" smtClean="0"/>
              <a:t>. Король отнесся к Горну хорошо и тот стал его рыцарем. Горн успешно отбивает нападение сарацин и получает высокое звание. После он возвращает себе родные земли, становится королем и женится на дочери </a:t>
            </a:r>
            <a:r>
              <a:rPr lang="ru-RU" dirty="0" err="1" smtClean="0"/>
              <a:t>Хунлафа</a:t>
            </a:r>
            <a:r>
              <a:rPr lang="ru-RU" dirty="0" smtClean="0"/>
              <a:t> </a:t>
            </a:r>
            <a:r>
              <a:rPr lang="ru-RU" dirty="0" err="1" smtClean="0"/>
              <a:t>Ригмель</a:t>
            </a:r>
            <a:r>
              <a:rPr lang="ru-RU" dirty="0" smtClean="0"/>
              <a:t>.</a:t>
            </a:r>
          </a:p>
        </p:txBody>
      </p:sp>
      <p:pic>
        <p:nvPicPr>
          <p:cNvPr id="5" name="Рисунок 4" descr="i_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057400"/>
            <a:ext cx="310645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Перевод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1676400"/>
          <a:ext cx="4648198" cy="4416552"/>
        </p:xfrm>
        <a:graphic>
          <a:graphicData uri="http://schemas.openxmlformats.org/drawingml/2006/table">
            <a:tbl>
              <a:tblPr/>
              <a:tblGrid>
                <a:gridCol w="1549237"/>
                <a:gridCol w="1549237"/>
                <a:gridCol w="1549724"/>
              </a:tblGrid>
              <a:tr h="420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Calibri"/>
                        </a:rPr>
                        <a:t>Оригинал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Современный английский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Calibri"/>
                        </a:rPr>
                        <a:t>Комментарий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Alle beon he blithe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May all be happy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Окончание «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Calibri"/>
                        </a:rPr>
                        <a:t>e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» у местоимений множественного числа.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Calibri"/>
                        </a:rPr>
                        <a:t>Beon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– быть,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Calibri"/>
                        </a:rPr>
                        <a:t>blithe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≈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Calibri"/>
                        </a:rPr>
                        <a:t>happy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That to my song lythe!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libri"/>
                        </a:rPr>
                        <a:t>Who listen to my song!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libri"/>
                        </a:rPr>
                        <a:t>That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Calibri"/>
                        </a:rPr>
                        <a:t>≈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Calibri"/>
                        </a:rPr>
                        <a:t>who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. Основной глагол (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Calibri"/>
                        </a:rPr>
                        <a:t>lythe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 – слышать) переходит в конец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 sang ich schal you singe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libri"/>
                        </a:rPr>
                        <a:t>I shall sing you a song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libri"/>
                        </a:rPr>
                        <a:t>Schal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 =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Calibri"/>
                        </a:rPr>
                        <a:t>shall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Calibri"/>
                        </a:rPr>
                        <a:t>ich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 – я, но употребление именно этой формы местоимения только в «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Calibri"/>
                        </a:rPr>
                        <a:t>King Horn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», обычно пишется как «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Calibri"/>
                        </a:rPr>
                        <a:t>ihc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Calibri"/>
                        </a:rPr>
                        <a:t>»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Of Murry the Kinge.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Calibri"/>
                        </a:rPr>
                        <a:t>Of Murry the King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Родительный падеж – окончание «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Calibri"/>
                        </a:rPr>
                        <a:t>e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»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Calibri"/>
                        </a:rPr>
                        <a:t>Kinge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Calibri"/>
                        </a:rPr>
                        <a:t> =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Calibri"/>
                        </a:rPr>
                        <a:t>King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1676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выглядела работа над второй главой реферата.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835152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среднеанглийского языка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" y="1600200"/>
          <a:ext cx="4495800" cy="2699004"/>
        </p:xfrm>
        <a:graphic>
          <a:graphicData uri="http://schemas.openxmlformats.org/drawingml/2006/table">
            <a:tbl>
              <a:tblPr/>
              <a:tblGrid>
                <a:gridCol w="2247692"/>
                <a:gridCol w="2248108"/>
              </a:tblGrid>
              <a:tr h="1758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Calibri"/>
                        </a:rPr>
                        <a:t>МОРФОЛОГИЯ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Порядковые существительные от тринадцати до девятнадцати имели окончание «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tene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», а не «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teen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»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And of </a:t>
                      </a:r>
                      <a:r>
                        <a:rPr lang="en-US" sz="1100" b="1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fiftene</a:t>
                      </a:r>
                      <a:r>
                        <a:rPr lang="en-US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winter hold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Окончание «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e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» у прилагательного даже в сравнительной степени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Athulf</a:t>
                      </a:r>
                      <a:r>
                        <a:rPr lang="en-US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was the </a:t>
                      </a:r>
                      <a:r>
                        <a:rPr lang="en-US" sz="1100" b="1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beste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Образование винительного падежа «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e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» + множественное число «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s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» = окончание «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es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»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Schipes</a:t>
                      </a:r>
                      <a:r>
                        <a:rPr lang="ru-RU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fiftene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Нет притяжательного окончания с апострофом «’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s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»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Horn was in </a:t>
                      </a:r>
                      <a:r>
                        <a:rPr lang="en-US" sz="1100" b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paynes</a:t>
                      </a: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honde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Краткие прилагательные имели вид прилагательного с окончанием обычно «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Calibri"/>
                        </a:rPr>
                        <a:t>ye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Calibri"/>
                        </a:rPr>
                        <a:t>» или «е»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The children </a:t>
                      </a:r>
                      <a:r>
                        <a:rPr lang="en-US" sz="1100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alle</a:t>
                      </a:r>
                      <a:r>
                        <a:rPr lang="en-US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aslaye</a:t>
                      </a:r>
                      <a:r>
                        <a:rPr lang="en-US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were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1" y="4419600"/>
          <a:ext cx="4495800" cy="1927860"/>
        </p:xfrm>
        <a:graphic>
          <a:graphicData uri="http://schemas.openxmlformats.org/drawingml/2006/table">
            <a:tbl>
              <a:tblPr/>
              <a:tblGrid>
                <a:gridCol w="2247692"/>
                <a:gridCol w="2248108"/>
              </a:tblGrid>
              <a:tr h="1866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Calibri"/>
                        </a:rPr>
                        <a:t>ПОРЯДОК СЛОВ В ПРЕДЛОЖЕНИИ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Меняется порядок слов в предложении со страд. залогом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Fairer ne </a:t>
                      </a:r>
                      <a:r>
                        <a:rPr lang="en-US" sz="1100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mighte</a:t>
                      </a:r>
                      <a:r>
                        <a:rPr lang="en-US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non </a:t>
                      </a:r>
                      <a:r>
                        <a:rPr lang="en-US" sz="1100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beo</a:t>
                      </a:r>
                      <a:r>
                        <a:rPr lang="en-US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born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Модальный глагол «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Calibri"/>
                        </a:rPr>
                        <a:t>ben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» переносится в конец предложения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Faire ne mighte non ben.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Порядок слов может изменяться, если есть числительное (оно ставится в конце)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With him riden bote two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Calibri"/>
                        </a:rPr>
                        <a:t>Главный глагол в предложении переносится в конец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Ne </a:t>
                      </a:r>
                      <a:r>
                        <a:rPr lang="en-US" sz="1100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shaltu</a:t>
                      </a:r>
                      <a:r>
                        <a:rPr lang="en-US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todai</a:t>
                      </a:r>
                      <a:r>
                        <a:rPr lang="en-US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henne</a:t>
                      </a:r>
                      <a:r>
                        <a:rPr lang="en-US" sz="1100" dirty="0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323232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gon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0864" marR="608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180px-Beowulf.firstp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76400"/>
            <a:ext cx="2819400" cy="447971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152</TotalTime>
  <Words>972</Words>
  <PresentationFormat>Экран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История и развитие английского языка на примере рыцарского романа «King Horn»</vt:lpstr>
      <vt:lpstr>Актуальность</vt:lpstr>
      <vt:lpstr>Где говорят по-английски?</vt:lpstr>
      <vt:lpstr>Цель, гипотеза, задачи</vt:lpstr>
      <vt:lpstr> Три этапа изменения английского</vt:lpstr>
      <vt:lpstr>Особенности древнеанглийского языка</vt:lpstr>
      <vt:lpstr>King Horn и рыцарские романы</vt:lpstr>
      <vt:lpstr>Перевод</vt:lpstr>
      <vt:lpstr>Особенности среднеанглийского языка</vt:lpstr>
      <vt:lpstr>Особенности среднеанглийского языка</vt:lpstr>
      <vt:lpstr>Особенности среднеанглийского языка</vt:lpstr>
      <vt:lpstr>Сходства между стадиями развития языка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и развитие английского языка на примере рыцарского романа "King Horn»</dc:title>
  <cp:lastModifiedBy>Loner-XP</cp:lastModifiedBy>
  <cp:revision>27</cp:revision>
  <dcterms:modified xsi:type="dcterms:W3CDTF">2015-04-09T21:27:03Z</dcterms:modified>
</cp:coreProperties>
</file>