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Формирование военно-политической стратегии Византийской империи в эпоху Юстиниана Великого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5805264"/>
            <a:ext cx="5501208" cy="69986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Василенок Павел, 10 А.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3501008"/>
            <a:ext cx="2232248" cy="2833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2060848"/>
            <a:ext cx="3012926" cy="3012926"/>
          </a:xfrm>
          <a:prstGeom prst="rect">
            <a:avLst/>
          </a:prstGeom>
        </p:spPr>
      </p:pic>
      <p:pic>
        <p:nvPicPr>
          <p:cNvPr id="1026" name="Picture 2" descr="http://shop-tren.ru/files/russia_emble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060848"/>
            <a:ext cx="3024336" cy="33123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3568" y="5373216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Герб Византийской империи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5373216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Герб Российской Федерации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Дипломная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Понятие концепции </a:t>
            </a:r>
            <a:r>
              <a:rPr lang="ru-RU" dirty="0" err="1" smtClean="0"/>
              <a:t>Э.Люттвака</a:t>
            </a:r>
            <a:endParaRPr lang="ru-RU" dirty="0" smtClean="0"/>
          </a:p>
          <a:p>
            <a:r>
              <a:rPr lang="ru-RU" dirty="0" smtClean="0"/>
              <a:t>Критический анализ с помощью исторических фактов</a:t>
            </a:r>
          </a:p>
          <a:p>
            <a:r>
              <a:rPr lang="ru-RU" dirty="0" smtClean="0"/>
              <a:t>Формирования собственной оценки стратегии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Изучить концепцию </a:t>
            </a:r>
            <a:r>
              <a:rPr lang="ru-RU" dirty="0" err="1" smtClean="0"/>
              <a:t>Э.Люттвака</a:t>
            </a:r>
            <a:endParaRPr lang="ru-RU" dirty="0" smtClean="0"/>
          </a:p>
          <a:p>
            <a:r>
              <a:rPr lang="ru-RU" dirty="0" smtClean="0"/>
              <a:t>Изучить характеристику  войн Юстиниана и славян в исторической литературе </a:t>
            </a:r>
          </a:p>
          <a:p>
            <a:r>
              <a:rPr lang="ru-RU" dirty="0" smtClean="0"/>
              <a:t> Изучить исторические источники, описывающие столкновение византийской империи и ее противников</a:t>
            </a:r>
          </a:p>
          <a:p>
            <a:r>
              <a:rPr lang="ru-RU" dirty="0" smtClean="0"/>
              <a:t> Дать самостоятельную оценку стратегии византийской империи в VI 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прошлого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Изучение исторических источников, с целью ознакомления с эпохой Юстиниана</a:t>
            </a:r>
          </a:p>
          <a:p>
            <a:r>
              <a:rPr lang="ru-RU" dirty="0" smtClean="0"/>
              <a:t>Разбор концепции </a:t>
            </a:r>
            <a:r>
              <a:rPr lang="ru-RU" dirty="0" err="1" smtClean="0"/>
              <a:t>Э.Люттвака</a:t>
            </a:r>
            <a:endParaRPr lang="ru-RU" dirty="0" smtClean="0"/>
          </a:p>
          <a:p>
            <a:r>
              <a:rPr lang="ru-RU" dirty="0" smtClean="0"/>
              <a:t>Сравнение концепции </a:t>
            </a:r>
            <a:r>
              <a:rPr lang="ru-RU" dirty="0" err="1" smtClean="0"/>
              <a:t>Э.Люттвака</a:t>
            </a:r>
            <a:r>
              <a:rPr lang="ru-RU" dirty="0" smtClean="0"/>
              <a:t> с историческими фактами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этого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«Война с персами» 25 фрагментов</a:t>
            </a:r>
          </a:p>
          <a:p>
            <a:pPr lvl="0"/>
            <a:r>
              <a:rPr lang="ru-RU" dirty="0" smtClean="0"/>
              <a:t>«Война с вандалами» 15 фрагментов</a:t>
            </a:r>
          </a:p>
          <a:p>
            <a:pPr lvl="0"/>
            <a:r>
              <a:rPr lang="ru-RU" dirty="0" smtClean="0"/>
              <a:t>«Война с готами» 34 фрагмента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5973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200" dirty="0" smtClean="0"/>
              <a:t>	</a:t>
            </a:r>
            <a:r>
              <a:rPr lang="ru-RU" sz="4200" dirty="0" smtClean="0"/>
              <a:t>«Не </a:t>
            </a:r>
            <a:r>
              <a:rPr lang="ru-RU" sz="4200" dirty="0" smtClean="0"/>
              <a:t>знаю, римляне, нужно ли обращаться со словами увещания к вам, недавно одержавшим над врагами столь блестящую победу, что благодаря &lt;…&gt;. </a:t>
            </a:r>
            <a:r>
              <a:rPr lang="ru-RU" sz="4200" dirty="0" smtClean="0"/>
              <a:t>Я </a:t>
            </a:r>
            <a:r>
              <a:rPr lang="ru-RU" sz="4200" dirty="0" smtClean="0"/>
              <a:t>лишь считаю уместным напомнить вам: если теперь вы будете действовать храбро, оставаясь похожими на самих себя, то для вандалов быстро придет конец надеждам, у вас же отпадет надобность воевать. </a:t>
            </a:r>
            <a:r>
              <a:rPr lang="ru-RU" sz="4200" dirty="0" smtClean="0"/>
              <a:t>Итак</a:t>
            </a:r>
            <a:r>
              <a:rPr lang="ru-RU" sz="4200" dirty="0" smtClean="0"/>
              <a:t>, вне сомнений, вы выступите в предстоящее сражение с большой решимостью. Сладко людям, когда они видят завершение своего труда. И пусть никто из вас не подсчитывает численности этой толпы вандалов. </a:t>
            </a:r>
            <a:r>
              <a:rPr lang="ru-RU" sz="4200" dirty="0" smtClean="0"/>
              <a:t>Война </a:t>
            </a:r>
            <a:r>
              <a:rPr lang="ru-RU" sz="4200" dirty="0" smtClean="0"/>
              <a:t>обычно решается не числом людей, не ростом их, но душевной доблестью. Прежде всего я хотел бы, чтобы вами овладело чувство уважения к себе — этот результат совершенных подвигов. Что же касается врагов, то я убежден, что страх и память о понесенных несчастиях заставят их быть трусливыми; страх будет пугать их тем, что было, воспоминание же отнимет надежду на то, что дело улучшится. </a:t>
            </a:r>
            <a:r>
              <a:rPr lang="ru-RU" sz="4200" dirty="0" smtClean="0"/>
              <a:t>Злая </a:t>
            </a:r>
            <a:r>
              <a:rPr lang="ru-RU" sz="4200" dirty="0" smtClean="0"/>
              <a:t>судьба тотчас порабощает мысли того, кто подпал под ее власть. &lt;…&gt; Насколько легче ничего не приобрести, чем лишиться того, что имеешь, настолько наше беспокойство теперь, в столь важный для нас момент, сильнее, чем было раньше</a:t>
            </a:r>
            <a:r>
              <a:rPr lang="ru-RU" sz="4200" dirty="0" smtClean="0"/>
              <a:t>. </a:t>
            </a:r>
            <a:r>
              <a:rPr lang="ru-RU" sz="4200" dirty="0" smtClean="0"/>
              <a:t>Если прежде нам удалось выиграть битву при отсутствии пехоты, теперь, с Божьей помощью, идя на бой со всем войском, я надеюсь одержать победу над главными силами врага и овладеть его лагерем</a:t>
            </a:r>
            <a:r>
              <a:rPr lang="ru-RU" sz="4200" dirty="0" smtClean="0"/>
              <a:t>. </a:t>
            </a:r>
            <a:r>
              <a:rPr lang="ru-RU" sz="4200" dirty="0" smtClean="0"/>
              <a:t>Имея уже, можно сказать, в руках исход войны, не откладывайте его из-за небрежности, чтобы вам не пришлось потом искать ускользнувший от вас благоприятный случай…»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Стратегия при Юстиниане только формировалась. </a:t>
            </a:r>
          </a:p>
          <a:p>
            <a:pPr lvl="0"/>
            <a:r>
              <a:rPr lang="ru-RU" dirty="0" smtClean="0"/>
              <a:t>Автором этой стратегии является </a:t>
            </a:r>
            <a:r>
              <a:rPr lang="ru-RU" dirty="0" err="1" smtClean="0"/>
              <a:t>Велисарий</a:t>
            </a:r>
            <a:r>
              <a:rPr lang="ru-RU" dirty="0" smtClean="0"/>
              <a:t>. </a:t>
            </a:r>
          </a:p>
          <a:p>
            <a:pPr lvl="0"/>
            <a:r>
              <a:rPr lang="ru-RU" dirty="0" smtClean="0"/>
              <a:t>Противоречие в реальной истории VI в. заключается в том, что Юстиниан руководствуется другой стратегией - наступательной. </a:t>
            </a:r>
          </a:p>
          <a:p>
            <a:pPr lvl="0"/>
            <a:r>
              <a:rPr lang="ru-RU" dirty="0" smtClean="0"/>
              <a:t>Армия Византии ("армия </a:t>
            </a:r>
            <a:r>
              <a:rPr lang="ru-RU" dirty="0" err="1" smtClean="0"/>
              <a:t>Велисария</a:t>
            </a:r>
            <a:r>
              <a:rPr lang="ru-RU" dirty="0" smtClean="0"/>
              <a:t>") формировалась в ходе этих войн..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 smtClean="0"/>
              <a:t>Прокопий</a:t>
            </a:r>
            <a:r>
              <a:rPr lang="ru-RU" dirty="0" smtClean="0"/>
              <a:t> Кесарийский. Война с готами (книги I,II,II,IV), война с вандалами (книги I,II), война с персами (книги I,II)</a:t>
            </a:r>
          </a:p>
          <a:p>
            <a:pPr lvl="0"/>
            <a:r>
              <a:rPr lang="ru-RU" dirty="0" smtClean="0"/>
              <a:t>Э. </a:t>
            </a:r>
            <a:r>
              <a:rPr lang="ru-RU" dirty="0" err="1" smtClean="0"/>
              <a:t>Люттвак</a:t>
            </a:r>
            <a:r>
              <a:rPr lang="ru-RU" dirty="0" smtClean="0"/>
              <a:t>. Стратегия Византийской империи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166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Формирование военно-политической стратегии Византийской империи в эпоху Юстиниана Великого</vt:lpstr>
      <vt:lpstr>Актуальность</vt:lpstr>
      <vt:lpstr>Дипломная работа</vt:lpstr>
      <vt:lpstr>Задачи</vt:lpstr>
      <vt:lpstr>Работа прошлого года</vt:lpstr>
      <vt:lpstr>Работа этого года</vt:lpstr>
      <vt:lpstr>Слайд 7</vt:lpstr>
      <vt:lpstr>Вывод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www.PHILka.RU</cp:lastModifiedBy>
  <cp:revision>19</cp:revision>
  <dcterms:modified xsi:type="dcterms:W3CDTF">2014-12-17T19:15:12Z</dcterms:modified>
</cp:coreProperties>
</file>