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63" r:id="rId6"/>
    <p:sldId id="264" r:id="rId7"/>
    <p:sldId id="267" r:id="rId8"/>
    <p:sldId id="262" r:id="rId9"/>
    <p:sldId id="261" r:id="rId10"/>
    <p:sldId id="265" r:id="rId11"/>
    <p:sldId id="269" r:id="rId12"/>
    <p:sldId id="270" r:id="rId13"/>
    <p:sldId id="266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282E"/>
    <a:srgbClr val="D1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37F4-8702-49D0-825C-47FBE55E9748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A6B495-8CA5-45AF-90AE-1CE6FB51E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37F4-8702-49D0-825C-47FBE55E9748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B495-8CA5-45AF-90AE-1CE6FB51E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37F4-8702-49D0-825C-47FBE55E9748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B495-8CA5-45AF-90AE-1CE6FB51E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37F4-8702-49D0-825C-47FBE55E9748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B495-8CA5-45AF-90AE-1CE6FB51E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37F4-8702-49D0-825C-47FBE55E9748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A6B495-8CA5-45AF-90AE-1CE6FB51E65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37F4-8702-49D0-825C-47FBE55E9748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B495-8CA5-45AF-90AE-1CE6FB51E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37F4-8702-49D0-825C-47FBE55E9748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B495-8CA5-45AF-90AE-1CE6FB51E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37F4-8702-49D0-825C-47FBE55E9748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B495-8CA5-45AF-90AE-1CE6FB51E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37F4-8702-49D0-825C-47FBE55E9748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B495-8CA5-45AF-90AE-1CE6FB51E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37F4-8702-49D0-825C-47FBE55E9748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B495-8CA5-45AF-90AE-1CE6FB51E65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37F4-8702-49D0-825C-47FBE55E9748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A6B495-8CA5-45AF-90AE-1CE6FB51E65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BB737F4-8702-49D0-825C-47FBE55E9748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2A6B495-8CA5-45AF-90AE-1CE6FB51E65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vagor.com/robot-xirurg" TargetMode="External"/><Relationship Id="rId2" Type="http://schemas.openxmlformats.org/officeDocument/2006/relationships/hyperlink" Target="https://ru.wikipedia.org/wiki/%D0%A0%D0%BE%D0%B1%D0%BE%D1%82%D0%BE%D1%82%D0%B5%D1%85%D0%BD%D0%B8%D0%BA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i-news.ru/" TargetMode="External"/><Relationship Id="rId4" Type="http://schemas.openxmlformats.org/officeDocument/2006/relationships/hyperlink" Target="file:///C:\Users\&#1044;&#1072;&#1096;&#1072;\Desktop\&#1056;&#1077;&#1092;&#1077;&#1088;&#1072;&#1090;\tesla-tehnika.bi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microsoft.com/office/2007/relationships/hdphoto" Target="../media/hdphoto3.wdp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Реферат на тему</a:t>
            </a:r>
            <a:r>
              <a:rPr lang="ru-RU" sz="4000" dirty="0" smtClean="0">
                <a:solidFill>
                  <a:srgbClr val="D1282E"/>
                </a:solidFill>
              </a:rPr>
              <a:t/>
            </a:r>
            <a:br>
              <a:rPr lang="ru-RU" sz="4000" dirty="0" smtClean="0">
                <a:solidFill>
                  <a:srgbClr val="D1282E"/>
                </a:solidFill>
              </a:rPr>
            </a:br>
            <a:r>
              <a:rPr lang="ru-RU" sz="5400" dirty="0" smtClean="0"/>
              <a:t>Робототехника, манипуляторы и их будущее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/>
              <a:t>Автор: </a:t>
            </a:r>
            <a:r>
              <a:rPr lang="ru-RU" sz="2400" dirty="0"/>
              <a:t>ученица 9 класса «Б»  </a:t>
            </a:r>
          </a:p>
          <a:p>
            <a:pPr algn="r"/>
            <a:r>
              <a:rPr lang="ru-RU" sz="2400" dirty="0"/>
              <a:t>Котова Дарья</a:t>
            </a:r>
          </a:p>
          <a:p>
            <a:pPr algn="r"/>
            <a:r>
              <a:rPr lang="ru-RU" sz="2400" i="1" dirty="0"/>
              <a:t>Руководитель:</a:t>
            </a:r>
            <a:r>
              <a:rPr lang="ru-RU" sz="2400" dirty="0"/>
              <a:t> </a:t>
            </a:r>
            <a:r>
              <a:rPr lang="ru-RU" sz="2400" dirty="0" err="1"/>
              <a:t>Ветюков</a:t>
            </a:r>
            <a:r>
              <a:rPr lang="ru-RU" sz="2400" dirty="0"/>
              <a:t> Д.А.</a:t>
            </a:r>
          </a:p>
          <a:p>
            <a:pPr algn="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1637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3716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Сферы использования и перспективы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075240" cy="43735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D1282E"/>
                </a:solidFill>
                <a:latin typeface="+mj-lt"/>
              </a:rPr>
              <a:t>1. </a:t>
            </a:r>
            <a:r>
              <a:rPr lang="ru-RU" sz="3600" dirty="0" smtClean="0">
                <a:latin typeface="+mj-lt"/>
              </a:rPr>
              <a:t>Групповая робототехника</a:t>
            </a:r>
          </a:p>
          <a:p>
            <a:r>
              <a:rPr lang="ru-RU" sz="3600" dirty="0" smtClean="0">
                <a:solidFill>
                  <a:srgbClr val="D1282E"/>
                </a:solidFill>
                <a:latin typeface="+mj-lt"/>
              </a:rPr>
              <a:t>2. </a:t>
            </a:r>
            <a:r>
              <a:rPr lang="ru-RU" sz="3600" dirty="0" smtClean="0">
                <a:latin typeface="+mj-lt"/>
              </a:rPr>
              <a:t>Медицина</a:t>
            </a:r>
          </a:p>
          <a:p>
            <a:r>
              <a:rPr lang="ru-RU" sz="3600" dirty="0" smtClean="0">
                <a:solidFill>
                  <a:srgbClr val="D1282E"/>
                </a:solidFill>
                <a:latin typeface="+mj-lt"/>
              </a:rPr>
              <a:t>3. </a:t>
            </a:r>
            <a:r>
              <a:rPr lang="ru-RU" sz="3600" dirty="0" smtClean="0">
                <a:latin typeface="+mj-lt"/>
              </a:rPr>
              <a:t>Киборги</a:t>
            </a:r>
          </a:p>
          <a:p>
            <a:r>
              <a:rPr lang="ru-RU" sz="3600" dirty="0" smtClean="0">
                <a:solidFill>
                  <a:srgbClr val="D1282E"/>
                </a:solidFill>
                <a:latin typeface="+mj-lt"/>
              </a:rPr>
              <a:t>4. </a:t>
            </a:r>
            <a:r>
              <a:rPr lang="ru-RU" sz="3600" dirty="0" smtClean="0">
                <a:latin typeface="+mj-lt"/>
              </a:rPr>
              <a:t>Искусственный интеллект</a:t>
            </a:r>
            <a:endParaRPr lang="ru-RU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360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1080" y="-27384"/>
            <a:ext cx="5791200" cy="83162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Выводы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11621"/>
            <a:ext cx="8496944" cy="4373563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+mj-lt"/>
              </a:rPr>
              <a:t>Манипуляторы – это пространственные механизмы из кинематических цепей и звеньев, образующих кинематические пары с угловым или поступательным относительным движением и системой приводов, раздельных для каждой степени подвижности. </a:t>
            </a:r>
            <a:endParaRPr lang="ru-RU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967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7620000" cy="4373563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+mj-lt"/>
              </a:rPr>
              <a:t>Манипуляционные роботы характеризуются грузоподъемностью, обширностью рабочей зоны и количеством степеней свободы и подвижности.</a:t>
            </a:r>
          </a:p>
          <a:p>
            <a:r>
              <a:rPr lang="ru-RU" sz="3600" dirty="0" smtClean="0">
                <a:latin typeface="+mj-lt"/>
              </a:rPr>
              <a:t>Робототехника очень перспективна как наука, так как роботы используются практически во всех сферах жизни человека.</a:t>
            </a:r>
            <a:endParaRPr lang="ru-RU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215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dirty="0" smtClean="0">
                <a:solidFill>
                  <a:srgbClr val="D1282E"/>
                </a:solidFill>
                <a:latin typeface="+mj-lt"/>
              </a:rPr>
              <a:t>Спасибо </a:t>
            </a:r>
          </a:p>
          <a:p>
            <a:pPr marL="0" indent="0" algn="ctr">
              <a:buNone/>
            </a:pPr>
            <a:r>
              <a:rPr lang="ru-RU" sz="5400" dirty="0" smtClean="0">
                <a:latin typeface="+mj-lt"/>
              </a:rPr>
              <a:t>за внимание!</a:t>
            </a:r>
            <a:endParaRPr lang="ru-RU" sz="5400" dirty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501008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33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6856"/>
            <a:ext cx="8208912" cy="101156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Список литературы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4373563"/>
          </a:xfrm>
        </p:spPr>
        <p:txBody>
          <a:bodyPr>
            <a:noAutofit/>
          </a:bodyPr>
          <a:lstStyle/>
          <a:p>
            <a:pPr lvl="0"/>
            <a:r>
              <a:rPr lang="ru-RU" sz="1400" dirty="0" smtClean="0">
                <a:latin typeface="+mj-lt"/>
              </a:rPr>
              <a:t>1. Юревич </a:t>
            </a:r>
            <a:r>
              <a:rPr lang="ru-RU" sz="1400" dirty="0">
                <a:latin typeface="+mj-lt"/>
              </a:rPr>
              <a:t>Е.И. Основы робототехники. – 2-е изд., </a:t>
            </a:r>
            <a:r>
              <a:rPr lang="ru-RU" sz="1400" dirty="0" err="1">
                <a:latin typeface="+mj-lt"/>
              </a:rPr>
              <a:t>перераб</a:t>
            </a:r>
            <a:r>
              <a:rPr lang="ru-RU" sz="1400" dirty="0">
                <a:latin typeface="+mj-lt"/>
              </a:rPr>
              <a:t>. и доп. – СПб.: БХВ-Петербург, 2005. – 416 с.: ил.</a:t>
            </a:r>
          </a:p>
          <a:p>
            <a:pPr lvl="0"/>
            <a:r>
              <a:rPr lang="ru-RU" sz="1400" dirty="0" smtClean="0">
                <a:latin typeface="+mj-lt"/>
              </a:rPr>
              <a:t>2. Зенкевич </a:t>
            </a:r>
            <a:r>
              <a:rPr lang="ru-RU" sz="1400" dirty="0">
                <a:latin typeface="+mj-lt"/>
              </a:rPr>
              <a:t>С.Л., Ющенко А.С. Основы управления манипуляционными роботами: Учебник для вузов. – 2-е изд., </a:t>
            </a:r>
            <a:r>
              <a:rPr lang="ru-RU" sz="1400" dirty="0" err="1">
                <a:latin typeface="+mj-lt"/>
              </a:rPr>
              <a:t>исправ</a:t>
            </a:r>
            <a:r>
              <a:rPr lang="ru-RU" sz="1400" dirty="0">
                <a:latin typeface="+mj-lt"/>
              </a:rPr>
              <a:t>. и доп. М.: Изд-во МГТУ им. Н. Э. Баумана, 2004, - 480 с.: ил.</a:t>
            </a:r>
          </a:p>
          <a:p>
            <a:pPr lvl="0"/>
            <a:r>
              <a:rPr lang="ru-RU" sz="1400" dirty="0" smtClean="0">
                <a:latin typeface="+mj-lt"/>
              </a:rPr>
              <a:t>3. </a:t>
            </a:r>
            <a:r>
              <a:rPr lang="ru-RU" sz="1400" dirty="0" err="1" smtClean="0">
                <a:latin typeface="+mj-lt"/>
              </a:rPr>
              <a:t>Корендясев</a:t>
            </a:r>
            <a:r>
              <a:rPr lang="ru-RU" sz="1400" dirty="0" smtClean="0">
                <a:latin typeface="+mj-lt"/>
              </a:rPr>
              <a:t> </a:t>
            </a:r>
            <a:r>
              <a:rPr lang="ru-RU" sz="1400" dirty="0">
                <a:latin typeface="+mj-lt"/>
              </a:rPr>
              <a:t>А.И. </a:t>
            </a:r>
            <a:r>
              <a:rPr lang="ru-RU" sz="1400" dirty="0" err="1">
                <a:latin typeface="+mj-lt"/>
              </a:rPr>
              <a:t>Теоритические</a:t>
            </a:r>
            <a:r>
              <a:rPr lang="ru-RU" sz="1400" dirty="0">
                <a:latin typeface="+mj-lt"/>
              </a:rPr>
              <a:t> основы робототехники. – В 2 кн. – М.: Наука, 2006. – 383 с. (Кн.1).</a:t>
            </a:r>
          </a:p>
          <a:p>
            <a:pPr lvl="0"/>
            <a:r>
              <a:rPr lang="ru-RU" sz="1400" dirty="0" smtClean="0">
                <a:latin typeface="+mj-lt"/>
              </a:rPr>
              <a:t>4. Попов </a:t>
            </a:r>
            <a:r>
              <a:rPr lang="ru-RU" sz="1400" dirty="0">
                <a:latin typeface="+mj-lt"/>
              </a:rPr>
              <a:t>Е. П., Верещагин А. Ф., Зенкевич С. Л.  Манипуляционные роботы: динамика и алгоритмы. — М.: Наука, 1978. — 400 с. </a:t>
            </a:r>
            <a:r>
              <a:rPr lang="ru-RU" sz="1400" u="sng" dirty="0">
                <a:solidFill>
                  <a:srgbClr val="D1282E"/>
                </a:solidFill>
                <a:latin typeface="+mj-lt"/>
                <a:hlinkClick r:id="rId2"/>
              </a:rPr>
              <a:t>https://ru.wikipedia.org</a:t>
            </a:r>
            <a:r>
              <a:rPr lang="ru-RU" sz="1400" dirty="0">
                <a:solidFill>
                  <a:srgbClr val="D1282E"/>
                </a:solidFill>
                <a:latin typeface="+mj-lt"/>
              </a:rPr>
              <a:t>, </a:t>
            </a:r>
            <a:r>
              <a:rPr lang="ru-RU" sz="1400" dirty="0">
                <a:latin typeface="+mj-lt"/>
              </a:rPr>
              <a:t>Робототехника.</a:t>
            </a:r>
          </a:p>
          <a:p>
            <a:pPr lvl="0"/>
            <a:r>
              <a:rPr lang="ru-RU" sz="1400" dirty="0" smtClean="0">
                <a:latin typeface="+mj-lt"/>
              </a:rPr>
              <a:t>5. Неизвестный </a:t>
            </a:r>
            <a:r>
              <a:rPr lang="ru-RU" sz="1400" dirty="0">
                <a:latin typeface="+mj-lt"/>
              </a:rPr>
              <a:t>автор, Робот-хирург Да Винчи. </a:t>
            </a:r>
            <a:r>
              <a:rPr lang="ru-RU" sz="1400" u="sng" dirty="0">
                <a:latin typeface="+mj-lt"/>
                <a:hlinkClick r:id="rId3"/>
              </a:rPr>
              <a:t>http://svagor.com/robot-xirurg</a:t>
            </a:r>
            <a:r>
              <a:rPr lang="ru-RU" sz="1400" dirty="0">
                <a:latin typeface="+mj-lt"/>
              </a:rPr>
              <a:t> </a:t>
            </a:r>
          </a:p>
          <a:p>
            <a:pPr lvl="0"/>
            <a:r>
              <a:rPr lang="ru-RU" sz="1400" dirty="0" smtClean="0">
                <a:latin typeface="+mj-lt"/>
              </a:rPr>
              <a:t>6. Медведев </a:t>
            </a:r>
            <a:r>
              <a:rPr lang="ru-RU" sz="1400" dirty="0">
                <a:latin typeface="+mj-lt"/>
              </a:rPr>
              <a:t>В. С., Лесков А. Г., Ющенко А. С.  Системы управления манипуляционных роботов. — М.: Наука, 1978. — 416 с.</a:t>
            </a:r>
          </a:p>
          <a:p>
            <a:pPr lvl="0"/>
            <a:r>
              <a:rPr lang="ru-RU" sz="1400" dirty="0">
                <a:latin typeface="+mj-lt"/>
              </a:rPr>
              <a:t> </a:t>
            </a:r>
            <a:r>
              <a:rPr lang="ru-RU" sz="1400" dirty="0" smtClean="0">
                <a:latin typeface="+mj-lt"/>
              </a:rPr>
              <a:t>7. Д</a:t>
            </a:r>
            <a:r>
              <a:rPr lang="ru-RU" sz="1400" dirty="0">
                <a:latin typeface="+mj-lt"/>
              </a:rPr>
              <a:t>. </a:t>
            </a:r>
            <a:r>
              <a:rPr lang="ru-RU" sz="1400" dirty="0" err="1">
                <a:latin typeface="+mj-lt"/>
              </a:rPr>
              <a:t>Ловин</a:t>
            </a:r>
            <a:r>
              <a:rPr lang="ru-RU" sz="1400" dirty="0">
                <a:latin typeface="+mj-lt"/>
              </a:rPr>
              <a:t>. Создаем робота-</a:t>
            </a:r>
            <a:r>
              <a:rPr lang="ru-RU" sz="1400" dirty="0" err="1">
                <a:latin typeface="+mj-lt"/>
              </a:rPr>
              <a:t>андроида</a:t>
            </a:r>
            <a:r>
              <a:rPr lang="ru-RU" sz="1400" dirty="0">
                <a:latin typeface="+mj-lt"/>
              </a:rPr>
              <a:t> своими руками.: пер. с англ. Мельникова Г. – М.: Издательский дом ДМК-пресс, 2007 – 312 с.: ил.</a:t>
            </a:r>
          </a:p>
          <a:p>
            <a:pPr lvl="0"/>
            <a:r>
              <a:rPr lang="ru-RU" sz="1400" dirty="0" smtClean="0">
                <a:latin typeface="+mj-lt"/>
              </a:rPr>
              <a:t>8. Неизвестный </a:t>
            </a:r>
            <a:r>
              <a:rPr lang="ru-RU" sz="1400" dirty="0">
                <a:latin typeface="+mj-lt"/>
              </a:rPr>
              <a:t>автор, статья о перспективах робототехники, </a:t>
            </a:r>
            <a:r>
              <a:rPr lang="en-US" sz="1400" u="sng" dirty="0">
                <a:latin typeface="+mj-lt"/>
                <a:hlinkClick r:id="rId4"/>
              </a:rPr>
              <a:t>tesla</a:t>
            </a:r>
            <a:r>
              <a:rPr lang="ru-RU" sz="1400" u="sng" dirty="0">
                <a:latin typeface="+mj-lt"/>
                <a:hlinkClick r:id="rId4"/>
              </a:rPr>
              <a:t>-</a:t>
            </a:r>
            <a:r>
              <a:rPr lang="en-US" sz="1400" u="sng" dirty="0" err="1">
                <a:latin typeface="+mj-lt"/>
                <a:hlinkClick r:id="rId4"/>
              </a:rPr>
              <a:t>tehnika</a:t>
            </a:r>
            <a:r>
              <a:rPr lang="ru-RU" sz="1400" u="sng" dirty="0">
                <a:latin typeface="+mj-lt"/>
                <a:hlinkClick r:id="rId4"/>
              </a:rPr>
              <a:t>.</a:t>
            </a:r>
            <a:r>
              <a:rPr lang="en-US" sz="1400" u="sng" dirty="0">
                <a:latin typeface="+mj-lt"/>
                <a:hlinkClick r:id="rId4"/>
              </a:rPr>
              <a:t>biz</a:t>
            </a:r>
            <a:endParaRPr lang="ru-RU" sz="1400" dirty="0">
              <a:latin typeface="+mj-lt"/>
            </a:endParaRPr>
          </a:p>
          <a:p>
            <a:pPr lvl="0"/>
            <a:r>
              <a:rPr lang="ru-RU" sz="1400" dirty="0" smtClean="0">
                <a:latin typeface="+mj-lt"/>
              </a:rPr>
              <a:t>9. «</a:t>
            </a:r>
            <a:r>
              <a:rPr lang="en-US" sz="1400" dirty="0">
                <a:latin typeface="+mj-lt"/>
              </a:rPr>
              <a:t>NOVA</a:t>
            </a:r>
            <a:r>
              <a:rPr lang="ru-RU" sz="1400" dirty="0">
                <a:latin typeface="+mj-lt"/>
              </a:rPr>
              <a:t>: Самый умный робот», 2013 год, «</a:t>
            </a:r>
            <a:r>
              <a:rPr lang="en-US" sz="1400" dirty="0">
                <a:latin typeface="+mj-lt"/>
              </a:rPr>
              <a:t>Watson</a:t>
            </a:r>
            <a:r>
              <a:rPr lang="ru-RU" sz="1400" dirty="0">
                <a:latin typeface="+mj-lt"/>
              </a:rPr>
              <a:t>».</a:t>
            </a:r>
          </a:p>
          <a:p>
            <a:pPr lvl="0"/>
            <a:r>
              <a:rPr lang="ru-RU" sz="1400" dirty="0" smtClean="0">
                <a:latin typeface="+mj-lt"/>
              </a:rPr>
              <a:t>10. Артем </a:t>
            </a:r>
            <a:r>
              <a:rPr lang="ru-RU" sz="1400" dirty="0">
                <a:latin typeface="+mj-lt"/>
              </a:rPr>
              <a:t>Батогов, «Робот </a:t>
            </a:r>
            <a:r>
              <a:rPr lang="en-US" sz="1400" dirty="0">
                <a:latin typeface="+mj-lt"/>
              </a:rPr>
              <a:t>Atlas</a:t>
            </a:r>
            <a:r>
              <a:rPr lang="ru-RU" sz="1400" dirty="0">
                <a:latin typeface="+mj-lt"/>
              </a:rPr>
              <a:t> получил обновления и стал больше похож на человека»; Николай Хижняк, « </a:t>
            </a:r>
            <a:r>
              <a:rPr lang="en-US" sz="1400" dirty="0" err="1">
                <a:latin typeface="+mj-lt"/>
              </a:rPr>
              <a:t>Cyberlegs</a:t>
            </a:r>
            <a:r>
              <a:rPr lang="ru-RU" sz="1400" dirty="0">
                <a:latin typeface="+mj-lt"/>
              </a:rPr>
              <a:t> – перспективное разработка протезирования нижних конечностей», </a:t>
            </a:r>
            <a:r>
              <a:rPr lang="ru-RU" sz="1400" u="sng" dirty="0">
                <a:latin typeface="+mj-lt"/>
                <a:hlinkClick r:id="rId5"/>
              </a:rPr>
              <a:t>http://hi-news.ru/</a:t>
            </a:r>
            <a:r>
              <a:rPr lang="ru-RU" sz="1400" dirty="0">
                <a:latin typeface="+mj-lt"/>
              </a:rPr>
              <a:t>.</a:t>
            </a:r>
          </a:p>
          <a:p>
            <a:r>
              <a:rPr lang="ru-RU" sz="1400" dirty="0">
                <a:latin typeface="+mj-lt"/>
              </a:rPr>
              <a:t> </a:t>
            </a:r>
          </a:p>
          <a:p>
            <a:endParaRPr lang="ru-RU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401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6918"/>
            <a:ext cx="8219256" cy="90363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Цель исследования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2480" y="1752600"/>
            <a:ext cx="7620000" cy="437356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+mj-lt"/>
              </a:rPr>
              <a:t>Р</a:t>
            </a:r>
            <a:r>
              <a:rPr lang="ru-RU" sz="3600" dirty="0" smtClean="0">
                <a:latin typeface="+mj-lt"/>
              </a:rPr>
              <a:t>азобраться </a:t>
            </a:r>
            <a:r>
              <a:rPr lang="ru-RU" sz="3600" dirty="0">
                <a:latin typeface="+mj-lt"/>
              </a:rPr>
              <a:t>в строении </a:t>
            </a:r>
            <a:r>
              <a:rPr lang="ru-RU" sz="3600" dirty="0" smtClean="0">
                <a:latin typeface="+mj-lt"/>
              </a:rPr>
              <a:t>манипуляторов и изучить перспективы робототехники.</a:t>
            </a:r>
            <a:endParaRPr lang="ru-RU" sz="3600" dirty="0">
              <a:latin typeface="+mj-lt"/>
            </a:endParaRPr>
          </a:p>
          <a:p>
            <a:endParaRPr lang="ru-RU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83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02840"/>
            <a:ext cx="9144000" cy="86754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Задачи исследования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99653"/>
            <a:ext cx="8892480" cy="4373563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D1282E"/>
                </a:solidFill>
                <a:latin typeface="+mj-lt"/>
              </a:rPr>
              <a:t>1. </a:t>
            </a:r>
            <a:r>
              <a:rPr lang="ru-RU" sz="3600" dirty="0" smtClean="0">
                <a:latin typeface="+mj-lt"/>
              </a:rPr>
              <a:t>Найти определение манипуляционных роботов как класса робототехники.</a:t>
            </a:r>
          </a:p>
          <a:p>
            <a:r>
              <a:rPr lang="ru-RU" sz="3600" dirty="0" smtClean="0">
                <a:solidFill>
                  <a:srgbClr val="D1282E"/>
                </a:solidFill>
                <a:latin typeface="+mj-lt"/>
              </a:rPr>
              <a:t>2. </a:t>
            </a:r>
            <a:r>
              <a:rPr lang="ru-RU" sz="3600" dirty="0" smtClean="0">
                <a:latin typeface="+mj-lt"/>
              </a:rPr>
              <a:t>Изучить строение манипуляторов и их частей.</a:t>
            </a:r>
          </a:p>
          <a:p>
            <a:r>
              <a:rPr lang="ru-RU" sz="3600" dirty="0" smtClean="0">
                <a:solidFill>
                  <a:srgbClr val="D1282E"/>
                </a:solidFill>
                <a:latin typeface="+mj-lt"/>
              </a:rPr>
              <a:t>3. </a:t>
            </a:r>
            <a:r>
              <a:rPr lang="ru-RU" sz="3600" dirty="0" smtClean="0">
                <a:latin typeface="+mj-lt"/>
              </a:rPr>
              <a:t>Выделить ключевые характеристики манипуляторов.</a:t>
            </a:r>
          </a:p>
          <a:p>
            <a:r>
              <a:rPr lang="ru-RU" sz="3600" dirty="0" smtClean="0">
                <a:solidFill>
                  <a:srgbClr val="D1282E"/>
                </a:solidFill>
                <a:latin typeface="+mj-lt"/>
              </a:rPr>
              <a:t>4. </a:t>
            </a:r>
            <a:r>
              <a:rPr lang="ru-RU" sz="3600" dirty="0" smtClean="0">
                <a:latin typeface="+mj-lt"/>
              </a:rPr>
              <a:t>Изучить перспективы робототехники</a:t>
            </a:r>
          </a:p>
          <a:p>
            <a:pPr marL="742950" indent="-742950">
              <a:buAutoNum type="arabicPeriod"/>
            </a:pPr>
            <a:endParaRPr lang="ru-RU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488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25346" y="1217666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D1282E"/>
                </a:solidFill>
                <a:latin typeface="+mj-lt"/>
              </a:rPr>
              <a:t>Роботы</a:t>
            </a:r>
            <a:endParaRPr lang="ru-RU" sz="4000" dirty="0">
              <a:solidFill>
                <a:srgbClr val="D1282E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638653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+mj-lt"/>
              </a:rPr>
              <a:t>Мобильные</a:t>
            </a:r>
            <a:endParaRPr lang="ru-RU" sz="36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4365104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+mj-lt"/>
              </a:rPr>
              <a:t>Манипуляционные</a:t>
            </a:r>
            <a:endParaRPr lang="ru-RU" sz="36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2638653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+mj-lt"/>
              </a:rPr>
              <a:t>Смешанные</a:t>
            </a:r>
            <a:endParaRPr lang="ru-RU" sz="3600" dirty="0">
              <a:latin typeface="+mj-lt"/>
            </a:endParaRPr>
          </a:p>
        </p:txBody>
      </p:sp>
      <p:cxnSp>
        <p:nvCxnSpPr>
          <p:cNvPr id="10" name="Прямая со стрелкой 9"/>
          <p:cNvCxnSpPr>
            <a:stCxn id="4" idx="2"/>
            <a:endCxn id="5" idx="0"/>
          </p:cNvCxnSpPr>
          <p:nvPr/>
        </p:nvCxnSpPr>
        <p:spPr>
          <a:xfrm flipH="1">
            <a:off x="2087724" y="1925552"/>
            <a:ext cx="2541778" cy="713101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  <a:endCxn id="6" idx="0"/>
          </p:cNvCxnSpPr>
          <p:nvPr/>
        </p:nvCxnSpPr>
        <p:spPr>
          <a:xfrm flipH="1">
            <a:off x="4067944" y="1925552"/>
            <a:ext cx="561558" cy="2439552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7" idx="0"/>
          </p:cNvCxnSpPr>
          <p:nvPr/>
        </p:nvCxnSpPr>
        <p:spPr>
          <a:xfrm>
            <a:off x="4629502" y="1925552"/>
            <a:ext cx="2030730" cy="713101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8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9776"/>
            <a:ext cx="8507288" cy="1143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Звенья, кинематические пары и цепи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17" y="1437433"/>
            <a:ext cx="7003359" cy="5087911"/>
          </a:xfrm>
        </p:spPr>
      </p:pic>
      <p:sp>
        <p:nvSpPr>
          <p:cNvPr id="5" name="TextBox 4"/>
          <p:cNvSpPr txBox="1"/>
          <p:nvPr/>
        </p:nvSpPr>
        <p:spPr>
          <a:xfrm>
            <a:off x="539552" y="1700808"/>
            <a:ext cx="2835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+mj-lt"/>
              </a:rPr>
              <a:t>Открытая</a:t>
            </a:r>
            <a:endParaRPr lang="ru-RU" sz="36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5" y="4941168"/>
            <a:ext cx="2918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+mj-lt"/>
              </a:rPr>
              <a:t>Замкнутая</a:t>
            </a:r>
            <a:endParaRPr lang="ru-RU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161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440" y="53752"/>
            <a:ext cx="8229600" cy="78296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Шарниры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58728" y="2231492"/>
            <a:ext cx="5050879" cy="377600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55" y="1682357"/>
            <a:ext cx="3168353" cy="27204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3" t="6673" r="2197"/>
          <a:stretch/>
        </p:blipFill>
        <p:spPr>
          <a:xfrm>
            <a:off x="1072354" y="4119495"/>
            <a:ext cx="4579766" cy="25503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1513" y="1054477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+mj-lt"/>
              </a:rPr>
              <a:t>Цилиндрический</a:t>
            </a:r>
            <a:endParaRPr lang="ru-RU" sz="36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566298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+mj-lt"/>
              </a:rPr>
              <a:t>Шаровой</a:t>
            </a:r>
            <a:endParaRPr lang="ru-RU" sz="36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103602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+mj-lt"/>
              </a:rPr>
              <a:t>ШРУС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420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98" y="2708920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Приводы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20688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+mj-lt"/>
              </a:rPr>
              <a:t>Гидравлические</a:t>
            </a:r>
            <a:endParaRPr lang="ru-RU" sz="36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65380" y="1439917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+mj-lt"/>
              </a:rPr>
              <a:t>Пневматические</a:t>
            </a:r>
            <a:endParaRPr lang="ru-RU" sz="36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720" y="4535484"/>
            <a:ext cx="4439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+mj-lt"/>
              </a:rPr>
              <a:t>Электрические</a:t>
            </a:r>
            <a:endParaRPr lang="ru-RU" sz="3600" dirty="0">
              <a:latin typeface="+mj-lt"/>
            </a:endParaRPr>
          </a:p>
        </p:txBody>
      </p:sp>
      <p:cxnSp>
        <p:nvCxnSpPr>
          <p:cNvPr id="8" name="Прямая со стрелкой 7"/>
          <p:cNvCxnSpPr>
            <a:stCxn id="2" idx="0"/>
            <a:endCxn id="4" idx="2"/>
          </p:cNvCxnSpPr>
          <p:nvPr/>
        </p:nvCxnSpPr>
        <p:spPr>
          <a:xfrm flipH="1" flipV="1">
            <a:off x="2519772" y="1267019"/>
            <a:ext cx="1974926" cy="1441901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0"/>
            <a:endCxn id="5" idx="2"/>
          </p:cNvCxnSpPr>
          <p:nvPr/>
        </p:nvCxnSpPr>
        <p:spPr>
          <a:xfrm flipV="1">
            <a:off x="4494698" y="2086248"/>
            <a:ext cx="1710942" cy="622672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2"/>
            <a:endCxn id="6" idx="0"/>
          </p:cNvCxnSpPr>
          <p:nvPr/>
        </p:nvCxnSpPr>
        <p:spPr>
          <a:xfrm flipH="1">
            <a:off x="4271635" y="3419872"/>
            <a:ext cx="223063" cy="1115612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04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20080"/>
          </a:xfrm>
        </p:spPr>
        <p:txBody>
          <a:bodyPr/>
          <a:lstStyle/>
          <a:p>
            <a:pPr algn="ctr"/>
            <a:r>
              <a:rPr lang="ru-RU" dirty="0" smtClean="0"/>
              <a:t>Рабочая зона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61502"/>
            <a:ext cx="6840760" cy="560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65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80920" cy="114300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Степени </a:t>
            </a:r>
            <a:br>
              <a:rPr lang="ru-RU" dirty="0" smtClean="0"/>
            </a:br>
            <a:r>
              <a:rPr lang="ru-RU" dirty="0" smtClean="0"/>
              <a:t>свободы и подвижности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5" y="1222920"/>
            <a:ext cx="6106672" cy="5302424"/>
          </a:xfrm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6732240" y="3465004"/>
            <a:ext cx="288032" cy="540060"/>
          </a:xfrm>
          <a:prstGeom prst="straightConnector1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  <a:tailEnd type="arrow" w="sm" len="med"/>
          </a:ln>
          <a:effectLst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7071830" y="3248980"/>
            <a:ext cx="668522" cy="216024"/>
          </a:xfrm>
          <a:prstGeom prst="straightConnector1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  <a:tailEnd type="arrow" w="sm" len="med"/>
          </a:ln>
          <a:effectLst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58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274</TotalTime>
  <Words>293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Главная</vt:lpstr>
      <vt:lpstr>Реферат на тему Робототехника, манипуляторы и их будущее</vt:lpstr>
      <vt:lpstr>Цель исследования</vt:lpstr>
      <vt:lpstr>Задачи исследования</vt:lpstr>
      <vt:lpstr>Презентация PowerPoint</vt:lpstr>
      <vt:lpstr>Звенья, кинематические пары и цепи</vt:lpstr>
      <vt:lpstr>Шарниры</vt:lpstr>
      <vt:lpstr>Приводы</vt:lpstr>
      <vt:lpstr>Рабочая зона</vt:lpstr>
      <vt:lpstr>Степени  свободы и подвижности</vt:lpstr>
      <vt:lpstr>Сферы использования и перспективы</vt:lpstr>
      <vt:lpstr>Выводы</vt:lpstr>
      <vt:lpstr>Презентация PowerPoint</vt:lpstr>
      <vt:lpstr>Презентация PowerPoint</vt:lpstr>
      <vt:lpstr>Список литературы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Реферат на тему Робототехника, манипуляторы и их будущее</dc:title>
  <dc:creator>Даша</dc:creator>
  <cp:lastModifiedBy>User</cp:lastModifiedBy>
  <cp:revision>24</cp:revision>
  <dcterms:created xsi:type="dcterms:W3CDTF">2015-04-08T18:36:07Z</dcterms:created>
  <dcterms:modified xsi:type="dcterms:W3CDTF">2015-04-11T09:57:36Z</dcterms:modified>
</cp:coreProperties>
</file>