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60" r:id="rId7"/>
    <p:sldId id="261" r:id="rId8"/>
    <p:sldId id="262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001" userDrawn="1">
          <p15:clr>
            <a:srgbClr val="A4A3A4"/>
          </p15:clr>
        </p15:guide>
        <p15:guide id="2" pos="3364" userDrawn="1">
          <p15:clr>
            <a:srgbClr val="A4A3A4"/>
          </p15:clr>
        </p15:guide>
        <p15:guide id="3" pos="9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0D0D0D"/>
    <a:srgbClr val="000000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35" y="691"/>
      </p:cViewPr>
      <p:guideLst>
        <p:guide pos="3001"/>
        <p:guide pos="3364"/>
        <p:guide pos="91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FCB62-D824-146D-3665-7C7994225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F673E0-08A8-CBB3-52F6-C406CD601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222897-36F2-7AE5-E78A-4F030894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5678-4146-4D22-BFC8-524FEA7E14A2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4A430-B802-3EC0-9757-692CF9578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5CE541-1C38-EE9D-D39C-2AB903E7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53E8-1A02-4AD4-9F8E-00BDD9990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98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E4690-C03A-1F96-AA42-B6EA78266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50589E-6AB2-83B6-94DC-910F38A8F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22B567-540F-A97A-026B-971D26192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5678-4146-4D22-BFC8-524FEA7E14A2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287A4A-D4AD-9A4E-BFA0-12A0AAD70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E5E5E-A37B-1DAD-E9FB-AB16C2CF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53E8-1A02-4AD4-9F8E-00BDD9990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5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CBF30A-0885-1D68-638D-766CD4233E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0252EB-E272-2C0E-59FA-7C606CB24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EE43F-9E44-85F8-8037-830908D71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5678-4146-4D22-BFC8-524FEA7E14A2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BC8E0-70E3-AECE-DF4A-5C0922AD5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0FF606-35B1-967E-6409-6692A7232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53E8-1A02-4AD4-9F8E-00BDD9990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17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CD63D-16A6-DDCA-926C-C54AF7F38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E9B927-BD46-5B2C-AA3F-AC4F840D2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1D3992-F47E-4BF6-9A98-2ADC7C65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5678-4146-4D22-BFC8-524FEA7E14A2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43779A-9576-2413-E024-93D9317F1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DCB28F-06E4-6FF1-EAB4-C7AF7F5FE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53E8-1A02-4AD4-9F8E-00BDD9990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34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1DBFC-E0F3-BAA2-B338-2CF9F7E3D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745CE3-400D-3959-A2D1-8EBB2C69C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E58520-21EC-E6F5-5C41-DF8FDDC0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5678-4146-4D22-BFC8-524FEA7E14A2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756937-EC1C-9EDC-E998-DF0620E78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280D05-90D2-1638-2F2C-01975BA6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53E8-1A02-4AD4-9F8E-00BDD9990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89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AEC15-F56F-BEA7-BA23-FDE9BED3B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0F9368-492F-4127-1FEB-15AB73E0E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A45AA8-ADDC-61BF-A012-58038D429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51B2C4-DA60-BBA2-5AD5-77DF14E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5678-4146-4D22-BFC8-524FEA7E14A2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547CB2-B714-78AA-1251-FCA29E16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DC3BC0-888E-8AB7-CAFF-0CDDAC9B2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53E8-1A02-4AD4-9F8E-00BDD9990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92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1BA2F-575F-610B-87EA-2D0F9B0FB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AE97B9-D521-B413-550E-6A2EDD6FC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98C9AC-526E-92DD-B3A9-766B4C246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C714D6-5BC0-0538-C6DF-3DDCFDCF40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5B433E-F9D9-80AC-2EA9-2B24CFE4FF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56125F-0F8A-EEDE-AA54-C0ED493C0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5678-4146-4D22-BFC8-524FEA7E14A2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0F491C-58A6-A457-8D9D-F2A3760E0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02FA7F-D378-C6D6-7EE1-BAEF112F6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53E8-1A02-4AD4-9F8E-00BDD9990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79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03A30-F75D-F11C-9431-EAE08BE4C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763F4C-118F-B293-73E0-F5C193700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5678-4146-4D22-BFC8-524FEA7E14A2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D611164-D830-5ADE-0DDB-63240F8C5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118D8F-E2D4-E1C2-ADA3-4A808516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53E8-1A02-4AD4-9F8E-00BDD9990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05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41593E-01A5-A002-0C5E-86054FFE6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5678-4146-4D22-BFC8-524FEA7E14A2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F73CF4-EFB6-6FA1-1089-8E925663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3814C5-92BD-6DE8-F298-98DA4B0BE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53E8-1A02-4AD4-9F8E-00BDD9990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10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D274E-5B7C-646D-1240-5BA45C1B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F539E4-5D7E-E6F9-AE57-0D15B8D1C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19FBBA-75F1-B353-77D8-28D481FF9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C25C89-5567-3E28-A6B9-85ACC3808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5678-4146-4D22-BFC8-524FEA7E14A2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F0BCF4-6E04-CC0D-9377-CA748C6E4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91BDB0-25CE-B4A5-3C51-B3D9F776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53E8-1A02-4AD4-9F8E-00BDD9990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50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66D5B-4AB8-B679-3C88-97C46E0A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606D23-0DE0-DB9A-39AA-5FDEC9E49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2F40F5-E182-4AED-E027-031019B2A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FE6526-D0F1-37F4-69E0-E663BB358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5678-4146-4D22-BFC8-524FEA7E14A2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9A46EE-BA38-A7B0-D162-D7B9212E4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625D63-BAE9-F1F8-659D-FF75E852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53E8-1A02-4AD4-9F8E-00BDD9990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99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D9DC2-8DB2-3CDC-7DD0-CB803991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5A6519-E1C7-E822-BF06-4314DFEDD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5EB02E-8C65-E105-3089-0B417A039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15678-4146-4D22-BFC8-524FEA7E14A2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1D3AE-1308-0E3B-DFB4-01EE6C51AE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9DDC5-F7A1-6632-BFDC-CF7EB80B2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A53E8-1A02-4AD4-9F8E-00BDD9990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69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46862-6EAE-7721-6BA6-F80E9D2E5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680" y="611674"/>
            <a:ext cx="11314923" cy="23876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Можно ли победить старение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333AE-5A30-D5E9-22E7-E41919F8E045}"/>
              </a:ext>
            </a:extLst>
          </p:cNvPr>
          <p:cNvSpPr txBox="1"/>
          <p:nvPr/>
        </p:nvSpPr>
        <p:spPr>
          <a:xfrm>
            <a:off x="74645" y="5206481"/>
            <a:ext cx="26584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Выполнила </a:t>
            </a:r>
            <a:endParaRPr lang="ru-RU" b="0" dirty="0">
              <a:solidFill>
                <a:schemeClr val="bg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Балтажи</a:t>
            </a:r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Татьяна </a:t>
            </a:r>
            <a:endParaRPr lang="ru-RU" b="0" dirty="0">
              <a:solidFill>
                <a:schemeClr val="bg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Научный руководитель</a:t>
            </a:r>
            <a:endParaRPr lang="ru-RU" b="0" dirty="0">
              <a:solidFill>
                <a:schemeClr val="bg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Ноздрачева</a:t>
            </a:r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А.Н.</a:t>
            </a:r>
            <a:endParaRPr lang="ru-RU" b="0" dirty="0">
              <a:solidFill>
                <a:schemeClr val="bg1"/>
              </a:solidFill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29426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6FFC43-05A1-3417-5406-3399CB42BA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1" t="53456" r="1500" b="23480"/>
          <a:stretch/>
        </p:blipFill>
        <p:spPr>
          <a:xfrm>
            <a:off x="-43926" y="1504518"/>
            <a:ext cx="12235926" cy="364602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FA1C12-1570-B967-D93F-2A0D9AA83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775725"/>
            <a:ext cx="3313113" cy="51865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88D3D4-0DD8-2708-2293-099DD2C829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477634" y="2033482"/>
            <a:ext cx="5435464" cy="32849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8E830CC-5CBF-80AD-817B-E105F5E8E3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0" t="3713" r="1730" b="5316"/>
          <a:stretch/>
        </p:blipFill>
        <p:spPr>
          <a:xfrm>
            <a:off x="-13564558" y="767202"/>
            <a:ext cx="4185847" cy="55499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BBEE9A-B268-BC27-24F7-7FAD8A51D2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31344" y="1084584"/>
            <a:ext cx="3906267" cy="52325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61167F-2C3A-B6BF-8566-D31B15584F5E}"/>
              </a:ext>
            </a:extLst>
          </p:cNvPr>
          <p:cNvSpPr txBox="1"/>
          <p:nvPr/>
        </p:nvSpPr>
        <p:spPr>
          <a:xfrm>
            <a:off x="-34895745" y="2098920"/>
            <a:ext cx="7097969" cy="2262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700" dirty="0" err="1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Теломерная</a:t>
            </a:r>
            <a:endParaRPr lang="ru-RU" sz="4700" dirty="0">
              <a:solidFill>
                <a:schemeClr val="bg1">
                  <a:lumMod val="75000"/>
                </a:schemeClr>
              </a:solidFill>
              <a:latin typeface="Franklin Gothic Heavy" panose="020B0903020102020204" pitchFamily="34" charset="0"/>
            </a:endParaRPr>
          </a:p>
          <a:p>
            <a:r>
              <a:rPr lang="ru-RU" sz="4700" dirty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               теория  </a:t>
            </a:r>
          </a:p>
          <a:p>
            <a:r>
              <a:rPr lang="ru-RU" sz="4700" dirty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                            старения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C0544F-1654-937B-B608-05421A35AC57}"/>
              </a:ext>
            </a:extLst>
          </p:cNvPr>
          <p:cNvSpPr txBox="1"/>
          <p:nvPr/>
        </p:nvSpPr>
        <p:spPr>
          <a:xfrm>
            <a:off x="-22425077" y="1813922"/>
            <a:ext cx="8338687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700" dirty="0" err="1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Теломерная</a:t>
            </a:r>
            <a:endParaRPr lang="ru-RU" sz="4700" dirty="0">
              <a:solidFill>
                <a:schemeClr val="bg1">
                  <a:lumMod val="75000"/>
                </a:schemeClr>
              </a:solidFill>
              <a:latin typeface="Franklin Gothic Heavy" panose="020B0903020102020204" pitchFamily="34" charset="0"/>
            </a:endParaRPr>
          </a:p>
          <a:p>
            <a:r>
              <a:rPr lang="ru-RU" sz="4700" dirty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               теория 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4700" dirty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                            старения</a:t>
            </a:r>
            <a:endParaRPr lang="ru-RU" sz="4800" b="0" dirty="0">
              <a:effectLst/>
            </a:endParaRPr>
          </a:p>
          <a:p>
            <a:br>
              <a:rPr lang="ru-RU" sz="4800" dirty="0"/>
            </a:br>
            <a:endParaRPr lang="ru-RU" sz="4700" dirty="0">
              <a:solidFill>
                <a:schemeClr val="bg1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BC41AF-33D7-69C9-6A12-9B161957E420}"/>
              </a:ext>
            </a:extLst>
          </p:cNvPr>
          <p:cNvSpPr txBox="1"/>
          <p:nvPr/>
        </p:nvSpPr>
        <p:spPr>
          <a:xfrm>
            <a:off x="-8926333" y="2072260"/>
            <a:ext cx="7728797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700" dirty="0" err="1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Редусомная</a:t>
            </a:r>
            <a:r>
              <a:rPr lang="ru-RU" sz="4700" dirty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 </a:t>
            </a:r>
          </a:p>
          <a:p>
            <a:r>
              <a:rPr lang="ru-RU" sz="4700" dirty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               гипотеза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4700" dirty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                            старения</a:t>
            </a:r>
            <a:endParaRPr lang="ru-RU" sz="4800" b="0" dirty="0">
              <a:effectLst/>
            </a:endParaRPr>
          </a:p>
          <a:p>
            <a:br>
              <a:rPr lang="ru-RU" sz="4800" dirty="0"/>
            </a:br>
            <a:endParaRPr lang="ru-RU" sz="4700" dirty="0">
              <a:solidFill>
                <a:schemeClr val="bg1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FB114A-75C0-0317-F911-4B3E9FD15FC2}"/>
              </a:ext>
            </a:extLst>
          </p:cNvPr>
          <p:cNvSpPr txBox="1"/>
          <p:nvPr/>
        </p:nvSpPr>
        <p:spPr>
          <a:xfrm>
            <a:off x="5246423" y="1813922"/>
            <a:ext cx="7728797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700" dirty="0" err="1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Свободнорадикальная</a:t>
            </a:r>
            <a:r>
              <a:rPr lang="ru-RU" sz="4700" dirty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  </a:t>
            </a:r>
          </a:p>
          <a:p>
            <a:r>
              <a:rPr lang="ru-RU" sz="4700" dirty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                             теория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4700" dirty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          старения</a:t>
            </a:r>
            <a:endParaRPr lang="ru-RU" sz="4800" b="0" dirty="0">
              <a:effectLst/>
            </a:endParaRPr>
          </a:p>
          <a:p>
            <a:br>
              <a:rPr lang="ru-RU" sz="4800" dirty="0"/>
            </a:br>
            <a:endParaRPr lang="ru-RU" sz="4700" dirty="0">
              <a:solidFill>
                <a:schemeClr val="bg1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155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79D5C5-465E-28B2-9623-0D2851979D3E}"/>
              </a:ext>
            </a:extLst>
          </p:cNvPr>
          <p:cNvSpPr txBox="1"/>
          <p:nvPr/>
        </p:nvSpPr>
        <p:spPr>
          <a:xfrm>
            <a:off x="248589" y="378828"/>
            <a:ext cx="48478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>
                <a:solidFill>
                  <a:schemeClr val="bg1">
                    <a:alpha val="29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Старение</a:t>
            </a:r>
            <a:r>
              <a:rPr lang="ru-RU" dirty="0">
                <a:solidFill>
                  <a:schemeClr val="bg1">
                    <a:alpha val="29000"/>
                  </a:schemeClr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D2186C-7E08-C729-7B56-D44767400DFD}"/>
              </a:ext>
            </a:extLst>
          </p:cNvPr>
          <p:cNvSpPr txBox="1"/>
          <p:nvPr/>
        </p:nvSpPr>
        <p:spPr>
          <a:xfrm rot="21309043">
            <a:off x="4794156" y="5389388"/>
            <a:ext cx="71865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err="1">
                <a:solidFill>
                  <a:schemeClr val="bg1">
                    <a:alpha val="29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Телометная</a:t>
            </a:r>
            <a:r>
              <a:rPr lang="ru-RU" sz="6000" dirty="0">
                <a:solidFill>
                  <a:schemeClr val="bg1">
                    <a:alpha val="29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 теория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29A6CC-C804-3DAE-12E0-3DEA462F4874}"/>
              </a:ext>
            </a:extLst>
          </p:cNvPr>
          <p:cNvSpPr txBox="1"/>
          <p:nvPr/>
        </p:nvSpPr>
        <p:spPr>
          <a:xfrm rot="20165445">
            <a:off x="303324" y="2929640"/>
            <a:ext cx="131337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dirty="0" err="1">
                <a:solidFill>
                  <a:schemeClr val="bg1">
                    <a:alpha val="29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Редусомная</a:t>
            </a:r>
            <a:r>
              <a:rPr lang="ru-RU" sz="6000" dirty="0">
                <a:solidFill>
                  <a:schemeClr val="bg1">
                    <a:alpha val="29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   гипотеза</a:t>
            </a:r>
            <a:endParaRPr lang="ru-RU" sz="6000" b="0" dirty="0">
              <a:solidFill>
                <a:schemeClr val="bg1">
                  <a:alpha val="29000"/>
                </a:schemeClr>
              </a:solidFill>
              <a:effectLst/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E0820E-371F-BC1D-8F0F-B77C292386A9}"/>
              </a:ext>
            </a:extLst>
          </p:cNvPr>
          <p:cNvSpPr txBox="1"/>
          <p:nvPr/>
        </p:nvSpPr>
        <p:spPr>
          <a:xfrm rot="20055928">
            <a:off x="-33655" y="2807182"/>
            <a:ext cx="1074801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err="1">
                <a:solidFill>
                  <a:schemeClr val="bg1">
                    <a:alpha val="29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Свободнорадикальная</a:t>
            </a:r>
            <a:r>
              <a:rPr lang="ru-RU" sz="4000" dirty="0">
                <a:solidFill>
                  <a:schemeClr val="bg1">
                    <a:alpha val="29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  теория</a:t>
            </a:r>
            <a:br>
              <a:rPr lang="ru-RU" sz="1800" dirty="0">
                <a:solidFill>
                  <a:schemeClr val="tx1">
                    <a:alpha val="29000"/>
                  </a:schemeClr>
                </a:solidFill>
              </a:rPr>
            </a:br>
            <a:endParaRPr lang="ru-RU" sz="1800" dirty="0">
              <a:solidFill>
                <a:schemeClr val="bg1">
                  <a:lumMod val="75000"/>
                  <a:alpha val="29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236603-D8BA-CDD4-4A8B-6819ED03FCCF}"/>
              </a:ext>
            </a:extLst>
          </p:cNvPr>
          <p:cNvSpPr txBox="1"/>
          <p:nvPr/>
        </p:nvSpPr>
        <p:spPr>
          <a:xfrm rot="20494178">
            <a:off x="-270951" y="1494473"/>
            <a:ext cx="963390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bg1">
                    <a:alpha val="29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Повреждение ДНК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79239-3BAB-D9BC-C76C-DA825CB8A793}"/>
              </a:ext>
            </a:extLst>
          </p:cNvPr>
          <p:cNvSpPr txBox="1"/>
          <p:nvPr/>
        </p:nvSpPr>
        <p:spPr>
          <a:xfrm rot="2601237">
            <a:off x="8204854" y="3846154"/>
            <a:ext cx="82067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bg1">
                    <a:alpha val="29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старения</a:t>
            </a:r>
            <a:endParaRPr lang="ru-RU" sz="5400" dirty="0">
              <a:solidFill>
                <a:schemeClr val="tx1">
                  <a:alpha val="29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83A0CF-ECD7-DD69-124F-C14E2CFFA87B}"/>
              </a:ext>
            </a:extLst>
          </p:cNvPr>
          <p:cNvSpPr txBox="1"/>
          <p:nvPr/>
        </p:nvSpPr>
        <p:spPr>
          <a:xfrm>
            <a:off x="0" y="2692772"/>
            <a:ext cx="124845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500" dirty="0">
                <a:solidFill>
                  <a:schemeClr val="bg1"/>
                </a:solidFill>
                <a:latin typeface="Bahnschrift" panose="020B0502040204020203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03498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837361-2642-2F38-E4BA-4C0EC98879FE}"/>
              </a:ext>
            </a:extLst>
          </p:cNvPr>
          <p:cNvSpPr txBox="1"/>
          <p:nvPr/>
        </p:nvSpPr>
        <p:spPr>
          <a:xfrm>
            <a:off x="416689" y="439839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Введение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BDB2E9-47C9-F960-BBAE-E19B00CF2741}"/>
              </a:ext>
            </a:extLst>
          </p:cNvPr>
          <p:cNvSpPr txBox="1"/>
          <p:nvPr/>
        </p:nvSpPr>
        <p:spPr>
          <a:xfrm>
            <a:off x="200629" y="1759476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0" i="0" u="none" strike="noStrike" dirty="0">
                <a:solidFill>
                  <a:schemeClr val="bg1"/>
                </a:solidFill>
                <a:effectLst/>
                <a:latin typeface="Franklin Gothic Heavy" panose="020B0903020102020204" pitchFamily="34" charset="0"/>
              </a:rPr>
              <a:t>Проблема исследования –  </a:t>
            </a:r>
            <a:endParaRPr lang="ru-RU" sz="24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F5038-E67B-8D3F-E5A5-B34EFB283E6D}"/>
              </a:ext>
            </a:extLst>
          </p:cNvPr>
          <p:cNvSpPr txBox="1"/>
          <p:nvPr/>
        </p:nvSpPr>
        <p:spPr>
          <a:xfrm>
            <a:off x="200629" y="3033752"/>
            <a:ext cx="4059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0" i="0" u="none" strike="noStrike" dirty="0">
                <a:solidFill>
                  <a:schemeClr val="bg1"/>
                </a:solidFill>
                <a:effectLst/>
                <a:latin typeface="Franklin Gothic Heavy" panose="020B0903020102020204" pitchFamily="34" charset="0"/>
              </a:rPr>
              <a:t>Актуальность проблемы –</a:t>
            </a:r>
            <a:endParaRPr lang="ru-RU" sz="24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620104-063B-088C-2537-9B8D6DD1FF50}"/>
              </a:ext>
            </a:extLst>
          </p:cNvPr>
          <p:cNvSpPr txBox="1"/>
          <p:nvPr/>
        </p:nvSpPr>
        <p:spPr>
          <a:xfrm>
            <a:off x="200629" y="4724971"/>
            <a:ext cx="3719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u="none" strike="noStrike" dirty="0">
                <a:solidFill>
                  <a:schemeClr val="bg1"/>
                </a:solidFill>
                <a:effectLst/>
                <a:latin typeface="Franklin Gothic Heavy" panose="020B0903020102020204" pitchFamily="34" charset="0"/>
              </a:rPr>
              <a:t>Цель исследования – </a:t>
            </a:r>
            <a:endParaRPr lang="ru-RU" sz="24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7213B3-0879-1124-6CC9-A1CCFE80DB5E}"/>
              </a:ext>
            </a:extLst>
          </p:cNvPr>
          <p:cNvSpPr txBox="1"/>
          <p:nvPr/>
        </p:nvSpPr>
        <p:spPr>
          <a:xfrm>
            <a:off x="200629" y="5765117"/>
            <a:ext cx="3409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u="none" strike="noStrike" dirty="0">
                <a:solidFill>
                  <a:schemeClr val="bg1"/>
                </a:solidFill>
                <a:effectLst/>
                <a:latin typeface="Franklin Gothic Heavy" panose="020B0903020102020204" pitchFamily="34" charset="0"/>
              </a:rPr>
              <a:t>Рабочая гипотеза — </a:t>
            </a:r>
            <a:endParaRPr lang="ru-RU" sz="24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DAF13D-499C-B199-892F-32A1F67FBC37}"/>
              </a:ext>
            </a:extLst>
          </p:cNvPr>
          <p:cNvSpPr txBox="1"/>
          <p:nvPr/>
        </p:nvSpPr>
        <p:spPr>
          <a:xfrm>
            <a:off x="4321586" y="1809725"/>
            <a:ext cx="80530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Franklin Gothic Heavy" panose="020B0903020102020204" pitchFamily="34" charset="0"/>
              </a:rPr>
              <a:t> это нахождение рабочего способа  борьбы со старением для человека без негативного влияния на организм.</a:t>
            </a:r>
          </a:p>
          <a:p>
            <a:endParaRPr lang="ru-RU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0A37E4-14A8-34C6-75D1-E9BF53EA7726}"/>
              </a:ext>
            </a:extLst>
          </p:cNvPr>
          <p:cNvSpPr txBox="1"/>
          <p:nvPr/>
        </p:nvSpPr>
        <p:spPr>
          <a:xfrm>
            <a:off x="4321586" y="3033752"/>
            <a:ext cx="77430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Franklin Gothic Heavy" panose="020B0903020102020204" pitchFamily="34" charset="0"/>
              </a:rPr>
              <a:t>понимание, почему мы стареем, даст нам возможность бороться с возрастными болезнями и не запускать механизм самоуничтожения, это пока только в будущем, но оно ближе, чем мы предполагаем.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5FB64A-9905-7FF0-1926-1439DD73D26C}"/>
              </a:ext>
            </a:extLst>
          </p:cNvPr>
          <p:cNvSpPr txBox="1"/>
          <p:nvPr/>
        </p:nvSpPr>
        <p:spPr>
          <a:xfrm>
            <a:off x="4321586" y="4755748"/>
            <a:ext cx="67528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Franklin Gothic Heavy" panose="020B0903020102020204" pitchFamily="34" charset="0"/>
              </a:rPr>
              <a:t>описать имеющиеся способы борьбы со старением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F94118-8813-BDFC-8823-44F58DC8FF21}"/>
              </a:ext>
            </a:extLst>
          </p:cNvPr>
          <p:cNvSpPr txBox="1"/>
          <p:nvPr/>
        </p:nvSpPr>
        <p:spPr>
          <a:xfrm>
            <a:off x="4321586" y="5765117"/>
            <a:ext cx="774309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Franklin Gothic Heavy" panose="020B0903020102020204" pitchFamily="34" charset="0"/>
              </a:rPr>
              <a:t>существуют научно обоснованные способы, которые помогут замедлить старение</a:t>
            </a:r>
            <a:endParaRPr lang="ru-RU" sz="2000" b="0" dirty="0">
              <a:solidFill>
                <a:schemeClr val="bg1"/>
              </a:solidFill>
              <a:effectLst/>
              <a:latin typeface="Franklin Gothic Heavy" panose="020B0903020102020204" pitchFamily="34" charset="0"/>
            </a:endParaRPr>
          </a:p>
          <a:p>
            <a:br>
              <a:rPr lang="ru-RU" dirty="0">
                <a:solidFill>
                  <a:schemeClr val="bg1"/>
                </a:solidFill>
                <a:latin typeface="Franklin Gothic Heavy" panose="020B0903020102020204" pitchFamily="34" charset="0"/>
              </a:rPr>
            </a:br>
            <a:endParaRPr lang="ru-RU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756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6D4702-C0E6-8ACD-8B51-521C9197F919}"/>
              </a:ext>
            </a:extLst>
          </p:cNvPr>
          <p:cNvSpPr txBox="1"/>
          <p:nvPr/>
        </p:nvSpPr>
        <p:spPr>
          <a:xfrm>
            <a:off x="-1532876" y="577960"/>
            <a:ext cx="15556376" cy="4555093"/>
          </a:xfrm>
          <a:prstGeom prst="rect">
            <a:avLst/>
          </a:prstGeom>
          <a:noFill/>
          <a:effectLst>
            <a:glow rad="139700">
              <a:schemeClr val="accent1">
                <a:alpha val="40000"/>
              </a:schemeClr>
            </a:glow>
            <a:reflection stA="45000" endPos="65000" dist="38100" dir="5400000" sy="-100000" algn="bl" rotWithShape="0"/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ru-RU" sz="28900" dirty="0">
                <a:ln>
                  <a:solidFill>
                    <a:srgbClr val="282828"/>
                  </a:solidFill>
                </a:ln>
                <a:solidFill>
                  <a:srgbClr val="0D0D0D"/>
                </a:solidFill>
                <a:latin typeface="Arial Black" panose="020B0A04020102020204" pitchFamily="34" charset="0"/>
              </a:rPr>
              <a:t>Задачи</a:t>
            </a:r>
            <a:r>
              <a:rPr lang="ru-RU" sz="289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B19F4F-A38E-7200-A85A-76C0B1669F24}"/>
              </a:ext>
            </a:extLst>
          </p:cNvPr>
          <p:cNvSpPr txBox="1"/>
          <p:nvPr/>
        </p:nvSpPr>
        <p:spPr>
          <a:xfrm>
            <a:off x="1017270" y="1202173"/>
            <a:ext cx="5551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u="none" strike="noStrike" dirty="0">
                <a:solidFill>
                  <a:schemeClr val="bg1"/>
                </a:solidFill>
                <a:effectLst/>
                <a:latin typeface="Franklin Gothic Heavy" panose="020B0903020102020204" pitchFamily="34" charset="0"/>
              </a:rPr>
              <a:t>Что такое старение ?</a:t>
            </a:r>
            <a:endParaRPr lang="ru-RU" sz="24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D56DAE-A59C-4D61-396F-4F9C71D09773}"/>
              </a:ext>
            </a:extLst>
          </p:cNvPr>
          <p:cNvSpPr txBox="1"/>
          <p:nvPr/>
        </p:nvSpPr>
        <p:spPr>
          <a:xfrm>
            <a:off x="7433310" y="2512814"/>
            <a:ext cx="4758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u="none" strike="noStrike" dirty="0">
                <a:solidFill>
                  <a:schemeClr val="bg1"/>
                </a:solidFill>
                <a:effectLst/>
                <a:latin typeface="Franklin Gothic Heavy" panose="020B0903020102020204" pitchFamily="34" charset="0"/>
              </a:rPr>
              <a:t>Когда наступает старость? </a:t>
            </a:r>
            <a:endParaRPr lang="ru-RU" sz="24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232495-4B07-2783-1702-3B28D83CA75C}"/>
              </a:ext>
            </a:extLst>
          </p:cNvPr>
          <p:cNvSpPr txBox="1"/>
          <p:nvPr/>
        </p:nvSpPr>
        <p:spPr>
          <a:xfrm>
            <a:off x="86974" y="6027003"/>
            <a:ext cx="4677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0" i="0" u="none" strike="noStrike" dirty="0">
                <a:solidFill>
                  <a:schemeClr val="bg1"/>
                </a:solidFill>
                <a:effectLst/>
                <a:latin typeface="Franklin Gothic Heavy" panose="020B0903020102020204" pitchFamily="34" charset="0"/>
              </a:rPr>
              <a:t>Что такое повреждение ДНК? </a:t>
            </a:r>
          </a:p>
          <a:p>
            <a:endParaRPr lang="ru-RU" sz="24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C6C278-B706-53EF-0F41-45BEAA7D57BF}"/>
              </a:ext>
            </a:extLst>
          </p:cNvPr>
          <p:cNvSpPr txBox="1"/>
          <p:nvPr/>
        </p:nvSpPr>
        <p:spPr>
          <a:xfrm>
            <a:off x="3470910" y="4671388"/>
            <a:ext cx="94983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u="none" strike="noStrike" dirty="0">
                <a:solidFill>
                  <a:schemeClr val="bg1"/>
                </a:solidFill>
                <a:effectLst/>
                <a:latin typeface="Franklin Gothic Heavy" panose="020B0903020102020204" pitchFamily="34" charset="0"/>
              </a:rPr>
              <a:t>Что из себя представляет </a:t>
            </a:r>
            <a:r>
              <a:rPr lang="ru-RU" sz="2400" b="0" i="0" u="none" strike="noStrike" dirty="0" err="1">
                <a:solidFill>
                  <a:schemeClr val="bg1"/>
                </a:solidFill>
                <a:effectLst/>
                <a:latin typeface="Franklin Gothic Heavy" panose="020B0903020102020204" pitchFamily="34" charset="0"/>
              </a:rPr>
              <a:t>теломерная</a:t>
            </a:r>
            <a:r>
              <a:rPr lang="ru-RU" sz="2400" b="0" i="0" u="none" strike="noStrike" dirty="0">
                <a:solidFill>
                  <a:schemeClr val="bg1"/>
                </a:solidFill>
                <a:effectLst/>
                <a:latin typeface="Franklin Gothic Heavy" panose="020B0903020102020204" pitchFamily="34" charset="0"/>
              </a:rPr>
              <a:t> теория старения ?</a:t>
            </a:r>
            <a:endParaRPr lang="ru-RU" sz="24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05D9BF-B748-674E-3433-B84BCD342BE3}"/>
              </a:ext>
            </a:extLst>
          </p:cNvPr>
          <p:cNvSpPr txBox="1"/>
          <p:nvPr/>
        </p:nvSpPr>
        <p:spPr>
          <a:xfrm>
            <a:off x="3106500" y="391098"/>
            <a:ext cx="11158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u="none" strike="noStrike" dirty="0">
                <a:solidFill>
                  <a:schemeClr val="bg1"/>
                </a:solidFill>
                <a:effectLst/>
                <a:latin typeface="Franklin Gothic Heavy" panose="020B0903020102020204" pitchFamily="34" charset="0"/>
              </a:rPr>
              <a:t>Что  из себя представляет </a:t>
            </a:r>
            <a:r>
              <a:rPr lang="ru-RU" sz="2400" b="0" i="0" u="none" strike="noStrike" dirty="0" err="1">
                <a:solidFill>
                  <a:schemeClr val="bg1"/>
                </a:solidFill>
                <a:effectLst/>
                <a:latin typeface="Franklin Gothic Heavy" panose="020B0903020102020204" pitchFamily="34" charset="0"/>
              </a:rPr>
              <a:t>редусомная</a:t>
            </a:r>
            <a:r>
              <a:rPr lang="ru-RU" sz="2400" b="0" i="0" u="none" strike="noStrike" dirty="0">
                <a:solidFill>
                  <a:schemeClr val="bg1"/>
                </a:solidFill>
                <a:effectLst/>
                <a:latin typeface="Franklin Gothic Heavy" panose="020B0903020102020204" pitchFamily="34" charset="0"/>
              </a:rPr>
              <a:t> гипотеза старения ?</a:t>
            </a:r>
            <a:endParaRPr lang="ru-RU" sz="24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B73B1D-0A89-7F9D-8F88-887384E1834E}"/>
              </a:ext>
            </a:extLst>
          </p:cNvPr>
          <p:cNvSpPr txBox="1"/>
          <p:nvPr/>
        </p:nvSpPr>
        <p:spPr>
          <a:xfrm>
            <a:off x="509310" y="3361939"/>
            <a:ext cx="11158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chemeClr val="bg1"/>
                </a:solidFill>
                <a:effectLst/>
                <a:latin typeface="Franklin Gothic Heavy" panose="020B0903020102020204" pitchFamily="34" charset="0"/>
              </a:rPr>
              <a:t>Что из себя представляет </a:t>
            </a:r>
            <a:r>
              <a:rPr lang="ru-RU" sz="2400" b="0" i="0" u="none" strike="noStrike" dirty="0" err="1">
                <a:solidFill>
                  <a:schemeClr val="bg1"/>
                </a:solidFill>
                <a:effectLst/>
                <a:latin typeface="Franklin Gothic Heavy" panose="020B0903020102020204" pitchFamily="34" charset="0"/>
              </a:rPr>
              <a:t>свободнорадикальная</a:t>
            </a:r>
            <a:r>
              <a:rPr lang="ru-RU" sz="2400" b="0" i="0" u="none" strike="noStrike" dirty="0">
                <a:solidFill>
                  <a:schemeClr val="bg1"/>
                </a:solidFill>
                <a:effectLst/>
                <a:latin typeface="Franklin Gothic Heavy" panose="020B0903020102020204" pitchFamily="34" charset="0"/>
              </a:rPr>
              <a:t> теория старения ?</a:t>
            </a:r>
          </a:p>
        </p:txBody>
      </p:sp>
    </p:spTree>
    <p:extLst>
      <p:ext uri="{BB962C8B-B14F-4D97-AF65-F5344CB8AC3E}">
        <p14:creationId xmlns:p14="http://schemas.microsoft.com/office/powerpoint/2010/main" val="2538870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3002EC-03DA-FC92-518F-D89C3AFBF844}"/>
              </a:ext>
            </a:extLst>
          </p:cNvPr>
          <p:cNvSpPr txBox="1"/>
          <p:nvPr/>
        </p:nvSpPr>
        <p:spPr>
          <a:xfrm>
            <a:off x="579120" y="0"/>
            <a:ext cx="1310484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chemeClr val="bg1">
                    <a:alpha val="17000"/>
                  </a:schemeClr>
                </a:solidFill>
                <a:effectLst>
                  <a:reflection stA="0" endPos="65000" dist="50800" dir="5400000" sy="-100000" algn="bl" rotWithShape="0"/>
                </a:effectLst>
                <a:latin typeface="Arial Black" panose="020B0A04020102020204" pitchFamily="34" charset="0"/>
              </a:rPr>
              <a:t>Старение   </a:t>
            </a:r>
            <a:r>
              <a:rPr lang="ru-RU" sz="7200" dirty="0" err="1">
                <a:solidFill>
                  <a:schemeClr val="bg1">
                    <a:alpha val="17000"/>
                  </a:schemeClr>
                </a:solidFill>
                <a:effectLst>
                  <a:reflection stA="0" endPos="65000" dist="50800" dir="5400000" sy="-100000" algn="bl" rotWithShape="0"/>
                </a:effectLst>
                <a:latin typeface="Arial Black" panose="020B0A04020102020204" pitchFamily="34" charset="0"/>
              </a:rPr>
              <a:t>Старение</a:t>
            </a:r>
            <a:r>
              <a:rPr lang="ru-RU" sz="7200" dirty="0">
                <a:solidFill>
                  <a:schemeClr val="bg1">
                    <a:alpha val="17000"/>
                  </a:schemeClr>
                </a:solidFill>
                <a:effectLst>
                  <a:reflection stA="0" endPos="65000" dist="50800" dir="5400000" sy="-100000" algn="bl" rotWithShape="0"/>
                </a:effectLst>
                <a:latin typeface="Arial Black" panose="020B0A04020102020204" pitchFamily="34" charset="0"/>
              </a:rPr>
              <a:t> </a:t>
            </a:r>
            <a:r>
              <a:rPr lang="ru-RU" sz="7200" dirty="0" err="1">
                <a:solidFill>
                  <a:schemeClr val="bg1">
                    <a:alpha val="17000"/>
                  </a:schemeClr>
                </a:solidFill>
                <a:effectLst>
                  <a:reflection stA="0" endPos="65000" dist="50800" dir="5400000" sy="-100000" algn="bl" rotWithShape="0"/>
                </a:effectLst>
                <a:latin typeface="Arial Black" panose="020B0A04020102020204" pitchFamily="34" charset="0"/>
              </a:rPr>
              <a:t>Старение</a:t>
            </a:r>
            <a:r>
              <a:rPr lang="ru-RU" sz="7200" dirty="0">
                <a:solidFill>
                  <a:schemeClr val="bg1">
                    <a:alpha val="17000"/>
                  </a:schemeClr>
                </a:solidFill>
                <a:effectLst>
                  <a:reflection stA="0" endPos="65000" dist="50800" dir="5400000" sy="-100000" algn="bl" rotWithShape="0"/>
                </a:effectLst>
                <a:latin typeface="Arial Black" panose="020B0A04020102020204" pitchFamily="34" charset="0"/>
              </a:rPr>
              <a:t>   </a:t>
            </a:r>
            <a:r>
              <a:rPr lang="ru-RU" sz="7200" dirty="0" err="1">
                <a:solidFill>
                  <a:schemeClr val="bg1">
                    <a:alpha val="17000"/>
                  </a:schemeClr>
                </a:solidFill>
                <a:effectLst>
                  <a:reflection stA="0" endPos="65000" dist="50800" dir="5400000" sy="-100000" algn="bl" rotWithShape="0"/>
                </a:effectLst>
                <a:latin typeface="Arial Black" panose="020B0A04020102020204" pitchFamily="34" charset="0"/>
              </a:rPr>
              <a:t>Старение</a:t>
            </a:r>
            <a:r>
              <a:rPr lang="ru-RU" sz="7200" dirty="0">
                <a:solidFill>
                  <a:schemeClr val="bg1">
                    <a:alpha val="17000"/>
                  </a:schemeClr>
                </a:solidFill>
                <a:effectLst>
                  <a:reflection stA="0" endPos="65000" dist="50800" dir="5400000" sy="-100000" algn="bl" rotWithShape="0"/>
                </a:effectLst>
                <a:latin typeface="Arial Black" panose="020B0A04020102020204" pitchFamily="34" charset="0"/>
              </a:rPr>
              <a:t> </a:t>
            </a:r>
            <a:r>
              <a:rPr lang="ru-RU" sz="7200" dirty="0" err="1">
                <a:solidFill>
                  <a:schemeClr val="bg1">
                    <a:alpha val="17000"/>
                  </a:schemeClr>
                </a:solidFill>
                <a:effectLst>
                  <a:reflection stA="0" endPos="65000" dist="50800" dir="5400000" sy="-100000" algn="bl" rotWithShape="0"/>
                </a:effectLst>
                <a:latin typeface="Arial Black" panose="020B0A04020102020204" pitchFamily="34" charset="0"/>
              </a:rPr>
              <a:t>Старение</a:t>
            </a:r>
            <a:r>
              <a:rPr lang="ru-RU" sz="7200" dirty="0">
                <a:solidFill>
                  <a:schemeClr val="bg1">
                    <a:alpha val="17000"/>
                  </a:schemeClr>
                </a:solidFill>
                <a:effectLst>
                  <a:reflection stA="0" endPos="65000" dist="50800" dir="5400000" sy="-100000" algn="bl" rotWithShape="0"/>
                </a:effectLst>
                <a:latin typeface="Arial Black" panose="020B0A04020102020204" pitchFamily="34" charset="0"/>
              </a:rPr>
              <a:t>   </a:t>
            </a:r>
            <a:r>
              <a:rPr lang="ru-RU" sz="7200" dirty="0" err="1">
                <a:solidFill>
                  <a:schemeClr val="bg1">
                    <a:alpha val="17000"/>
                  </a:schemeClr>
                </a:solidFill>
                <a:effectLst>
                  <a:reflection stA="0" endPos="65000" dist="50800" dir="5400000" sy="-100000" algn="bl" rotWithShape="0"/>
                </a:effectLst>
                <a:latin typeface="Arial Black" panose="020B0A04020102020204" pitchFamily="34" charset="0"/>
              </a:rPr>
              <a:t>Старение</a:t>
            </a:r>
            <a:r>
              <a:rPr lang="ru-RU" sz="7200" dirty="0">
                <a:solidFill>
                  <a:schemeClr val="bg1">
                    <a:alpha val="17000"/>
                  </a:schemeClr>
                </a:solidFill>
                <a:effectLst>
                  <a:reflection stA="0" endPos="65000" dist="50800" dir="5400000" sy="-100000" algn="bl" rotWithShape="0"/>
                </a:effectLst>
                <a:latin typeface="Arial Black" panose="020B0A04020102020204" pitchFamily="34" charset="0"/>
              </a:rPr>
              <a:t> </a:t>
            </a:r>
          </a:p>
          <a:p>
            <a:r>
              <a:rPr lang="ru-RU" sz="7200" dirty="0">
                <a:solidFill>
                  <a:schemeClr val="bg1">
                    <a:alpha val="17000"/>
                  </a:schemeClr>
                </a:solidFill>
                <a:effectLst>
                  <a:reflection stA="0" endPos="65000" dist="50800" dir="5400000" sy="-100000" algn="bl" rotWithShape="0"/>
                </a:effectLst>
                <a:latin typeface="Arial Black" panose="020B0A04020102020204" pitchFamily="34" charset="0"/>
              </a:rPr>
              <a:t>Старение   </a:t>
            </a:r>
            <a:r>
              <a:rPr lang="ru-RU" sz="7200" dirty="0" err="1">
                <a:solidFill>
                  <a:schemeClr val="bg1">
                    <a:alpha val="17000"/>
                  </a:schemeClr>
                </a:solidFill>
                <a:effectLst>
                  <a:reflection stA="0" endPos="65000" dist="50800" dir="5400000" sy="-100000" algn="bl" rotWithShape="0"/>
                </a:effectLst>
                <a:latin typeface="Arial Black" panose="020B0A04020102020204" pitchFamily="34" charset="0"/>
              </a:rPr>
              <a:t>Старение</a:t>
            </a:r>
            <a:r>
              <a:rPr lang="ru-RU" sz="7200" dirty="0">
                <a:solidFill>
                  <a:schemeClr val="bg1">
                    <a:alpha val="17000"/>
                  </a:schemeClr>
                </a:solidFill>
                <a:effectLst>
                  <a:reflection stA="0" endPos="65000" dist="50800" dir="5400000" sy="-100000" algn="bl" rotWithShape="0"/>
                </a:effectLst>
                <a:latin typeface="Arial Black" panose="020B0A04020102020204" pitchFamily="34" charset="0"/>
              </a:rPr>
              <a:t> </a:t>
            </a:r>
            <a:r>
              <a:rPr lang="ru-RU" sz="7200" dirty="0" err="1">
                <a:solidFill>
                  <a:schemeClr val="bg1">
                    <a:alpha val="17000"/>
                  </a:schemeClr>
                </a:solidFill>
                <a:effectLst>
                  <a:reflection stA="0" endPos="65000" dist="50800" dir="5400000" sy="-100000" algn="bl" rotWithShape="0"/>
                </a:effectLst>
                <a:latin typeface="Arial Black" panose="020B0A04020102020204" pitchFamily="34" charset="0"/>
              </a:rPr>
              <a:t>Старение</a:t>
            </a:r>
            <a:r>
              <a:rPr lang="ru-RU" sz="7200" dirty="0">
                <a:solidFill>
                  <a:schemeClr val="bg1">
                    <a:alpha val="17000"/>
                  </a:schemeClr>
                </a:solidFill>
                <a:effectLst>
                  <a:reflection stA="0" endPos="65000" dist="50800" dir="5400000" sy="-100000" algn="bl" rotWithShape="0"/>
                </a:effectLst>
                <a:latin typeface="Arial Black" panose="020B0A04020102020204" pitchFamily="34" charset="0"/>
              </a:rPr>
              <a:t>   </a:t>
            </a:r>
            <a:r>
              <a:rPr lang="ru-RU" sz="7200" dirty="0" err="1">
                <a:solidFill>
                  <a:schemeClr val="bg1">
                    <a:alpha val="17000"/>
                  </a:schemeClr>
                </a:solidFill>
                <a:effectLst>
                  <a:reflection stA="0" endPos="65000" dist="50800" dir="5400000" sy="-100000" algn="bl" rotWithShape="0"/>
                </a:effectLst>
                <a:latin typeface="Arial Black" panose="020B0A04020102020204" pitchFamily="34" charset="0"/>
              </a:rPr>
              <a:t>Старение</a:t>
            </a:r>
            <a:r>
              <a:rPr lang="ru-RU" sz="7200" dirty="0">
                <a:solidFill>
                  <a:schemeClr val="bg1">
                    <a:alpha val="17000"/>
                  </a:schemeClr>
                </a:solidFill>
                <a:effectLst>
                  <a:reflection stA="0" endPos="65000" dist="50800" dir="5400000" sy="-100000" algn="bl" rotWithShape="0"/>
                </a:effectLst>
                <a:latin typeface="Arial Black" panose="020B0A04020102020204" pitchFamily="34" charset="0"/>
              </a:rPr>
              <a:t> </a:t>
            </a:r>
            <a:r>
              <a:rPr lang="ru-RU" sz="7200" dirty="0" err="1">
                <a:solidFill>
                  <a:schemeClr val="bg1">
                    <a:alpha val="17000"/>
                  </a:schemeClr>
                </a:solidFill>
                <a:effectLst>
                  <a:reflection stA="0" endPos="65000" dist="50800" dir="5400000" sy="-100000" algn="bl" rotWithShape="0"/>
                </a:effectLst>
                <a:latin typeface="Arial Black" panose="020B0A04020102020204" pitchFamily="34" charset="0"/>
              </a:rPr>
              <a:t>Старение</a:t>
            </a:r>
            <a:r>
              <a:rPr lang="ru-RU" sz="7200" dirty="0">
                <a:solidFill>
                  <a:schemeClr val="bg1">
                    <a:alpha val="17000"/>
                  </a:schemeClr>
                </a:solidFill>
                <a:effectLst>
                  <a:reflection stA="0" endPos="65000" dist="50800" dir="5400000" sy="-100000" algn="bl" rotWithShape="0"/>
                </a:effectLst>
                <a:latin typeface="Arial Black" panose="020B0A04020102020204" pitchFamily="34" charset="0"/>
              </a:rPr>
              <a:t>   </a:t>
            </a:r>
            <a:r>
              <a:rPr lang="ru-RU" sz="7200" dirty="0" err="1">
                <a:solidFill>
                  <a:schemeClr val="bg1">
                    <a:alpha val="17000"/>
                  </a:schemeClr>
                </a:solidFill>
                <a:effectLst>
                  <a:reflection stA="0" endPos="65000" dist="50800" dir="5400000" sy="-100000" algn="bl" rotWithShape="0"/>
                </a:effectLst>
                <a:latin typeface="Arial Black" panose="020B0A04020102020204" pitchFamily="34" charset="0"/>
              </a:rPr>
              <a:t>Старение</a:t>
            </a:r>
            <a:r>
              <a:rPr lang="ru-RU" sz="7200" dirty="0">
                <a:solidFill>
                  <a:schemeClr val="bg1">
                    <a:alpha val="17000"/>
                  </a:schemeClr>
                </a:solidFill>
                <a:effectLst>
                  <a:reflection stA="0" endPos="65000" dist="50800" dir="5400000" sy="-100000" algn="bl" rotWithShape="0"/>
                </a:effectLst>
                <a:latin typeface="Arial Black" panose="020B0A04020102020204" pitchFamily="34" charset="0"/>
              </a:rPr>
              <a:t> </a:t>
            </a:r>
          </a:p>
          <a:p>
            <a:endParaRPr lang="ru-RU" sz="5400" dirty="0">
              <a:solidFill>
                <a:schemeClr val="bg1">
                  <a:alpha val="17000"/>
                </a:schemeClr>
              </a:solidFill>
              <a:effectLst>
                <a:reflection stA="0" endPos="65000" dist="50800" dir="5400000" sy="-100000" algn="bl" rotWithShape="0"/>
              </a:effectLst>
              <a:latin typeface="Arial Black" panose="020B0A04020102020204" pitchFamily="34" charset="0"/>
            </a:endParaRPr>
          </a:p>
          <a:p>
            <a:endParaRPr lang="ru-RU" sz="5400" dirty="0">
              <a:solidFill>
                <a:schemeClr val="bg1">
                  <a:alpha val="17000"/>
                </a:schemeClr>
              </a:solidFill>
              <a:effectLst>
                <a:reflection stA="0" endPos="65000" dist="508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0DD98-E73B-1684-B80E-00BC558641F8}"/>
              </a:ext>
            </a:extLst>
          </p:cNvPr>
          <p:cNvSpPr txBox="1"/>
          <p:nvPr/>
        </p:nvSpPr>
        <p:spPr>
          <a:xfrm>
            <a:off x="1203960" y="2631490"/>
            <a:ext cx="100335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Старость</a:t>
            </a:r>
          </a:p>
        </p:txBody>
      </p:sp>
    </p:spTree>
    <p:extLst>
      <p:ext uri="{BB962C8B-B14F-4D97-AF65-F5344CB8AC3E}">
        <p14:creationId xmlns:p14="http://schemas.microsoft.com/office/powerpoint/2010/main" val="16188612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6D0E1B-ACEA-61DB-49E4-FE505FFDC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715" y="2049330"/>
            <a:ext cx="5546569" cy="3124278"/>
          </a:xfrm>
          <a:prstGeom prst="rect">
            <a:avLst/>
          </a:prstGeom>
        </p:spPr>
      </p:pic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A9AE257-36DC-2A1C-B733-EC2B34130A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674707 w 12192000"/>
              <a:gd name="connsiteY0" fmla="*/ 1516225 h 6858000"/>
              <a:gd name="connsiteX1" fmla="*/ 3674707 w 12192000"/>
              <a:gd name="connsiteY1" fmla="*/ 5341776 h 6858000"/>
              <a:gd name="connsiteX2" fmla="*/ 8517294 w 12192000"/>
              <a:gd name="connsiteY2" fmla="*/ 5341776 h 6858000"/>
              <a:gd name="connsiteX3" fmla="*/ 8517294 w 12192000"/>
              <a:gd name="connsiteY3" fmla="*/ 151622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674707" y="1516225"/>
                </a:moveTo>
                <a:lnTo>
                  <a:pt x="3674707" y="5341776"/>
                </a:lnTo>
                <a:lnTo>
                  <a:pt x="8517294" y="5341776"/>
                </a:lnTo>
                <a:lnTo>
                  <a:pt x="8517294" y="151622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59BE07-B736-0698-FC42-3E67F5399363}"/>
              </a:ext>
            </a:extLst>
          </p:cNvPr>
          <p:cNvSpPr txBox="1"/>
          <p:nvPr/>
        </p:nvSpPr>
        <p:spPr>
          <a:xfrm>
            <a:off x="127322" y="1707266"/>
            <a:ext cx="4801314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Теории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61CA34-5560-8D65-45C3-82312BBD9B61}"/>
              </a:ext>
            </a:extLst>
          </p:cNvPr>
          <p:cNvSpPr txBox="1"/>
          <p:nvPr/>
        </p:nvSpPr>
        <p:spPr>
          <a:xfrm>
            <a:off x="6096000" y="4808670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bg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Старения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584A6E3-29CA-2C49-E3DD-3FF566F52470}"/>
              </a:ext>
            </a:extLst>
          </p:cNvPr>
          <p:cNvSpPr/>
          <p:nvPr/>
        </p:nvSpPr>
        <p:spPr>
          <a:xfrm>
            <a:off x="3675800" y="2049330"/>
            <a:ext cx="4884517" cy="3101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676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FA1C12-1570-B967-D93F-2A0D9AA83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712" y="736144"/>
            <a:ext cx="2826308" cy="54354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88D3D4-0DD8-2708-2293-099DD2C82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86597" y="2040721"/>
            <a:ext cx="5435464" cy="28263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8E830CC-5CBF-80AD-817B-E105F5E8E3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0" t="3713" r="1730" b="5316"/>
          <a:stretch/>
        </p:blipFill>
        <p:spPr>
          <a:xfrm>
            <a:off x="6202146" y="740779"/>
            <a:ext cx="2823898" cy="54308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BBEE9A-B268-BC27-24F7-7FAD8A51D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93" y="736144"/>
            <a:ext cx="2814785" cy="543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35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6FFC43-05A1-3417-5406-3399CB42BA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493" b="23493"/>
          <a:stretch/>
        </p:blipFill>
        <p:spPr>
          <a:xfrm>
            <a:off x="-43926" y="1504710"/>
            <a:ext cx="12235926" cy="36460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FA1C12-1570-B967-D93F-2A0D9AA83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019" y="736144"/>
            <a:ext cx="2826308" cy="54354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88D3D4-0DD8-2708-2293-099DD2C829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308" y="1786512"/>
            <a:ext cx="5435464" cy="32849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8E830CC-5CBF-80AD-817B-E105F5E8E3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0" t="3713" r="1730" b="5316"/>
          <a:stretch/>
        </p:blipFill>
        <p:spPr>
          <a:xfrm>
            <a:off x="15228453" y="740779"/>
            <a:ext cx="2823898" cy="54308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BBEE9A-B268-BC27-24F7-7FAD8A51D2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736144"/>
            <a:ext cx="2814785" cy="54354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61167F-2C3A-B6BF-8566-D31B15584F5E}"/>
              </a:ext>
            </a:extLst>
          </p:cNvPr>
          <p:cNvSpPr txBox="1"/>
          <p:nvPr/>
        </p:nvSpPr>
        <p:spPr>
          <a:xfrm>
            <a:off x="5232400" y="2149203"/>
            <a:ext cx="627477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700" dirty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Повреждение </a:t>
            </a:r>
          </a:p>
          <a:p>
            <a:r>
              <a:rPr lang="ru-RU" sz="4700" dirty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                   </a:t>
            </a:r>
          </a:p>
          <a:p>
            <a:r>
              <a:rPr lang="ru-RU" sz="4700" dirty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                                ДНК</a:t>
            </a:r>
          </a:p>
        </p:txBody>
      </p:sp>
    </p:spTree>
    <p:extLst>
      <p:ext uri="{BB962C8B-B14F-4D97-AF65-F5344CB8AC3E}">
        <p14:creationId xmlns:p14="http://schemas.microsoft.com/office/powerpoint/2010/main" val="2213821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6FFC43-05A1-3417-5406-3399CB42BA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" t="-11885" r="3078" b="5080"/>
          <a:stretch/>
        </p:blipFill>
        <p:spPr>
          <a:xfrm>
            <a:off x="0" y="1605987"/>
            <a:ext cx="12235926" cy="36460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FA1C12-1570-B967-D93F-2A0D9AA83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019" y="736144"/>
            <a:ext cx="2826308" cy="54354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88D3D4-0DD8-2708-2293-099DD2C829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931370" y="1786511"/>
            <a:ext cx="5435464" cy="32849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8E830CC-5CBF-80AD-817B-E105F5E8E3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0" t="3713" r="1730" b="5316"/>
          <a:stretch/>
        </p:blipFill>
        <p:spPr>
          <a:xfrm>
            <a:off x="15228453" y="740779"/>
            <a:ext cx="2823898" cy="54308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BBEE9A-B268-BC27-24F7-7FAD8A51D2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837613"/>
            <a:ext cx="3313113" cy="52325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61167F-2C3A-B6BF-8566-D31B15584F5E}"/>
              </a:ext>
            </a:extLst>
          </p:cNvPr>
          <p:cNvSpPr txBox="1"/>
          <p:nvPr/>
        </p:nvSpPr>
        <p:spPr>
          <a:xfrm>
            <a:off x="-7349481" y="1851949"/>
            <a:ext cx="7097969" cy="2262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700" dirty="0" err="1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Теломерная</a:t>
            </a:r>
            <a:endParaRPr lang="ru-RU" sz="4700" dirty="0">
              <a:solidFill>
                <a:schemeClr val="bg1">
                  <a:lumMod val="75000"/>
                </a:schemeClr>
              </a:solidFill>
              <a:latin typeface="Franklin Gothic Heavy" panose="020B0903020102020204" pitchFamily="34" charset="0"/>
            </a:endParaRPr>
          </a:p>
          <a:p>
            <a:r>
              <a:rPr lang="ru-RU" sz="4700" dirty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               теория  </a:t>
            </a:r>
          </a:p>
          <a:p>
            <a:r>
              <a:rPr lang="ru-RU" sz="4700" dirty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                            старения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C0544F-1654-937B-B608-05421A35AC57}"/>
              </a:ext>
            </a:extLst>
          </p:cNvPr>
          <p:cNvSpPr txBox="1"/>
          <p:nvPr/>
        </p:nvSpPr>
        <p:spPr>
          <a:xfrm>
            <a:off x="5181600" y="1936979"/>
            <a:ext cx="1600102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700" dirty="0" err="1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Теломерная</a:t>
            </a:r>
            <a:endParaRPr lang="ru-RU" sz="4700" dirty="0">
              <a:solidFill>
                <a:schemeClr val="bg1">
                  <a:lumMod val="75000"/>
                </a:schemeClr>
              </a:solidFill>
              <a:latin typeface="Franklin Gothic Heavy" panose="020B0903020102020204" pitchFamily="34" charset="0"/>
            </a:endParaRPr>
          </a:p>
          <a:p>
            <a:r>
              <a:rPr lang="ru-RU" sz="4700" dirty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               теория 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4700" dirty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                            старения</a:t>
            </a:r>
            <a:endParaRPr lang="ru-RU" sz="4800" b="0" dirty="0">
              <a:effectLst/>
            </a:endParaRPr>
          </a:p>
          <a:p>
            <a:br>
              <a:rPr lang="ru-RU" sz="4800" dirty="0"/>
            </a:br>
            <a:endParaRPr lang="ru-RU" sz="4700" dirty="0">
              <a:solidFill>
                <a:schemeClr val="bg1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136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6FFC43-05A1-3417-5406-3399CB42BA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60" t="5628" r="-1" b="70429"/>
          <a:stretch/>
        </p:blipFill>
        <p:spPr>
          <a:xfrm>
            <a:off x="-43926" y="1504518"/>
            <a:ext cx="12235926" cy="364602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FA1C12-1570-B967-D93F-2A0D9AA83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019" y="736144"/>
            <a:ext cx="2826308" cy="54354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88D3D4-0DD8-2708-2293-099DD2C829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761634" y="1685042"/>
            <a:ext cx="5435464" cy="32849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8E830CC-5CBF-80AD-817B-E105F5E8E3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0" t="3713" r="1730" b="5316"/>
          <a:stretch/>
        </p:blipFill>
        <p:spPr>
          <a:xfrm>
            <a:off x="1450975" y="609798"/>
            <a:ext cx="3331495" cy="55499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BBEE9A-B268-BC27-24F7-7FAD8A51D2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5344" y="736144"/>
            <a:ext cx="3906267" cy="52325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61167F-2C3A-B6BF-8566-D31B15584F5E}"/>
              </a:ext>
            </a:extLst>
          </p:cNvPr>
          <p:cNvSpPr txBox="1"/>
          <p:nvPr/>
        </p:nvSpPr>
        <p:spPr>
          <a:xfrm>
            <a:off x="-21179745" y="1750480"/>
            <a:ext cx="7097969" cy="2262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700" dirty="0" err="1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Теломерная</a:t>
            </a:r>
            <a:endParaRPr lang="ru-RU" sz="4700" dirty="0">
              <a:solidFill>
                <a:schemeClr val="bg1">
                  <a:lumMod val="75000"/>
                </a:schemeClr>
              </a:solidFill>
              <a:latin typeface="Franklin Gothic Heavy" panose="020B0903020102020204" pitchFamily="34" charset="0"/>
            </a:endParaRPr>
          </a:p>
          <a:p>
            <a:r>
              <a:rPr lang="ru-RU" sz="4700" dirty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               теория  </a:t>
            </a:r>
          </a:p>
          <a:p>
            <a:r>
              <a:rPr lang="ru-RU" sz="4700" dirty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                            старения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C0544F-1654-937B-B608-05421A35AC57}"/>
              </a:ext>
            </a:extLst>
          </p:cNvPr>
          <p:cNvSpPr txBox="1"/>
          <p:nvPr/>
        </p:nvSpPr>
        <p:spPr>
          <a:xfrm>
            <a:off x="-8709077" y="1465482"/>
            <a:ext cx="8338687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700" dirty="0" err="1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Теломерная</a:t>
            </a:r>
            <a:endParaRPr lang="ru-RU" sz="4700" dirty="0">
              <a:solidFill>
                <a:schemeClr val="bg1">
                  <a:lumMod val="75000"/>
                </a:schemeClr>
              </a:solidFill>
              <a:latin typeface="Franklin Gothic Heavy" panose="020B0903020102020204" pitchFamily="34" charset="0"/>
            </a:endParaRPr>
          </a:p>
          <a:p>
            <a:r>
              <a:rPr lang="ru-RU" sz="4700" dirty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               теория 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4700" dirty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                            старения</a:t>
            </a:r>
            <a:endParaRPr lang="ru-RU" sz="4800" b="0" dirty="0">
              <a:effectLst/>
            </a:endParaRPr>
          </a:p>
          <a:p>
            <a:br>
              <a:rPr lang="ru-RU" sz="4800" dirty="0"/>
            </a:br>
            <a:endParaRPr lang="ru-RU" sz="4700" dirty="0">
              <a:solidFill>
                <a:schemeClr val="bg1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BC41AF-33D7-69C9-6A12-9B161957E420}"/>
              </a:ext>
            </a:extLst>
          </p:cNvPr>
          <p:cNvSpPr txBox="1"/>
          <p:nvPr/>
        </p:nvSpPr>
        <p:spPr>
          <a:xfrm>
            <a:off x="5234848" y="1914856"/>
            <a:ext cx="7728797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700" dirty="0" err="1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Редусомная</a:t>
            </a:r>
            <a:r>
              <a:rPr lang="ru-RU" sz="4700" dirty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 </a:t>
            </a:r>
          </a:p>
          <a:p>
            <a:r>
              <a:rPr lang="ru-RU" sz="4700" dirty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               гипотеза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4700" dirty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                            старения</a:t>
            </a:r>
            <a:endParaRPr lang="ru-RU" sz="4800" b="0" dirty="0">
              <a:effectLst/>
            </a:endParaRPr>
          </a:p>
          <a:p>
            <a:br>
              <a:rPr lang="ru-RU" sz="4800" dirty="0"/>
            </a:br>
            <a:endParaRPr lang="ru-RU" sz="4700" dirty="0">
              <a:solidFill>
                <a:schemeClr val="bg1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8442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215</Words>
  <Application>Microsoft Office PowerPoint</Application>
  <PresentationFormat>Широкоэкранный</PresentationFormat>
  <Paragraphs>71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Microsoft JhengHei UI Light</vt:lpstr>
      <vt:lpstr>Yu Gothic</vt:lpstr>
      <vt:lpstr>Arial</vt:lpstr>
      <vt:lpstr>Arial Black</vt:lpstr>
      <vt:lpstr>Bahnschrift</vt:lpstr>
      <vt:lpstr>Calibri</vt:lpstr>
      <vt:lpstr>Calibri Light</vt:lpstr>
      <vt:lpstr>Franklin Gothic Heavy</vt:lpstr>
      <vt:lpstr>Тема Office</vt:lpstr>
      <vt:lpstr>Можно ли победить старение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Можно ли победить старение</dc:title>
  <dc:creator>T T</dc:creator>
  <cp:lastModifiedBy>T T</cp:lastModifiedBy>
  <cp:revision>2</cp:revision>
  <dcterms:created xsi:type="dcterms:W3CDTF">2023-04-13T10:26:57Z</dcterms:created>
  <dcterms:modified xsi:type="dcterms:W3CDTF">2023-04-13T18:08:56Z</dcterms:modified>
</cp:coreProperties>
</file>