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Gill San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L5gzBRZIxq9bk2Y7DbOi13iik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80EF76-3823-4662-99D5-466E8A2B8E53}">
  <a:tblStyle styleId="{C780EF76-3823-4662-99D5-466E8A2B8E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85DCC21-8E2B-4CB8-ACCA-EE2B38A9E42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illSans-bold.fntdata"/><Relationship Id="rId16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0cbb026d2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230cbb026d2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0cbb026d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30cbb026d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0cbb026d2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30cbb026d2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0cbb026d2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230cbb026d2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30d0591a4d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30d0591a4d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30d0591a4d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30d0591a4d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0cbb026d2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230cbb026d2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solidFill>
          <a:srgbClr val="3F3F3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16" name="Google Shape;16;p5"/>
          <p:cNvSpPr txBox="1"/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ctr" bIns="0" lIns="1116000" spcFirstLastPara="1" rIns="180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  <a:defRPr sz="5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3600000" y="4276447"/>
            <a:ext cx="5161550" cy="62001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0" lIns="14400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600000" y="626208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 и подзаголовок — светлый">
  <p:cSld name="Только заголовок и подзаголовок — светлый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4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p14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4"/>
          <p:cNvSpPr/>
          <p:nvPr/>
        </p:nvSpPr>
        <p:spPr>
          <a:xfrm rot="5400000">
            <a:off x="6963000" y="1629000"/>
            <a:ext cx="6858000" cy="3600000"/>
          </a:xfrm>
          <a:custGeom>
            <a:rect b="b" l="l" r="r" t="t"/>
            <a:pathLst>
              <a:path extrusionOk="0" h="3600000" w="6858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rgbClr val="F2F2F2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">
  <p:cSld name="Команда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 rot="5400000">
            <a:off x="6963000" y="1629000"/>
            <a:ext cx="6858000" cy="3600000"/>
          </a:xfrm>
          <a:custGeom>
            <a:rect b="b" l="l" r="r" t="t"/>
            <a:pathLst>
              <a:path extrusionOk="0" h="3600000" w="6858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5"/>
          <p:cNvSpPr txBox="1"/>
          <p:nvPr>
            <p:ph idx="2" type="body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3" type="body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4" type="body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5" type="body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5"/>
          <p:cNvSpPr txBox="1"/>
          <p:nvPr>
            <p:ph idx="6" type="body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5"/>
          <p:cNvSpPr/>
          <p:nvPr>
            <p:ph idx="7" type="pic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15"/>
          <p:cNvSpPr/>
          <p:nvPr>
            <p:ph idx="8" type="pic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5"/>
          <p:cNvSpPr/>
          <p:nvPr>
            <p:ph idx="9" type="pic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5"/>
          <p:cNvSpPr txBox="1"/>
          <p:nvPr>
            <p:ph idx="13" type="body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4" type="body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15" type="body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6" type="body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7" type="body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8" type="body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5"/>
          <p:cNvSpPr/>
          <p:nvPr>
            <p:ph idx="19" type="pic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15"/>
          <p:cNvSpPr/>
          <p:nvPr>
            <p:ph idx="20" type="pic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5"/>
          <p:cNvSpPr/>
          <p:nvPr>
            <p:ph idx="21" type="pic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15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еречисленные изображения">
  <p:cSld name="Перечисленные изображения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2" type="body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6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3" name="Google Shape;153;p16"/>
          <p:cNvSpPr/>
          <p:nvPr>
            <p:ph idx="3" type="pic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16"/>
          <p:cNvSpPr/>
          <p:nvPr>
            <p:ph idx="4" type="pic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6"/>
          <p:cNvSpPr/>
          <p:nvPr>
            <p:ph idx="5" type="pic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6"/>
          <p:cNvSpPr txBox="1"/>
          <p:nvPr>
            <p:ph idx="6" type="body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6"/>
          <p:cNvSpPr txBox="1"/>
          <p:nvPr>
            <p:ph idx="7" type="body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за внимание!">
  <p:cSld name="Спасибо за внимание!">
    <p:bg>
      <p:bgPr>
        <a:solidFill>
          <a:srgbClr val="3F3F3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160" name="Google Shape;160;p17"/>
          <p:cNvSpPr txBox="1"/>
          <p:nvPr>
            <p:ph type="ctrTitle"/>
          </p:nvPr>
        </p:nvSpPr>
        <p:spPr>
          <a:xfrm>
            <a:off x="0" y="0"/>
            <a:ext cx="9672000" cy="6857999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ctr" bIns="756000" lIns="1116000" spcFirstLastPara="1" rIns="180000" wrap="square" tIns="0">
            <a:noAutofit/>
          </a:bodyPr>
          <a:lstStyle>
            <a:lvl1pPr lv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Gill Sans"/>
              <a:buNone/>
              <a:defRPr sz="88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17"/>
          <p:cNvSpPr txBox="1"/>
          <p:nvPr>
            <p:ph idx="3" type="body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7"/>
          <p:cNvSpPr txBox="1"/>
          <p:nvPr>
            <p:ph idx="4" type="body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7"/>
          <p:cNvSpPr txBox="1"/>
          <p:nvPr>
            <p:ph idx="5" type="body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i="0"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bg>
      <p:bgPr>
        <a:solidFill>
          <a:srgbClr val="3F3F3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1147343" y="2731933"/>
            <a:ext cx="6903253" cy="335067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t" bIns="0" lIns="576000" spcFirstLastPara="1" rIns="576000" wrap="square" tIns="18720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7"/>
          <p:cNvSpPr/>
          <p:nvPr>
            <p:ph idx="2" type="pic"/>
          </p:nvPr>
        </p:nvSpPr>
        <p:spPr>
          <a:xfrm>
            <a:off x="0" y="0"/>
            <a:ext cx="1201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7"/>
          <p:cNvSpPr txBox="1"/>
          <p:nvPr>
            <p:ph idx="11" type="ftr"/>
          </p:nvPr>
        </p:nvSpPr>
        <p:spPr>
          <a:xfrm>
            <a:off x="683999" y="6262080"/>
            <a:ext cx="6190934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1749778" y="3096087"/>
            <a:ext cx="545575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/>
          <p:nvPr/>
        </p:nvSpPr>
        <p:spPr>
          <a:xfrm rot="5400000">
            <a:off x="6963000" y="1629000"/>
            <a:ext cx="6858000" cy="3600000"/>
          </a:xfrm>
          <a:custGeom>
            <a:rect b="b" l="l" r="r" t="t"/>
            <a:pathLst>
              <a:path extrusionOk="0" h="3600000" w="6858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чисел со значком">
  <p:cSld name="5 чисел со значком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>
            <p:ph idx="2" type="pic"/>
          </p:nvPr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684000" y="808185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8"/>
          <p:cNvSpPr/>
          <p:nvPr/>
        </p:nvSpPr>
        <p:spPr>
          <a:xfrm rot="5400000">
            <a:off x="6963000" y="1629000"/>
            <a:ext cx="6858000" cy="3600000"/>
          </a:xfrm>
          <a:custGeom>
            <a:rect b="b" l="l" r="r" t="t"/>
            <a:pathLst>
              <a:path extrusionOk="0" h="3600000" w="6858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3" type="body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4" type="body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5" type="body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6" type="body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7" type="body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8" type="body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9" type="body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3" type="body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4" type="body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5" type="subTitle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8"/>
          <p:cNvSpPr/>
          <p:nvPr>
            <p:ph idx="16" type="pic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/>
          <p:nvPr>
            <p:ph idx="17" type="pic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/>
          <p:nvPr>
            <p:ph idx="18" type="pic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/>
          <p:nvPr>
            <p:ph idx="19" type="pic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8"/>
          <p:cNvSpPr/>
          <p:nvPr>
            <p:ph idx="20" type="pic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ое разделение 60 40">
  <p:cSld name="Вертикальное разделение 60 40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dk1">
              <a:alpha val="5529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/>
          <p:nvPr/>
        </p:nvSpPr>
        <p:spPr>
          <a:xfrm rot="5400000">
            <a:off x="8220300" y="371700"/>
            <a:ext cx="4343400" cy="3600000"/>
          </a:xfrm>
          <a:custGeom>
            <a:rect b="b" l="l" r="r" t="t"/>
            <a:pathLst>
              <a:path extrusionOk="0" h="3600000" w="43434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rgbClr val="FFFFFF">
                  <a:alpha val="4313"/>
                </a:srgbClr>
              </a:gs>
              <a:gs pos="100000">
                <a:srgbClr val="FFFFFF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 rot="5400000">
            <a:off x="9134700" y="3800700"/>
            <a:ext cx="2514600" cy="3600000"/>
          </a:xfrm>
          <a:custGeom>
            <a:rect b="b" l="l" r="r" t="t"/>
            <a:pathLst>
              <a:path extrusionOk="0" h="3600000" w="25146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блоков содержимого со значком">
  <p:cSld name="6 блоков содержимого со значком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>
            <p:ph idx="2" type="pic"/>
          </p:nvPr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67" name="Google Shape;67;p10"/>
          <p:cNvSpPr/>
          <p:nvPr/>
        </p:nvSpPr>
        <p:spPr>
          <a:xfrm rot="5400000">
            <a:off x="6963000" y="1629000"/>
            <a:ext cx="6858000" cy="3600000"/>
          </a:xfrm>
          <a:custGeom>
            <a:rect b="b" l="l" r="r" t="t"/>
            <a:pathLst>
              <a:path extrusionOk="0" h="3600000" w="6858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5" type="body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6" type="body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7" type="body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8" type="body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9" type="body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3" type="body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4" type="body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5" type="body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6" type="body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6 блоков содержимого со значком">
  <p:cSld name="1_6 блоков содержимого со значком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 rot="5400000">
            <a:off x="8677500" y="3343500"/>
            <a:ext cx="3429000" cy="3600000"/>
          </a:xfrm>
          <a:custGeom>
            <a:rect b="b" l="l" r="r" t="t"/>
            <a:pathLst>
              <a:path extrusionOk="0" h="3600000" w="3429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1080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3" type="body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4" type="body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1080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5" type="body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6" type="body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1080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1"/>
          <p:cNvSpPr/>
          <p:nvPr>
            <p:ph idx="7" type="pic"/>
          </p:nvPr>
        </p:nvSpPr>
        <p:spPr>
          <a:xfrm>
            <a:off x="1908907" y="2005142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1"/>
          <p:cNvSpPr/>
          <p:nvPr>
            <p:ph idx="8" type="pic"/>
          </p:nvPr>
        </p:nvSpPr>
        <p:spPr>
          <a:xfrm>
            <a:off x="5671476" y="2005142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1"/>
          <p:cNvSpPr/>
          <p:nvPr>
            <p:ph idx="9" type="pic"/>
          </p:nvPr>
        </p:nvSpPr>
        <p:spPr>
          <a:xfrm>
            <a:off x="9434044" y="2005142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1"/>
          <p:cNvSpPr txBox="1"/>
          <p:nvPr>
            <p:ph idx="13" type="body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1"/>
          <p:cNvSpPr/>
          <p:nvPr/>
        </p:nvSpPr>
        <p:spPr>
          <a:xfrm rot="5400000">
            <a:off x="8677500" y="-85500"/>
            <a:ext cx="3429000" cy="3600000"/>
          </a:xfrm>
          <a:custGeom>
            <a:rect b="b" l="l" r="r" t="t"/>
            <a:pathLst>
              <a:path extrusionOk="0" h="3600000" w="3429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rgbClr val="FFFFFF">
                  <a:alpha val="4313"/>
                </a:srgbClr>
              </a:gs>
              <a:gs pos="100000">
                <a:srgbClr val="FFFFFF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 и подзаголовок — темный">
  <p:cSld name="Только заголовок и подзаголовок — темный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/>
          <p:nvPr/>
        </p:nvSpPr>
        <p:spPr>
          <a:xfrm rot="5400000">
            <a:off x="8188485" y="2854485"/>
            <a:ext cx="4407031" cy="3600000"/>
          </a:xfrm>
          <a:custGeom>
            <a:rect b="b" l="l" r="r" t="t"/>
            <a:pathLst>
              <a:path extrusionOk="0" h="3600000" w="4407031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rgbClr val="7F7F7F">
              <a:alpha val="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7" name="Google Shape;107;p12"/>
          <p:cNvSpPr/>
          <p:nvPr/>
        </p:nvSpPr>
        <p:spPr>
          <a:xfrm rot="5400000">
            <a:off x="9166516" y="-574515"/>
            <a:ext cx="2450969" cy="3600000"/>
          </a:xfrm>
          <a:custGeom>
            <a:rect b="b" l="l" r="r" t="t"/>
            <a:pathLst>
              <a:path extrusionOk="0" h="3600000" w="2450969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rgbClr val="FFFFFF">
                  <a:alpha val="4313"/>
                </a:srgbClr>
              </a:gs>
              <a:gs pos="100000">
                <a:srgbClr val="FFFFFF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 и подзаголовок — полная фотография">
  <p:cSld name="Только заголовок и подзаголовок — полная фотография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>
            <p:ph idx="2" type="pic"/>
          </p:nvPr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110" name="Google Shape;110;p13"/>
          <p:cNvSpPr txBox="1"/>
          <p:nvPr>
            <p:ph type="title"/>
          </p:nvPr>
        </p:nvSpPr>
        <p:spPr>
          <a:xfrm>
            <a:off x="684000" y="808185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3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3" name="Google Shape;113;p13"/>
          <p:cNvSpPr/>
          <p:nvPr/>
        </p:nvSpPr>
        <p:spPr>
          <a:xfrm rot="5400000">
            <a:off x="6963000" y="1629000"/>
            <a:ext cx="6858000" cy="3600000"/>
          </a:xfrm>
          <a:custGeom>
            <a:rect b="b" l="l" r="r" t="t"/>
            <a:pathLst>
              <a:path extrusionOk="0" h="3600000" w="6858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 txBox="1"/>
          <p:nvPr>
            <p:ph idx="1" type="body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b="1" i="0" sz="32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Courier New"/>
              <a:buChar char="o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1" type="ftr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/>
          <p:nvPr>
            <p:ph idx="12" type="sldNum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>
            <a:alpha val="80000"/>
          </a:srgbClr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663" r="0" t="0"/>
          <a:stretch/>
        </p:blipFill>
        <p:spPr>
          <a:xfrm>
            <a:off x="0" y="-1"/>
            <a:ext cx="5166483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pic>
      <p:sp>
        <p:nvSpPr>
          <p:cNvPr id="171" name="Google Shape;171;p1"/>
          <p:cNvSpPr txBox="1"/>
          <p:nvPr>
            <p:ph type="ctrTitle"/>
          </p:nvPr>
        </p:nvSpPr>
        <p:spPr>
          <a:xfrm>
            <a:off x="5166483" y="0"/>
            <a:ext cx="7025400" cy="68580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ctr" bIns="0" lIns="1116000" spcFirstLastPara="1" rIns="18000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</a:pPr>
            <a:r>
              <a:rPr lang="ru-RU" sz="4100"/>
              <a:t>Почему стрептококк стал универсальным?</a:t>
            </a:r>
            <a:endParaRPr sz="4100"/>
          </a:p>
        </p:txBody>
      </p:sp>
      <p:sp>
        <p:nvSpPr>
          <p:cNvPr id="172" name="Google Shape;172;p1"/>
          <p:cNvSpPr txBox="1"/>
          <p:nvPr/>
        </p:nvSpPr>
        <p:spPr>
          <a:xfrm>
            <a:off x="6244367" y="4442600"/>
            <a:ext cx="486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Выполнила: Усова Екатерина 9 «Б»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Научный руководитель: Волохова Р.Ю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0cbb026d2_0_65"/>
          <p:cNvSpPr txBox="1"/>
          <p:nvPr>
            <p:ph type="title"/>
          </p:nvPr>
        </p:nvSpPr>
        <p:spPr>
          <a:xfrm>
            <a:off x="626650" y="490000"/>
            <a:ext cx="110604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ВЫВОДЫ</a:t>
            </a:r>
            <a:endParaRPr/>
          </a:p>
        </p:txBody>
      </p:sp>
      <p:sp>
        <p:nvSpPr>
          <p:cNvPr id="258" name="Google Shape;258;g230cbb026d2_0_65"/>
          <p:cNvSpPr txBox="1"/>
          <p:nvPr>
            <p:ph idx="2" type="body"/>
          </p:nvPr>
        </p:nvSpPr>
        <p:spPr>
          <a:xfrm>
            <a:off x="592850" y="1137625"/>
            <a:ext cx="61494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36004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Из литературного обзора было выяснено, что универсальность стрептококка связана с его широким спектром областей, которые он поражает, и увеличением устойчивости к различным антибиотикам, которые выписывают в качестве лечения. 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Из устрашающих фактов универсальности также можно выделить то, что стрептококк является возбудителем многих заболеваний различного характера: бронхит, пневмония, менингит, скарлатина, рожа, ревматизм, гломерулонефрит. Ссылаясь на данные заболевания, можно добавить сводку органов и систем, тканей, которые поражаются: мозг (мозговые оболочки и ткани), почки, сердце, дыхательные пути, сосуды, лимфатические узлы.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9" name="Google Shape;259;g230cbb026d2_0_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664" r="0" t="0"/>
          <a:stretch/>
        </p:blipFill>
        <p:spPr>
          <a:xfrm>
            <a:off x="7107050" y="185875"/>
            <a:ext cx="4907502" cy="6514225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727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О ЧЕМ ИССЛЕДОВАНИЕ?</a:t>
            </a:r>
            <a:endParaRPr/>
          </a:p>
        </p:txBody>
      </p:sp>
      <p:sp>
        <p:nvSpPr>
          <p:cNvPr id="178" name="Google Shape;178;p2"/>
          <p:cNvSpPr txBox="1"/>
          <p:nvPr>
            <p:ph idx="2" type="body"/>
          </p:nvPr>
        </p:nvSpPr>
        <p:spPr>
          <a:xfrm>
            <a:off x="684000" y="1450239"/>
            <a:ext cx="1080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ru-RU">
                <a:latin typeface="Times New Roman"/>
                <a:ea typeface="Times New Roman"/>
                <a:cs typeface="Times New Roman"/>
                <a:sym typeface="Times New Roman"/>
              </a:rPr>
              <a:t>Актуальность темы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. В современном мире достаточно много различных инфекций, вызываемых бактериями и не только, но одна из самых опасных и универсальных считается бактерия и вызываемая ею инфекция, о которой сегодня пойдет речь – стрептококк и стрептококковая инфекция. Его универсальность происходит от многих факторов таких, как поражение доступных областей тела, высокая устойчивость во внешней среде, также фактор того, что человек может быть носителем, но не болеть.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i="1" lang="ru-RU">
                <a:latin typeface="Times New Roman"/>
                <a:ea typeface="Times New Roman"/>
                <a:cs typeface="Times New Roman"/>
                <a:sym typeface="Times New Roman"/>
              </a:rPr>
              <a:t>Цель данной работы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1" lang="ru-RU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выяснение вопроса, почему стрептококк стал настолько универсальным.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i="1" lang="ru-RU">
                <a:latin typeface="Times New Roman"/>
                <a:ea typeface="Times New Roman"/>
                <a:cs typeface="Times New Roman"/>
                <a:sym typeface="Times New Roman"/>
              </a:rPr>
              <a:t>Задачи данной работы</a:t>
            </a: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Изучив информацию по литературным источникам, описать следующие вопросы: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 —Что такое стрептококк?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  —Какие характеристики имеет стрептококк?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  —Какой патогенез у заболеваний, вызываемых стрептококком, и у аутоиммунных заболеваниях?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/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СОДЕРЖАНИЕ РАБОТЫ</a:t>
            </a:r>
            <a:endParaRPr/>
          </a:p>
        </p:txBody>
      </p:sp>
      <p:sp>
        <p:nvSpPr>
          <p:cNvPr id="184" name="Google Shape;184;p3"/>
          <p:cNvSpPr txBox="1"/>
          <p:nvPr>
            <p:ph idx="2" type="body"/>
          </p:nvPr>
        </p:nvSpPr>
        <p:spPr>
          <a:xfrm>
            <a:off x="684000" y="1450239"/>
            <a:ext cx="1080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тексте работы были изложены такие пункты, как: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Виды стрептококка и его распространенность;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Факторы вирулентности и строение микроорганизма;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Заболевания, которые вызывает стрептококк, и их патогенез;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Проблема антибиотикорезистентности;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0cbb026d2_0_0"/>
          <p:cNvSpPr txBox="1"/>
          <p:nvPr>
            <p:ph type="title"/>
          </p:nvPr>
        </p:nvSpPr>
        <p:spPr>
          <a:xfrm>
            <a:off x="684000" y="808186"/>
            <a:ext cx="75600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ВИДЫ СТРЕПТОКОККА</a:t>
            </a:r>
            <a:endParaRPr/>
          </a:p>
        </p:txBody>
      </p:sp>
      <p:sp>
        <p:nvSpPr>
          <p:cNvPr id="190" name="Google Shape;190;g230cbb026d2_0_0"/>
          <p:cNvSpPr txBox="1"/>
          <p:nvPr>
            <p:ph idx="2" type="body"/>
          </p:nvPr>
        </p:nvSpPr>
        <p:spPr>
          <a:xfrm>
            <a:off x="684000" y="1450250"/>
            <a:ext cx="4743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 стрептококка выделяют две основные группы: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⬩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Стрептококки группы А (</a:t>
            </a: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Streptococcus pyogenes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);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⬩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Стрептококки группы B (</a:t>
            </a: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Streptococcus agalactiae, Streptococcus </a:t>
            </a: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pneumoniae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age36image2541710032" id="191" name="Google Shape;191;g230cbb026d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674" y="808175"/>
            <a:ext cx="4386000" cy="28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30cbb026d2_0_0"/>
          <p:cNvSpPr txBox="1"/>
          <p:nvPr/>
        </p:nvSpPr>
        <p:spPr>
          <a:xfrm>
            <a:off x="4467874" y="3151950"/>
            <a:ext cx="221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200"/>
              <a:t>Окраска Streptococcus pyogenes по Граму</a:t>
            </a:r>
            <a:endParaRPr i="1" sz="1200"/>
          </a:p>
        </p:txBody>
      </p:sp>
      <p:pic>
        <p:nvPicPr>
          <p:cNvPr id="193" name="Google Shape;193;g230cbb026d2_0_0"/>
          <p:cNvPicPr preferRelativeResize="0"/>
          <p:nvPr/>
        </p:nvPicPr>
        <p:blipFill rotWithShape="1">
          <a:blip r:embed="rId4">
            <a:alphaModFix/>
          </a:blip>
          <a:srcRect b="0" l="0" r="51090" t="0"/>
          <a:stretch/>
        </p:blipFill>
        <p:spPr>
          <a:xfrm>
            <a:off x="6955475" y="3944500"/>
            <a:ext cx="1910400" cy="189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" name="Google Shape;194;g230cbb026d2_0_0"/>
          <p:cNvSpPr txBox="1"/>
          <p:nvPr/>
        </p:nvSpPr>
        <p:spPr>
          <a:xfrm>
            <a:off x="6429275" y="2487125"/>
            <a:ext cx="678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15950" lvl="0" marL="457200" rtl="0" algn="l">
              <a:spcBef>
                <a:spcPts val="0"/>
              </a:spcBef>
              <a:spcAft>
                <a:spcPts val="0"/>
              </a:spcAft>
              <a:buSzPts val="6100"/>
              <a:buChar char="͕"/>
            </a:pPr>
            <a:r>
              <a:t/>
            </a:r>
            <a:endParaRPr/>
          </a:p>
        </p:txBody>
      </p:sp>
      <p:sp>
        <p:nvSpPr>
          <p:cNvPr id="195" name="Google Shape;195;g230cbb026d2_0_0"/>
          <p:cNvSpPr txBox="1"/>
          <p:nvPr/>
        </p:nvSpPr>
        <p:spPr>
          <a:xfrm>
            <a:off x="4607999" y="5096050"/>
            <a:ext cx="221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200"/>
              <a:t>Окраска Streptococcus agalactiae по Граму</a:t>
            </a:r>
            <a:endParaRPr i="1" sz="1200"/>
          </a:p>
        </p:txBody>
      </p:sp>
      <p:sp>
        <p:nvSpPr>
          <p:cNvPr id="196" name="Google Shape;196;g230cbb026d2_0_0"/>
          <p:cNvSpPr txBox="1"/>
          <p:nvPr/>
        </p:nvSpPr>
        <p:spPr>
          <a:xfrm>
            <a:off x="6549900" y="4473625"/>
            <a:ext cx="678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15950" lvl="0" marL="457200" rtl="0" algn="l">
              <a:spcBef>
                <a:spcPts val="0"/>
              </a:spcBef>
              <a:spcAft>
                <a:spcPts val="0"/>
              </a:spcAft>
              <a:buSzPts val="6100"/>
              <a:buChar char="͕"/>
            </a:pPr>
            <a:r>
              <a:t/>
            </a:r>
            <a:endParaRPr/>
          </a:p>
        </p:txBody>
      </p:sp>
      <p:pic>
        <p:nvPicPr>
          <p:cNvPr id="197" name="Google Shape;197;g230cbb026d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8700" y="4007162"/>
            <a:ext cx="2343968" cy="17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30cbb026d2_0_0"/>
          <p:cNvSpPr txBox="1"/>
          <p:nvPr/>
        </p:nvSpPr>
        <p:spPr>
          <a:xfrm>
            <a:off x="9093686" y="5842900"/>
            <a:ext cx="221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200"/>
              <a:t>Окраска Streptococcus pneumoniae по Граму</a:t>
            </a:r>
            <a:endParaRPr i="1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0cbb026d2_0_15"/>
          <p:cNvSpPr txBox="1"/>
          <p:nvPr>
            <p:ph type="title"/>
          </p:nvPr>
        </p:nvSpPr>
        <p:spPr>
          <a:xfrm>
            <a:off x="684000" y="808186"/>
            <a:ext cx="75600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СТРОЕНИЕ СТРЕПТОКОККА</a:t>
            </a:r>
            <a:endParaRPr/>
          </a:p>
        </p:txBody>
      </p:sp>
      <p:sp>
        <p:nvSpPr>
          <p:cNvPr id="204" name="Google Shape;204;g230cbb026d2_0_15"/>
          <p:cNvSpPr txBox="1"/>
          <p:nvPr>
            <p:ph idx="2" type="body"/>
          </p:nvPr>
        </p:nvSpPr>
        <p:spPr>
          <a:xfrm>
            <a:off x="684000" y="1450250"/>
            <a:ext cx="51699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latin typeface="Times New Roman"/>
                <a:ea typeface="Times New Roman"/>
                <a:cs typeface="Times New Roman"/>
                <a:sym typeface="Times New Roman"/>
              </a:rPr>
              <a:t>В строении стрептококка выделяют несколько главных частей, которые являются факторами вирулентности: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⬩"/>
            </a:pPr>
            <a:r>
              <a:rPr lang="ru-RU" sz="1700">
                <a:latin typeface="Times New Roman"/>
                <a:ea typeface="Times New Roman"/>
                <a:cs typeface="Times New Roman"/>
                <a:sym typeface="Times New Roman"/>
              </a:rPr>
              <a:t>Капсула;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⬩"/>
            </a:pPr>
            <a:r>
              <a:rPr lang="ru-RU" sz="1700">
                <a:latin typeface="Times New Roman"/>
                <a:ea typeface="Times New Roman"/>
                <a:cs typeface="Times New Roman"/>
                <a:sym typeface="Times New Roman"/>
              </a:rPr>
              <a:t>Клеточная стенка;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⬩"/>
            </a:pPr>
            <a:r>
              <a:rPr lang="ru-RU" sz="1700">
                <a:latin typeface="Times New Roman"/>
                <a:ea typeface="Times New Roman"/>
                <a:cs typeface="Times New Roman"/>
                <a:sym typeface="Times New Roman"/>
              </a:rPr>
              <a:t>Поверхностные белки: </a:t>
            </a:r>
            <a:r>
              <a:rPr lang="ru-RU" sz="1700">
                <a:latin typeface="Times New Roman"/>
                <a:ea typeface="Times New Roman"/>
                <a:cs typeface="Times New Roman"/>
                <a:sym typeface="Times New Roman"/>
              </a:rPr>
              <a:t>М-белок, F-белок.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g230cbb026d2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200" y="1450238"/>
            <a:ext cx="5468698" cy="32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30cbb026d2_0_15"/>
          <p:cNvSpPr txBox="1"/>
          <p:nvPr/>
        </p:nvSpPr>
        <p:spPr>
          <a:xfrm>
            <a:off x="7317250" y="4802600"/>
            <a:ext cx="344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200"/>
              <a:t>Строение стрептококка</a:t>
            </a:r>
            <a:endParaRPr i="1" sz="1200"/>
          </a:p>
        </p:txBody>
      </p:sp>
      <p:cxnSp>
        <p:nvCxnSpPr>
          <p:cNvPr id="207" name="Google Shape;207;g230cbb026d2_0_15"/>
          <p:cNvCxnSpPr/>
          <p:nvPr/>
        </p:nvCxnSpPr>
        <p:spPr>
          <a:xfrm>
            <a:off x="10409050" y="2226100"/>
            <a:ext cx="5772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g230cbb026d2_0_15"/>
          <p:cNvCxnSpPr/>
          <p:nvPr/>
        </p:nvCxnSpPr>
        <p:spPr>
          <a:xfrm>
            <a:off x="10409050" y="2339475"/>
            <a:ext cx="12780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g230cbb026d2_0_15"/>
          <p:cNvCxnSpPr/>
          <p:nvPr/>
        </p:nvCxnSpPr>
        <p:spPr>
          <a:xfrm flipH="1" rot="10800000">
            <a:off x="6492775" y="3081600"/>
            <a:ext cx="525600" cy="102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g230cbb026d2_0_15"/>
          <p:cNvCxnSpPr/>
          <p:nvPr/>
        </p:nvCxnSpPr>
        <p:spPr>
          <a:xfrm>
            <a:off x="9797500" y="1932125"/>
            <a:ext cx="4329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0cbb026d2_0_33"/>
          <p:cNvSpPr txBox="1"/>
          <p:nvPr>
            <p:ph type="title"/>
          </p:nvPr>
        </p:nvSpPr>
        <p:spPr>
          <a:xfrm>
            <a:off x="626650" y="490000"/>
            <a:ext cx="110604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ЗАБОЛЕВАНИЯ, ВЫЗЫВАЕМЫЕ СТРЕПТОКОККОМ</a:t>
            </a:r>
            <a:endParaRPr/>
          </a:p>
        </p:txBody>
      </p:sp>
      <p:sp>
        <p:nvSpPr>
          <p:cNvPr id="216" name="Google Shape;216;g230cbb026d2_0_33"/>
          <p:cNvSpPr txBox="1"/>
          <p:nvPr>
            <p:ph idx="2" type="body"/>
          </p:nvPr>
        </p:nvSpPr>
        <p:spPr>
          <a:xfrm>
            <a:off x="684000" y="1450250"/>
            <a:ext cx="66246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Стрептококк может вызывать такие заболевания, как: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Менингит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стрептококковый (поражение мозговых оболочек и вещества мозга), 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пневмококковый (поражение тканей мозга);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Сепсис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(нарушение кровотока в микрососудах);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Средний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отит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400">
                <a:solidFill>
                  <a:srgbClr val="181D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прободение и выделение гноя из уха)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Острый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бронхит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(воспаление дыхательных путей);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Пневмония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сильнейшая интоксикация организма и дыхательная недостаточность)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Скарлатина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: токсический патогенез (интоксикация и симпатикотония), септический патогенез (развитие сепсиса с метастазами или без);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Рожа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(нарушение капиллярного лимфообращения в коже с образованием геморрагий);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Ревматизм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(постепенное поражение сердца и суставов);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⬩"/>
            </a:pP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Острый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ru-RU" sz="1400">
                <a:latin typeface="Times New Roman"/>
                <a:ea typeface="Times New Roman"/>
                <a:cs typeface="Times New Roman"/>
                <a:sym typeface="Times New Roman"/>
              </a:rPr>
              <a:t>гломерулонефрит</a:t>
            </a: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 (повреждение клубочков почек).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g230cbb026d2_0_33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550" y="1222975"/>
            <a:ext cx="3251450" cy="20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30cbb026d2_0_33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3550" y="3312350"/>
            <a:ext cx="3251450" cy="20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30cbb026d2_0_33"/>
          <p:cNvSpPr txBox="1"/>
          <p:nvPr/>
        </p:nvSpPr>
        <p:spPr>
          <a:xfrm>
            <a:off x="8279275" y="5396425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Данные таблицы по посевам с раневой поверхности в формате диаграмм</a:t>
            </a:r>
            <a:endParaRPr sz="1300"/>
          </a:p>
        </p:txBody>
      </p:sp>
      <p:cxnSp>
        <p:nvCxnSpPr>
          <p:cNvPr id="220" name="Google Shape;220;g230cbb026d2_0_33"/>
          <p:cNvCxnSpPr/>
          <p:nvPr/>
        </p:nvCxnSpPr>
        <p:spPr>
          <a:xfrm>
            <a:off x="8986025" y="2087075"/>
            <a:ext cx="799200" cy="2322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g230cbb026d2_0_33"/>
          <p:cNvCxnSpPr/>
          <p:nvPr/>
        </p:nvCxnSpPr>
        <p:spPr>
          <a:xfrm flipH="1">
            <a:off x="8995300" y="2309225"/>
            <a:ext cx="771300" cy="1674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g230cbb026d2_0_33"/>
          <p:cNvSpPr/>
          <p:nvPr/>
        </p:nvSpPr>
        <p:spPr>
          <a:xfrm>
            <a:off x="8972180" y="2104800"/>
            <a:ext cx="32425" cy="390275"/>
          </a:xfrm>
          <a:custGeom>
            <a:rect b="b" l="l" r="r" t="t"/>
            <a:pathLst>
              <a:path extrusionOk="0" h="15611" w="1297">
                <a:moveTo>
                  <a:pt x="554" y="0"/>
                </a:moveTo>
                <a:cubicBezTo>
                  <a:pt x="554" y="5210"/>
                  <a:pt x="-1030" y="10950"/>
                  <a:pt x="1297" y="15611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23" name="Google Shape;223;g230cbb026d2_0_33"/>
          <p:cNvCxnSpPr/>
          <p:nvPr/>
        </p:nvCxnSpPr>
        <p:spPr>
          <a:xfrm>
            <a:off x="8261200" y="2309225"/>
            <a:ext cx="5853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g230cbb026d2_0_33"/>
          <p:cNvCxnSpPr/>
          <p:nvPr/>
        </p:nvCxnSpPr>
        <p:spPr>
          <a:xfrm>
            <a:off x="8261200" y="4450275"/>
            <a:ext cx="5853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g230cbb026d2_0_33"/>
          <p:cNvCxnSpPr/>
          <p:nvPr/>
        </p:nvCxnSpPr>
        <p:spPr>
          <a:xfrm>
            <a:off x="9023200" y="4167775"/>
            <a:ext cx="726600" cy="227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g230cbb026d2_0_33"/>
          <p:cNvCxnSpPr/>
          <p:nvPr/>
        </p:nvCxnSpPr>
        <p:spPr>
          <a:xfrm flipH="1">
            <a:off x="9000100" y="4409375"/>
            <a:ext cx="766500" cy="2556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g230cbb026d2_0_33"/>
          <p:cNvSpPr/>
          <p:nvPr/>
        </p:nvSpPr>
        <p:spPr>
          <a:xfrm>
            <a:off x="8972175" y="4149275"/>
            <a:ext cx="78900" cy="515709"/>
          </a:xfrm>
          <a:custGeom>
            <a:rect b="b" l="l" r="r" t="t"/>
            <a:pathLst>
              <a:path extrusionOk="0" h="15611" w="1297">
                <a:moveTo>
                  <a:pt x="554" y="0"/>
                </a:moveTo>
                <a:cubicBezTo>
                  <a:pt x="554" y="5210"/>
                  <a:pt x="-1030" y="10950"/>
                  <a:pt x="1297" y="15611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0d0591a4d_0_15"/>
          <p:cNvSpPr txBox="1"/>
          <p:nvPr>
            <p:ph type="title"/>
          </p:nvPr>
        </p:nvSpPr>
        <p:spPr>
          <a:xfrm>
            <a:off x="626650" y="490000"/>
            <a:ext cx="110604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ЗАБОЛЕВАНИЯ, ВЫЗЫВАЕМЫЕ СТРЕПТОКОККОМ</a:t>
            </a:r>
            <a:endParaRPr/>
          </a:p>
        </p:txBody>
      </p:sp>
      <p:graphicFrame>
        <p:nvGraphicFramePr>
          <p:cNvPr id="233" name="Google Shape;233;g230d0591a4d_0_15"/>
          <p:cNvGraphicFramePr/>
          <p:nvPr/>
        </p:nvGraphicFramePr>
        <p:xfrm>
          <a:off x="626650" y="145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{C780EF76-3823-4662-99D5-466E8A2B8E53}</a:tableStyleId>
              </a:tblPr>
              <a:tblGrid>
                <a:gridCol w="838650"/>
                <a:gridCol w="1250275"/>
                <a:gridCol w="3523075"/>
              </a:tblGrid>
              <a:tr h="2667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Заболевание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Патогенез заболевания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667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Менингит: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Стрептококковый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Попадание возбудителя через повреждения кожных покров или через слизистые оболочки носоглотки;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Возникновение воспаления;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Выделение токсинов в кровь;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Активизация и повышение уровня биологически активных веществ;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Нарушение гемостаза, обменных процессов с развитием ацидоза (увеличение кислотности и уменьшение уровня pH в крови), повышением проницаемости клеточных и сосудистых мембран;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6) Гематоэнцефалический барьер (барьер между кровеносной системой и центральной нервной системой);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7) Проникновение возбудителя в центральную нервную систему;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8) Поражение мозговых оболочек и вещества мозга.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Пневмококковый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Попадание возбудителя в слизистую носоглотки;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Проникание через каналы в мозговые оболочки;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Поражение тканей головного мозга.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34" name="Google Shape;234;g230d0591a4d_0_15"/>
          <p:cNvGraphicFramePr/>
          <p:nvPr/>
        </p:nvGraphicFramePr>
        <p:xfrm>
          <a:off x="6340725" y="145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{C780EF76-3823-4662-99D5-466E8A2B8E53}</a:tableStyleId>
              </a:tblPr>
              <a:tblGrid>
                <a:gridCol w="835600"/>
                <a:gridCol w="1154725"/>
                <a:gridCol w="3500250"/>
              </a:tblGrid>
              <a:tr h="235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Заболевание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Патогенез заболевания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1430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Сепсис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Попадание инфекции в организм через поврежденные кожные покровы и слизистые оболочки;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Поступление микроорганизмов в кровь;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Выделение токсинов;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Выработка провоспалительных цитокинов, вызывающие воспаление;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Выработка противовоспалительных цитокинов, подавляющие воспаление;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6) Накопление цитокинов в кровотоке в огромных количествах, начиная действовать разрушительно;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7) Повреждение внутреннего слоя кровеносных сосудов;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181D2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8) Нарушение движения крови по микрососудам.</a:t>
                      </a:r>
                      <a:endParaRPr sz="1200">
                        <a:solidFill>
                          <a:srgbClr val="181D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6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Ревматизм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После перенесенного ангиной начинается постепенное поражение сердца, что затрагивает многие слои: эндокард, миокард и перикард.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5" name="Google Shape;235;g230d0591a4d_0_15"/>
          <p:cNvGraphicFramePr/>
          <p:nvPr/>
        </p:nvGraphicFramePr>
        <p:xfrm>
          <a:off x="6340725" y="560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{C780EF76-3823-4662-99D5-466E8A2B8E53}</a:tableStyleId>
              </a:tblPr>
              <a:tblGrid>
                <a:gridCol w="835600"/>
                <a:gridCol w="1154725"/>
                <a:gridCol w="3500250"/>
              </a:tblGrid>
              <a:tr h="266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Острый гломерулонефрит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Образование иммунных комплексов;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Оседание возбудителя в клубочках почек;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Повреждение клубочков.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0d0591a4d_0_39"/>
          <p:cNvSpPr txBox="1"/>
          <p:nvPr>
            <p:ph type="title"/>
          </p:nvPr>
        </p:nvSpPr>
        <p:spPr>
          <a:xfrm>
            <a:off x="626650" y="490000"/>
            <a:ext cx="110604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ЗАБОЛЕВАНИЯ, ВЫЗЫВАЕМЫЕ СТРЕПТОКОККОМ</a:t>
            </a:r>
            <a:endParaRPr/>
          </a:p>
        </p:txBody>
      </p:sp>
      <p:graphicFrame>
        <p:nvGraphicFramePr>
          <p:cNvPr id="241" name="Google Shape;241;g230d0591a4d_0_39"/>
          <p:cNvGraphicFramePr/>
          <p:nvPr/>
        </p:nvGraphicFramePr>
        <p:xfrm>
          <a:off x="626650" y="145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{C780EF76-3823-4662-99D5-466E8A2B8E53}</a:tableStyleId>
              </a:tblPr>
              <a:tblGrid>
                <a:gridCol w="736000"/>
                <a:gridCol w="1121550"/>
                <a:gridCol w="3407900"/>
              </a:tblGrid>
              <a:tr h="2318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Пневмония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Попадание возбудителя в дыхательные пути;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Возникновение изъязвления и некроза слизистой оболочки трахеи и бронхов, что сопровождается обильной экссудацией и геморрагиями;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Затрагивание межальвеолярных перегородок;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Распространение инфекции на лимфатические узлы корня легкого и в плевательную область;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Накопление в плевательной области обильного выпота.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7554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Рожа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Внедрение стрептококка в кожу;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Накопление в лимфатических капиллярах дермы;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Развитие бактериемии, токсемии;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Появление симптомов интоксикации;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Появление и развитие воспаления кожи с участием иммунокомплексного процесса;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6) Нарушение капиллярного лимфообращения в коже с образованием геморрагий;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7) Формирование очага хронической стрептококковой инфекции в коже и регионарных лимфатических узлах.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42" name="Google Shape;242;g230d0591a4d_0_39"/>
          <p:cNvGraphicFramePr/>
          <p:nvPr/>
        </p:nvGraphicFramePr>
        <p:xfrm>
          <a:off x="6117350" y="145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{C780EF76-3823-4662-99D5-466E8A2B8E53}</a:tableStyleId>
              </a:tblPr>
              <a:tblGrid>
                <a:gridCol w="800100"/>
                <a:gridCol w="1219200"/>
                <a:gridCol w="3695700"/>
              </a:tblGrid>
              <a:tr h="266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Скарлатина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Попадание возбудителя в слизистую носоглотки;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Прикрепление к миндалинам или другим лимфоидным клеткам глотки с выделением токсинов;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Группы патогенеза: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1) токсическая группа: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проникновение в кровь;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расширение сосудов с помощью токсинов;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появление экссудата;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появление отека;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интоксикация и симпатикотония.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2) септическая группа: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проникновение в лимфатические узлы;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увеличение передних шейных лимфатических   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узлов;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проникновение в среднее ухо;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развитие отита и мастоидита;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- возможное развитие сепсиса с метастазами или без;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43" name="Google Shape;243;g230d0591a4d_0_39"/>
          <p:cNvGraphicFramePr/>
          <p:nvPr/>
        </p:nvGraphicFramePr>
        <p:xfrm>
          <a:off x="6117350" y="51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{C780EF76-3823-4662-99D5-466E8A2B8E53}</a:tableStyleId>
              </a:tblPr>
              <a:tblGrid>
                <a:gridCol w="800100"/>
                <a:gridCol w="1219200"/>
                <a:gridCol w="3695700"/>
              </a:tblGrid>
              <a:tr h="266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Бронхит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Попадание возбудителя на клетки эпителия дыхательных путей;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Возникновение воспаления, которое вызывает отек слизистой оболочки бронхов и скопление слизи;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Сужение дыхательных путей, сопровождающееся шумным дыханием со свистящим выдохом и кашлем.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30cbb026d2_0_51"/>
          <p:cNvSpPr txBox="1"/>
          <p:nvPr>
            <p:ph type="title"/>
          </p:nvPr>
        </p:nvSpPr>
        <p:spPr>
          <a:xfrm>
            <a:off x="626650" y="490000"/>
            <a:ext cx="110604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/>
              <a:t>АНТИБИОТИКОРЕЗИСТЕНТНОСТЬ СТРЕПТОКОККА</a:t>
            </a:r>
            <a:endParaRPr/>
          </a:p>
        </p:txBody>
      </p:sp>
      <p:sp>
        <p:nvSpPr>
          <p:cNvPr id="249" name="Google Shape;249;g230cbb026d2_0_51"/>
          <p:cNvSpPr txBox="1"/>
          <p:nvPr>
            <p:ph idx="2" type="body"/>
          </p:nvPr>
        </p:nvSpPr>
        <p:spPr>
          <a:xfrm>
            <a:off x="626650" y="1450250"/>
            <a:ext cx="56646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Распространение антибиотикорезистентности существенно затрудняет выбор эффективного антибиотика и может приводить к ухудшению исходов и росту затрат на лечение инфекции. для стрептококка довольно трудно найти подходящие антибиотики (так как с постепенными мутациями микроорганизма процент антибиотикорезистентности растет).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50" name="Google Shape;250;g230cbb026d2_0_51"/>
          <p:cNvGraphicFramePr/>
          <p:nvPr/>
        </p:nvGraphicFramePr>
        <p:xfrm>
          <a:off x="6735225" y="145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{C780EF76-3823-4662-99D5-466E8A2B8E53}</a:tableStyleId>
              </a:tblPr>
              <a:tblGrid>
                <a:gridCol w="1626250"/>
                <a:gridCol w="1114725"/>
                <a:gridCol w="1114725"/>
                <a:gridCol w="1114725"/>
              </a:tblGrid>
              <a:tr h="47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Препарат/микроорганизм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Streptococcus pyogenes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Streptococcus </a:t>
                      </a: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pneumoniae (ПЧ)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Streptococcus </a:t>
                      </a:r>
                      <a:r>
                        <a:rPr lang="ru-RU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pneumoniae (ПР)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Бензилпенициллин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Феноксиметилпенициллин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CE5CD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000">
                        <a:highlight>
                          <a:srgbClr val="FCE5CD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Амоксициллин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6B26B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</a:t>
                      </a:r>
                      <a:endParaRPr sz="1000">
                        <a:highlight>
                          <a:srgbClr val="F6B26B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2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Ампициллин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CE5CD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000">
                        <a:highlight>
                          <a:srgbClr val="FCE5CD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4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Амоксициллин/клавуланат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6B26B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</a:t>
                      </a:r>
                      <a:endParaRPr sz="1000">
                        <a:highlight>
                          <a:srgbClr val="F6B26B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34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Амоксициллин/сульбактам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CE5CD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000">
                        <a:highlight>
                          <a:srgbClr val="FCE5CD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4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Пиперациллин/тазобактам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Тикарциллин/клавуланат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6B26B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</a:t>
                      </a:r>
                      <a:endParaRPr sz="1000">
                        <a:highlight>
                          <a:srgbClr val="F6B26B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6B26B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</a:t>
                      </a:r>
                      <a:endParaRPr sz="1000">
                        <a:highlight>
                          <a:srgbClr val="F6B26B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Цефаклор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6B26B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</a:t>
                      </a:r>
                      <a:endParaRPr sz="1000">
                        <a:highlight>
                          <a:srgbClr val="F6B26B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CE5CD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000">
                        <a:highlight>
                          <a:srgbClr val="FCE5CD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Цефуроксим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E69138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</a:t>
                      </a:r>
                      <a:endParaRPr sz="1000">
                        <a:highlight>
                          <a:srgbClr val="E69138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highlight>
                            <a:srgbClr val="FCE5CD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000">
                        <a:highlight>
                          <a:srgbClr val="FCE5CD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1" name="Google Shape;251;g230cbb026d2_0_51"/>
          <p:cNvGraphicFramePr/>
          <p:nvPr/>
        </p:nvGraphicFramePr>
        <p:xfrm>
          <a:off x="6952050" y="514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{C85DCC21-8E2B-4CB8-ACCA-EE2B38A9E42A}</a:tableStyleId>
              </a:tblPr>
              <a:tblGrid>
                <a:gridCol w="674000"/>
                <a:gridCol w="1137825"/>
                <a:gridCol w="1456675"/>
                <a:gridCol w="1268275"/>
              </a:tblGrid>
              <a:tr h="45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Примечание:</a:t>
                      </a:r>
                      <a:endParaRPr b="1" sz="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+++ - высокая активность</a:t>
                      </a:r>
                      <a:endParaRPr sz="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++ - хорошая активность</a:t>
                      </a:r>
                      <a:endParaRPr sz="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- низкая активность</a:t>
                      </a:r>
                      <a:endParaRPr sz="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ПЧ-пенициллиночувствительный</a:t>
                      </a:r>
                      <a:endParaRPr sz="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ПР- пенициллинорезистентный</a:t>
                      </a:r>
                      <a:endParaRPr sz="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2" name="Google Shape;252;g230cbb026d2_0_51"/>
          <p:cNvSpPr txBox="1"/>
          <p:nvPr/>
        </p:nvSpPr>
        <p:spPr>
          <a:xfrm>
            <a:off x="7720425" y="5451950"/>
            <a:ext cx="30000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100">
                <a:latin typeface="Times New Roman"/>
                <a:ea typeface="Times New Roman"/>
                <a:cs typeface="Times New Roman"/>
                <a:sym typeface="Times New Roman"/>
              </a:rPr>
              <a:t>Данные анализа AMRmap о резистентности основных респираторных возбудителей за период с 2013 по 2018 г.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MS Healthcare Pitch">
      <a:dk1>
        <a:srgbClr val="000000"/>
      </a:dk1>
      <a:lt1>
        <a:srgbClr val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2023-03-14T17:25:50Z</dcterms:created>
  <dc:creator>Кирилл Усов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