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D0920-29C1-7304-1E66-B94CDD618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Великая Отечественная война в киноиндустрии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40х годов 20 века и до нашего времени.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AE21C1-4F68-2683-A4F5-4189AA3AC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793" y="4412973"/>
            <a:ext cx="10917141" cy="1073427"/>
          </a:xfrm>
        </p:spPr>
        <p:txBody>
          <a:bodyPr/>
          <a:lstStyle/>
          <a:p>
            <a:r>
              <a:rPr lang="ru-RU" dirty="0"/>
              <a:t>Шабашова Алиса Артёмовна</a:t>
            </a:r>
          </a:p>
        </p:txBody>
      </p:sp>
    </p:spTree>
    <p:extLst>
      <p:ext uri="{BB962C8B-B14F-4D97-AF65-F5344CB8AC3E}">
        <p14:creationId xmlns:p14="http://schemas.microsoft.com/office/powerpoint/2010/main" val="4027680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89AAF-5233-16D3-004A-D036A25E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5122" name="Picture 2" descr="Диаграмма ответов в Формах. Вопрос: Какие фильмы занимательней смотреть?. Количество ответов: 57 ответов.">
            <a:extLst>
              <a:ext uri="{FF2B5EF4-FFF2-40B4-BE49-F238E27FC236}">
                <a16:creationId xmlns:a16="http://schemas.microsoft.com/office/drawing/2014/main" id="{A6CD897A-ABD2-A4BD-00F3-D8C56FEF5B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17" y="2336800"/>
            <a:ext cx="855314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92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8B8F3-DA69-FEA9-AE05-E71C72F9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6146" name="Picture 2" descr="Диаграмма ответов в Формах. Вопрос: Почему вас интересует просмотр фильмов о ВОВ?. Количество ответов: 57 ответов.">
            <a:extLst>
              <a:ext uri="{FF2B5EF4-FFF2-40B4-BE49-F238E27FC236}">
                <a16:creationId xmlns:a16="http://schemas.microsoft.com/office/drawing/2014/main" id="{4922B5F1-B452-8782-E519-7F263BD086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77" y="2336800"/>
            <a:ext cx="757002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49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37460-4C67-9EF0-5B24-642CCBCD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7170" name="Picture 2" descr="Диаграмма ответов в Формах. Вопрос: Какой ваш любимый фильм о Великой Отечественной войне. Количество ответов: 57 ответов.">
            <a:extLst>
              <a:ext uri="{FF2B5EF4-FFF2-40B4-BE49-F238E27FC236}">
                <a16:creationId xmlns:a16="http://schemas.microsoft.com/office/drawing/2014/main" id="{377A5FB2-8BAE-299A-D6C5-28092C2B8F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77" y="2336800"/>
            <a:ext cx="757002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349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21A27-822F-B84C-891A-BC946E38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E1444-964C-0925-52D5-129AE4823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V="1">
            <a:off x="-210227" y="6710900"/>
            <a:ext cx="154568" cy="58853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2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149BE8-223F-5393-5D24-762F6780B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D26F34-3DF0-FB80-1922-77B4F78B7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1945"/>
            <a:ext cx="10055643" cy="439788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300" dirty="0"/>
              <a:t>Введение………………………………………………………………………………………………………………1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Глава 1. ИСТОРИЧЕСКИЕ ФАКТЫ О КИНО ВЕЛИКОЙ ОТЕЧЕСТВЕННОЙ ВОЙНЫ.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1.1 Общая характеристика  фильмов  о Великой Отечественной войне……………2</a:t>
            </a:r>
          </a:p>
          <a:p>
            <a:pPr marL="0" indent="0">
              <a:buNone/>
            </a:pPr>
            <a:r>
              <a:rPr lang="ru-RU" sz="4300" dirty="0"/>
              <a:t>1.2 Кинооператоры и режиссеры…………………………………………………………………………6</a:t>
            </a:r>
          </a:p>
          <a:p>
            <a:pPr marL="0" indent="0">
              <a:buNone/>
            </a:pPr>
            <a:r>
              <a:rPr lang="ru-RU" sz="4300" dirty="0"/>
              <a:t>1.3 Разбор художественных игровых фильмов…………………………………………………10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Глава 2. ПАТРИОТИЧЕСКОЕ ВОСПИТАНИЕ СВЕРСТНИКОВ.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2.1 Мнение школьников о важности темы войны………………………………………………19</a:t>
            </a:r>
          </a:p>
          <a:p>
            <a:pPr marL="0" indent="0">
              <a:buNone/>
            </a:pPr>
            <a:r>
              <a:rPr lang="ru-RU" sz="4300" dirty="0"/>
              <a:t>2.2 Предпочтения современных школьников………………………………………………………22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Заключение………………………………………………………………………………………………………………26</a:t>
            </a:r>
          </a:p>
          <a:p>
            <a:pPr marL="0" indent="0">
              <a:buNone/>
            </a:pPr>
            <a:endParaRPr lang="ru-RU" sz="4300" dirty="0"/>
          </a:p>
          <a:p>
            <a:pPr marL="0" indent="0">
              <a:buNone/>
            </a:pPr>
            <a:r>
              <a:rPr lang="ru-RU" sz="4300" dirty="0"/>
              <a:t>Используемые источники информации…………………………………………………………………27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05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D1DC5-3275-D6A1-B492-D98786D0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характеристика фильмов о ВОВ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D44DD-0060-011C-4C16-5A8C7BA2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/>
              <a:t>Ведущее место в освещении этой темы занимала хроника. На фронтах работали фронтовые киногруппы, оперативное руководство которыми осуществляли политические управления фронтов и флотов. К концу 1941 г. во фронтовых киногруппах находилось 129 операторов. Материалы хроники использовались для монтажа документальных фильмов. Всего в годы войны было отснято около 5 миллионов метров пленки, выпущено 400 номеров "</a:t>
            </a:r>
            <a:r>
              <a:rPr lang="ru-RU" sz="2400" dirty="0" err="1"/>
              <a:t>Союзкиножурнала</a:t>
            </a:r>
            <a:r>
              <a:rPr lang="ru-RU" sz="2400" dirty="0"/>
              <a:t>", 65 номеров киножурнала "Новости дня", более 100 документальных картин.</a:t>
            </a:r>
          </a:p>
          <a:p>
            <a:pPr>
              <a:buNone/>
            </a:pPr>
            <a:r>
              <a:rPr lang="ru-RU" sz="2400" dirty="0"/>
              <a:t>		Художественные фильмы, созданные в годы войны, рассказывали о коммунистах-подпольщиках, партизанах, жизни на оккупированной территории и о людях, насильственно вывезенных в Германию. В фильмах нашли отражение и примеры преданной дружбы и верности.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47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DD649-CB85-3026-5B05-2B4B21FC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Документальный фильм и художественный фильм - это совершенно разные вещи.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DA8CB9-172A-0AF0-67BC-5C1F00CFF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91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050" dirty="0"/>
              <a:t>Документальный фильм и художественный фильм - это совершенно разные вещи.</a:t>
            </a:r>
          </a:p>
          <a:p>
            <a:r>
              <a:rPr lang="ru-RU" sz="1050" b="1" dirty="0"/>
              <a:t>Документальный фильм</a:t>
            </a:r>
            <a:r>
              <a:rPr lang="ru-RU" sz="1050" dirty="0"/>
              <a:t>:</a:t>
            </a:r>
          </a:p>
          <a:p>
            <a:r>
              <a:rPr lang="ru-RU" sz="1050" dirty="0"/>
              <a:t>Способствует самообразованию</a:t>
            </a:r>
          </a:p>
          <a:p>
            <a:r>
              <a:rPr lang="ru-RU" sz="1050" dirty="0"/>
              <a:t>Излагает события в точной хронологической последовательности</a:t>
            </a:r>
          </a:p>
          <a:p>
            <a:r>
              <a:rPr lang="ru-RU" sz="1050" dirty="0"/>
              <a:t>Излагает факты в соответствии с историческими документами</a:t>
            </a:r>
          </a:p>
          <a:p>
            <a:r>
              <a:rPr lang="ru-RU" sz="1050" dirty="0"/>
              <a:t>Доносит до зрителя точку зрения автора фильма</a:t>
            </a:r>
          </a:p>
          <a:p>
            <a:r>
              <a:rPr lang="ru-RU" sz="1050" dirty="0"/>
              <a:t>Пропагандирует какую-либо идею в области науки, религии, технологии</a:t>
            </a:r>
          </a:p>
          <a:p>
            <a:r>
              <a:rPr lang="ru-RU" sz="1050" dirty="0"/>
              <a:t>В основе сюжета - съёмки событий и реальных, а не вымышленных исторических персонажей</a:t>
            </a:r>
          </a:p>
          <a:p>
            <a:r>
              <a:rPr lang="ru-RU" sz="1050" dirty="0"/>
              <a:t>Может использоваться для обучения школьников, студентов, лиц, занимающихся самообразованием</a:t>
            </a:r>
          </a:p>
          <a:p>
            <a:r>
              <a:rPr lang="ru-RU" sz="1050" dirty="0"/>
              <a:t>Для съёмки документального фильма используются натуральные ландшафты, архивные фото- и видеоматериалы.</a:t>
            </a:r>
          </a:p>
          <a:p>
            <a:r>
              <a:rPr lang="ru-RU" sz="1050" b="1" dirty="0"/>
              <a:t>Художественный фильм</a:t>
            </a:r>
            <a:r>
              <a:rPr lang="ru-RU" sz="1050" dirty="0"/>
              <a:t>:</a:t>
            </a:r>
          </a:p>
          <a:p>
            <a:r>
              <a:rPr lang="ru-RU" sz="1050" dirty="0"/>
              <a:t>Произведение киноискусства в вольной трактовке режиссёра</a:t>
            </a:r>
          </a:p>
          <a:p>
            <a:r>
              <a:rPr lang="ru-RU" sz="1050" dirty="0"/>
              <a:t>Действующие лица могут не иметь ничего общего с реально существовавшими людьми, даже если фильм исторический</a:t>
            </a:r>
          </a:p>
          <a:p>
            <a:r>
              <a:rPr lang="ru-RU" sz="1050" dirty="0"/>
              <a:t>Описываемые события могут отличаться от реально происходивших в соответствии со сценарием режиссёра</a:t>
            </a:r>
          </a:p>
          <a:p>
            <a:r>
              <a:rPr lang="ru-RU" sz="1050" dirty="0"/>
              <a:t>Сюжет фильма может быть полностью вымышленным, если фильм фантастический или приключенческий</a:t>
            </a:r>
          </a:p>
          <a:p>
            <a:r>
              <a:rPr lang="ru-RU" sz="1050" dirty="0"/>
              <a:t>События в художественном фильме происходят только по вольной интерпретации режиссёра, исполнители могут наделяться воображаемыми чертами характера, совершать поступки, которые не были характерны для лица, чью роль исполняют</a:t>
            </a:r>
            <a:r>
              <a:rPr lang="en-US" sz="1050" dirty="0"/>
              <a:t>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5010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31ADB-2DCD-5360-BAC4-D8A0F049C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Советский кинематограф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F66C6-DFEA-C01C-E427-037D362F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«Парень из нашего города» (1942 год, режиссёр А. Б. </a:t>
            </a:r>
            <a:r>
              <a:rPr lang="ru-RU" b="1" i="0" dirty="0" err="1">
                <a:solidFill>
                  <a:srgbClr val="333333"/>
                </a:solidFill>
                <a:effectLst/>
                <a:latin typeface="SF"/>
              </a:rPr>
              <a:t>Столпарев</a:t>
            </a:r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)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«Два бойца» (1943 год, режиссёр Л.Д. Луков)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«В  шесть часов вечера после войны» (1944 год, режиссёр И.А. Пырьев)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«</a:t>
            </a:r>
            <a:r>
              <a:rPr lang="ru-RU" b="1" dirty="0">
                <a:solidFill>
                  <a:srgbClr val="333333"/>
                </a:solidFill>
                <a:latin typeface="SF"/>
              </a:rPr>
              <a:t>Великий перелом</a:t>
            </a:r>
            <a:r>
              <a:rPr lang="ru-RU" b="1" i="0" dirty="0">
                <a:solidFill>
                  <a:srgbClr val="333333"/>
                </a:solidFill>
                <a:effectLst/>
                <a:latin typeface="SF"/>
              </a:rPr>
              <a:t>»(1945 год, режиссёр Ф. М. Эрмлер)</a:t>
            </a:r>
          </a:p>
          <a:p>
            <a:pPr marL="0" indent="0">
              <a:buNone/>
            </a:pPr>
            <a:endParaRPr lang="ru-RU" b="1" i="0" dirty="0">
              <a:solidFill>
                <a:srgbClr val="333333"/>
              </a:solidFill>
              <a:effectLst/>
              <a:latin typeface="SF"/>
            </a:endParaRPr>
          </a:p>
          <a:p>
            <a:endParaRPr lang="ru-RU" b="1" i="0" dirty="0">
              <a:solidFill>
                <a:srgbClr val="333333"/>
              </a:solidFill>
              <a:effectLst/>
              <a:latin typeface="SF"/>
            </a:endParaRPr>
          </a:p>
          <a:p>
            <a:endParaRPr lang="ru-RU" b="1" i="0" dirty="0">
              <a:solidFill>
                <a:srgbClr val="333333"/>
              </a:solidFill>
              <a:effectLst/>
              <a:latin typeface="SF"/>
            </a:endParaRPr>
          </a:p>
        </p:txBody>
      </p:sp>
    </p:spTree>
    <p:extLst>
      <p:ext uri="{BB962C8B-B14F-4D97-AF65-F5344CB8AC3E}">
        <p14:creationId xmlns:p14="http://schemas.microsoft.com/office/powerpoint/2010/main" val="159318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7FEE5B-1F55-7687-33F2-2FC3E30E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b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1028" name="Picture 4" descr="Диаграмма ответов в Формах. Вопрос: Как вы относитесь к теме войны?. Количество ответов: 57 ответов.">
            <a:extLst>
              <a:ext uri="{FF2B5EF4-FFF2-40B4-BE49-F238E27FC236}">
                <a16:creationId xmlns:a16="http://schemas.microsoft.com/office/drawing/2014/main" id="{C287D1E3-7662-58D6-230F-41397CAE52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17" y="2336800"/>
            <a:ext cx="855314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8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177E9-A5F4-87AF-C04B-CB4DCBD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2050" name="Picture 2" descr="Диаграмма ответов в Формах. Вопрос: Из каких источников вы узнаете о событиях Великой отечественной войны?. Количество ответов: 57 ответов.">
            <a:extLst>
              <a:ext uri="{FF2B5EF4-FFF2-40B4-BE49-F238E27FC236}">
                <a16:creationId xmlns:a16="http://schemas.microsoft.com/office/drawing/2014/main" id="{D3F373D5-F16E-BF32-8CCF-E9A6842D50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77" y="2336800"/>
            <a:ext cx="7570022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72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F05A7-13FD-0F88-A69A-A3D9D96A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3074" name="Picture 2" descr="Диаграмма ответов в Формах. Вопрос: Вы смотрите фильмы о войне?. Количество ответов: 57 ответов.">
            <a:extLst>
              <a:ext uri="{FF2B5EF4-FFF2-40B4-BE49-F238E27FC236}">
                <a16:creationId xmlns:a16="http://schemas.microsoft.com/office/drawing/2014/main" id="{5B9E31D7-2C92-2F98-BBAD-78AE7E36F7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17" y="2336800"/>
            <a:ext cx="855314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72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51CBF-BC91-714C-0528-F4F4B4F9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Патриотическое воспитание сверстников.</a:t>
            </a:r>
            <a:endParaRPr lang="ru-RU" dirty="0"/>
          </a:p>
        </p:txBody>
      </p:sp>
      <p:pic>
        <p:nvPicPr>
          <p:cNvPr id="4098" name="Picture 2" descr="Диаграмма ответов в Формах. Вопрос: Какой вид фильмов вам интересен?. Количество ответов: 57 ответов.">
            <a:extLst>
              <a:ext uri="{FF2B5EF4-FFF2-40B4-BE49-F238E27FC236}">
                <a16:creationId xmlns:a16="http://schemas.microsoft.com/office/drawing/2014/main" id="{F03254DB-F9D1-F423-DB73-F589E23C9F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17" y="2336800"/>
            <a:ext cx="8553141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55395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426</TotalTime>
  <Words>483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SF</vt:lpstr>
      <vt:lpstr>Trebuchet MS</vt:lpstr>
      <vt:lpstr>Берлин</vt:lpstr>
      <vt:lpstr>Великая Отечественная война в киноиндустрии с 40х годов 20 века и до нашего времени.</vt:lpstr>
      <vt:lpstr>Содержание</vt:lpstr>
      <vt:lpstr>Общая характеристика фильмов о ВОВ</vt:lpstr>
      <vt:lpstr>Документальный фильм и художественный фильм - это совершенно разные вещи.</vt:lpstr>
      <vt:lpstr>Советский кинематограф</vt:lpstr>
      <vt:lpstr>Патриотическое воспитание сверстников. </vt:lpstr>
      <vt:lpstr>Патриотическое воспитание сверстников.</vt:lpstr>
      <vt:lpstr>Патриотическое воспитание сверстников.</vt:lpstr>
      <vt:lpstr>Патриотическое воспитание сверстников.</vt:lpstr>
      <vt:lpstr>Патриотическое воспитание сверстников.</vt:lpstr>
      <vt:lpstr>Патриотическое воспитание сверстников.</vt:lpstr>
      <vt:lpstr>Патриотическое воспитание сверстников.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в киноиндустрии</dc:title>
  <dc:creator>Александра Кускова</dc:creator>
  <cp:lastModifiedBy>Александра Кускова</cp:lastModifiedBy>
  <cp:revision>2</cp:revision>
  <dcterms:created xsi:type="dcterms:W3CDTF">2023-03-31T12:52:13Z</dcterms:created>
  <dcterms:modified xsi:type="dcterms:W3CDTF">2023-03-31T19:58:56Z</dcterms:modified>
</cp:coreProperties>
</file>