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71" r:id="rId4"/>
    <p:sldId id="258" r:id="rId5"/>
    <p:sldId id="259" r:id="rId6"/>
    <p:sldId id="260" r:id="rId7"/>
    <p:sldId id="270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Мария Шинкарева" initials="" lastIdx="10" clrIdx="0"/>
  <p:cmAuthor id="1" name="Светлана Зайцева" initials="" lastIdx="5" clrIdx="1"/>
  <p:cmAuthor id="2" name="Alina Gayazova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AAE"/>
    <a:srgbClr val="0543F0"/>
    <a:srgbClr val="4285F4"/>
    <a:srgbClr val="36E7FF"/>
    <a:srgbClr val="7185A0"/>
    <a:srgbClr val="F5A72E"/>
    <a:srgbClr val="F8A52B"/>
    <a:srgbClr val="6C7687"/>
    <a:srgbClr val="788A9D"/>
    <a:srgbClr val="4E4E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0A1F47-1374-4C18-B968-7BABFA609EBA}">
  <a:tblStyle styleId="{5C0A1F47-1374-4C18-B968-7BABFA609E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7" y="83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080aaa0b9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080aaa0b9c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080aaa0b9c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080aaa0b9c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08d58502fe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08d58502fe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089132a34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089132a34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080aaa0b9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080aaa0b9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089132a34b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089132a34b_1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0838ef1fa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0838ef1fa5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089132a34b_1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089132a34b_1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083a6b3158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083a6b3158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083a6b3158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083a6b3158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089132a34b_1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089132a34b_1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2.wdp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microsoft.com/office/2007/relationships/hdphoto" Target="../media/hdphoto4.wdp"/><Relationship Id="rId4" Type="http://schemas.openxmlformats.org/officeDocument/2006/relationships/image" Target="../media/image12.png"/><Relationship Id="rId9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microsoft.com/office/2007/relationships/hdphoto" Target="../media/hdphoto11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microsoft.com/office/2007/relationships/hdphoto" Target="../media/hdphoto8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microsoft.com/office/2007/relationships/hdphoto" Target="../media/hdphoto10.wdp"/><Relationship Id="rId4" Type="http://schemas.microsoft.com/office/2007/relationships/hdphoto" Target="../media/hdphoto7.wdp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57;p13"/>
          <p:cNvSpPr/>
          <p:nvPr/>
        </p:nvSpPr>
        <p:spPr>
          <a:xfrm>
            <a:off x="1372125" y="1309255"/>
            <a:ext cx="6490330" cy="1269053"/>
          </a:xfrm>
          <a:prstGeom prst="rect">
            <a:avLst/>
          </a:prstGeom>
          <a:solidFill>
            <a:srgbClr val="0543F0"/>
          </a:solidFill>
          <a:ln w="76200" cap="flat" cmpd="sng">
            <a:solidFill>
              <a:srgbClr val="0543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3850" y="16042"/>
            <a:ext cx="2190161" cy="100504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125495" y="3667494"/>
            <a:ext cx="8048700" cy="16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 b="1" dirty="0">
                <a:solidFill>
                  <a:schemeClr val="dk1"/>
                </a:solidFill>
              </a:rPr>
              <a:t>Научные руководители:</a:t>
            </a:r>
            <a:endParaRPr sz="12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 dirty="0">
                <a:solidFill>
                  <a:schemeClr val="dk1"/>
                </a:solidFill>
              </a:rPr>
              <a:t>Шинкарева М. В., аспирант, </a:t>
            </a:r>
            <a:r>
              <a:rPr lang="ru" sz="1100" i="1" dirty="0">
                <a:solidFill>
                  <a:schemeClr val="dk1"/>
                </a:solidFill>
              </a:rPr>
              <a:t>НОЦ БиоИнж, НИТУ «МИСИС» </a:t>
            </a:r>
            <a:r>
              <a:rPr lang="ru" sz="1200" dirty="0">
                <a:solidFill>
                  <a:schemeClr val="dk1"/>
                </a:solidFill>
              </a:rPr>
              <a:t>  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 dirty="0" smtClean="0">
                <a:solidFill>
                  <a:schemeClr val="dk1"/>
                </a:solidFill>
              </a:rPr>
              <a:t>Зайцева </a:t>
            </a:r>
            <a:r>
              <a:rPr lang="ru" sz="1200" dirty="0">
                <a:solidFill>
                  <a:schemeClr val="dk1"/>
                </a:solidFill>
              </a:rPr>
              <a:t>С. В., аспирант, </a:t>
            </a:r>
            <a:r>
              <a:rPr lang="ru" sz="1100" i="1" dirty="0">
                <a:solidFill>
                  <a:schemeClr val="dk1"/>
                </a:solidFill>
              </a:rPr>
              <a:t> НОЦ БиоИнж, НИТУ «МИСИС»</a:t>
            </a:r>
            <a:endParaRPr sz="1100" i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i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 b="1" dirty="0">
                <a:solidFill>
                  <a:schemeClr val="dk1"/>
                </a:solidFill>
              </a:rPr>
              <a:t>Научный консультант:</a:t>
            </a:r>
            <a:endParaRPr sz="12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 dirty="0">
                <a:solidFill>
                  <a:schemeClr val="dk1"/>
                </a:solidFill>
              </a:rPr>
              <a:t>Сенатов Ф. С., </a:t>
            </a:r>
            <a:r>
              <a:rPr lang="ru" sz="1100" i="1" dirty="0">
                <a:solidFill>
                  <a:schemeClr val="dk1"/>
                </a:solidFill>
              </a:rPr>
              <a:t>к.ф.-м.н., директор НОЦ БиоИнж, НИТУ «МИСИС» </a:t>
            </a:r>
            <a:endParaRPr sz="1100" i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57" name="Google Shape;57;p13"/>
          <p:cNvSpPr/>
          <p:nvPr/>
        </p:nvSpPr>
        <p:spPr>
          <a:xfrm>
            <a:off x="0" y="16040"/>
            <a:ext cx="9144000" cy="5127459"/>
          </a:xfrm>
          <a:prstGeom prst="rect">
            <a:avLst/>
          </a:prstGeom>
          <a:noFill/>
          <a:ln w="101600" cap="flat" cmpd="sng">
            <a:solidFill>
              <a:srgbClr val="0543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/>
          </a:p>
        </p:txBody>
      </p:sp>
      <p:sp>
        <p:nvSpPr>
          <p:cNvPr id="58" name="Google Shape;58;p13"/>
          <p:cNvSpPr txBox="1"/>
          <p:nvPr/>
        </p:nvSpPr>
        <p:spPr>
          <a:xfrm>
            <a:off x="2235440" y="2638023"/>
            <a:ext cx="47637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b="1" dirty="0">
                <a:solidFill>
                  <a:schemeClr val="dk1"/>
                </a:solidFill>
              </a:rPr>
              <a:t>Гаязова Алина Рустамовна, </a:t>
            </a:r>
            <a:endParaRPr sz="1600" b="1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b="1" dirty="0">
                <a:solidFill>
                  <a:schemeClr val="dk1"/>
                </a:solidFill>
              </a:rPr>
              <a:t>ученица 10 «В» класса, ГБОУ школа №1505</a:t>
            </a:r>
            <a:endParaRPr sz="16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52450" y="1362057"/>
            <a:ext cx="6329680" cy="1165075"/>
          </a:xfrm>
          <a:prstGeom prst="rect">
            <a:avLst/>
          </a:prstGeom>
          <a:solidFill>
            <a:schemeClr val="bg1"/>
          </a:solidFill>
          <a:ln w="57150">
            <a:solidFill>
              <a:srgbClr val="36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72125" y="1435587"/>
            <a:ext cx="63997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 РАЗРАБОТКА ПЛЕНОК ИЗ ВОДОРАСТВОРИМОГО ПОЛИМЕРА ДЛЯ СУБЛИНГВАЛЬНОЙ ДОСТАВКИ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2178" y="220069"/>
            <a:ext cx="4109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Научно-практическая конференция</a:t>
            </a:r>
          </a:p>
          <a:p>
            <a:r>
              <a:rPr lang="ru-RU" sz="1800" b="1" dirty="0" smtClean="0">
                <a:solidFill>
                  <a:srgbClr val="006AAE"/>
                </a:solidFill>
              </a:rPr>
              <a:t>«</a:t>
            </a:r>
            <a:r>
              <a:rPr lang="ru-RU" sz="1800" b="1" dirty="0" smtClean="0">
                <a:solidFill>
                  <a:srgbClr val="006AAE"/>
                </a:solidFill>
              </a:rPr>
              <a:t>Наука для жизни</a:t>
            </a:r>
            <a:r>
              <a:rPr lang="ru-RU" sz="1800" b="1" dirty="0" smtClean="0">
                <a:solidFill>
                  <a:srgbClr val="006AAE"/>
                </a:solidFill>
              </a:rPr>
              <a:t>»</a:t>
            </a:r>
            <a:endParaRPr lang="ru-RU" sz="1800" b="1" dirty="0">
              <a:solidFill>
                <a:srgbClr val="006AA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24" y="173357"/>
            <a:ext cx="825598" cy="7816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7" name="Google Shape;157;p21"/>
          <p:cNvGraphicFramePr/>
          <p:nvPr>
            <p:extLst>
              <p:ext uri="{D42A27DB-BD31-4B8C-83A1-F6EECF244321}">
                <p14:modId xmlns:p14="http://schemas.microsoft.com/office/powerpoint/2010/main" val="151114512"/>
              </p:ext>
            </p:extLst>
          </p:nvPr>
        </p:nvGraphicFramePr>
        <p:xfrm>
          <a:off x="991483" y="3002450"/>
          <a:ext cx="7239000" cy="1856740"/>
        </p:xfrm>
        <a:graphic>
          <a:graphicData uri="http://schemas.openxmlformats.org/drawingml/2006/table">
            <a:tbl>
              <a:tblPr>
                <a:noFill/>
                <a:tableStyleId>{5C0A1F47-1374-4C18-B968-7BABFA609EBA}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7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125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1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2%АН  Краситель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1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2%АН Гл Краситель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1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4%АН Краситель</a:t>
                      </a:r>
                      <a:endParaRPr sz="16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1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4%АН Гл Краситель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1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Время дезинтеграции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1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54 сек</a:t>
                      </a:r>
                      <a:endParaRPr sz="16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1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 мин 50 сек</a:t>
                      </a:r>
                      <a:endParaRPr sz="16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1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 мин 32 сек</a:t>
                      </a:r>
                      <a:endParaRPr sz="16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1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3 мин 26 сек</a:t>
                      </a:r>
                      <a:endParaRPr sz="16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1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Время полного</a:t>
                      </a:r>
                      <a:endParaRPr sz="16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1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растворения</a:t>
                      </a:r>
                      <a:endParaRPr sz="16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1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3 мин</a:t>
                      </a:r>
                      <a:endParaRPr sz="16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1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 мин 20 сек</a:t>
                      </a:r>
                      <a:endParaRPr sz="16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1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 мин 32 сек</a:t>
                      </a:r>
                      <a:endParaRPr sz="16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1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 мин 30 сек</a:t>
                      </a:r>
                      <a:endParaRPr sz="16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58" name="Google Shape;158;p21"/>
          <p:cNvPicPr preferRelativeResize="0"/>
          <p:nvPr/>
        </p:nvPicPr>
        <p:blipFill rotWithShape="1">
          <a:blip r:embed="rId3">
            <a:alphaModFix/>
          </a:blip>
          <a:srcRect l="12244" t="16652" r="3891"/>
          <a:stretch/>
        </p:blipFill>
        <p:spPr>
          <a:xfrm>
            <a:off x="813633" y="845060"/>
            <a:ext cx="7594700" cy="16530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1"/>
          <p:cNvSpPr txBox="1"/>
          <p:nvPr/>
        </p:nvSpPr>
        <p:spPr>
          <a:xfrm>
            <a:off x="637017" y="205960"/>
            <a:ext cx="7771316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/>
              <a:t>Исследование </a:t>
            </a:r>
            <a:r>
              <a:rPr lang="ru" sz="2000" b="1" dirty="0" smtClean="0">
                <a:solidFill>
                  <a:schemeClr val="dk1"/>
                </a:solidFill>
              </a:rPr>
              <a:t>растворения полученных образцов </a:t>
            </a:r>
            <a:endParaRPr sz="2800" b="1" dirty="0"/>
          </a:p>
        </p:txBody>
      </p:sp>
      <p:sp>
        <p:nvSpPr>
          <p:cNvPr id="160" name="Google Shape;160;p21"/>
          <p:cNvSpPr txBox="1">
            <a:spLocks noGrp="1"/>
          </p:cNvSpPr>
          <p:nvPr>
            <p:ph type="sldNum" idx="12"/>
          </p:nvPr>
        </p:nvSpPr>
        <p:spPr>
          <a:xfrm>
            <a:off x="8595308" y="152592"/>
            <a:ext cx="548700" cy="393600"/>
          </a:xfrm>
          <a:prstGeom prst="rect">
            <a:avLst/>
          </a:prstGeom>
          <a:solidFill>
            <a:srgbClr val="0543F0"/>
          </a:solidFill>
          <a:ln>
            <a:solidFill>
              <a:srgbClr val="0543F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800" b="1">
                <a:solidFill>
                  <a:schemeClr val="lt1"/>
                </a:solidFill>
              </a:rPr>
              <a:t>10</a:t>
            </a:fld>
            <a:endParaRPr sz="1800" b="1">
              <a:solidFill>
                <a:schemeClr val="l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045" y="2305548"/>
            <a:ext cx="1135175" cy="307777"/>
          </a:xfrm>
          <a:prstGeom prst="rect">
            <a:avLst/>
          </a:prstGeom>
          <a:noFill/>
          <a:ln w="12700">
            <a:solidFill>
              <a:srgbClr val="788A9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4E4E4E"/>
                </a:solidFill>
              </a:rPr>
              <a:t>100 об/мин</a:t>
            </a:r>
            <a:endParaRPr lang="ru-RU" dirty="0">
              <a:solidFill>
                <a:srgbClr val="4E4E4E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868885" y="1889304"/>
            <a:ext cx="407465" cy="342900"/>
          </a:xfrm>
          <a:prstGeom prst="line">
            <a:avLst/>
          </a:prstGeom>
          <a:ln>
            <a:solidFill>
              <a:srgbClr val="6C76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"/>
          <p:cNvSpPr/>
          <p:nvPr/>
        </p:nvSpPr>
        <p:spPr>
          <a:xfrm>
            <a:off x="186962" y="3203046"/>
            <a:ext cx="2422171" cy="1268154"/>
          </a:xfrm>
          <a:prstGeom prst="rect">
            <a:avLst/>
          </a:prstGeom>
          <a:solidFill>
            <a:srgbClr val="000000">
              <a:alpha val="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2"/>
          <p:cNvSpPr txBox="1">
            <a:spLocks noGrp="1"/>
          </p:cNvSpPr>
          <p:nvPr>
            <p:ph type="title"/>
          </p:nvPr>
        </p:nvSpPr>
        <p:spPr>
          <a:xfrm>
            <a:off x="-296700" y="109460"/>
            <a:ext cx="574459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ru" dirty="0"/>
              <a:t>Оценка выхода лекарственного препарата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6" name="Google Shape;166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600" b="1">
                <a:solidFill>
                  <a:schemeClr val="lt1"/>
                </a:solidFill>
              </a:rPr>
              <a:t>11</a:t>
            </a:fld>
            <a:endParaRPr sz="1600" b="1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68" name="Google Shape;168;p22"/>
          <p:cNvPicPr preferRelativeResize="0"/>
          <p:nvPr/>
        </p:nvPicPr>
        <p:blipFill rotWithShape="1">
          <a:blip r:embed="rId3">
            <a:alphaModFix/>
          </a:blip>
          <a:srcRect l="17842" t="22165" r="19794" b="23480"/>
          <a:stretch/>
        </p:blipFill>
        <p:spPr>
          <a:xfrm>
            <a:off x="6659336" y="934147"/>
            <a:ext cx="2294975" cy="1524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2"/>
          <p:cNvPicPr preferRelativeResize="0"/>
          <p:nvPr/>
        </p:nvPicPr>
        <p:blipFill rotWithShape="1">
          <a:blip r:embed="rId4">
            <a:alphaModFix/>
          </a:blip>
          <a:srcRect l="12084" t="17625" r="4050" b="928"/>
          <a:stretch/>
        </p:blipFill>
        <p:spPr>
          <a:xfrm>
            <a:off x="186962" y="1314288"/>
            <a:ext cx="5370375" cy="114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2"/>
          <p:cNvSpPr/>
          <p:nvPr/>
        </p:nvSpPr>
        <p:spPr>
          <a:xfrm>
            <a:off x="5615052" y="1769244"/>
            <a:ext cx="1022099" cy="2723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5A72E"/>
          </a:solidFill>
          <a:ln w="9525" cap="flat" cmpd="sng">
            <a:solidFill>
              <a:srgbClr val="7185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2"/>
          <p:cNvSpPr txBox="1"/>
          <p:nvPr/>
        </p:nvSpPr>
        <p:spPr>
          <a:xfrm>
            <a:off x="311700" y="2427215"/>
            <a:ext cx="4795788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/>
              <a:t>Растворение образцов с красителем</a:t>
            </a:r>
            <a:endParaRPr sz="1600" dirty="0"/>
          </a:p>
        </p:txBody>
      </p:sp>
      <p:sp>
        <p:nvSpPr>
          <p:cNvPr id="172" name="Google Shape;172;p22"/>
          <p:cNvSpPr txBox="1"/>
          <p:nvPr/>
        </p:nvSpPr>
        <p:spPr>
          <a:xfrm>
            <a:off x="6587338" y="2358050"/>
            <a:ext cx="2556662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/>
              <a:t>Размещение </a:t>
            </a:r>
            <a:r>
              <a:rPr lang="ru" sz="1600" dirty="0" smtClean="0"/>
              <a:t>проб </a:t>
            </a:r>
            <a:r>
              <a:rPr lang="ru" sz="1600" dirty="0"/>
              <a:t>в </a:t>
            </a:r>
            <a:endParaRPr lang="ru" sz="1600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 smtClean="0"/>
              <a:t>96-луночном </a:t>
            </a:r>
            <a:r>
              <a:rPr lang="ru" sz="1600" dirty="0"/>
              <a:t>планшете</a:t>
            </a:r>
            <a:endParaRPr sz="1600" dirty="0"/>
          </a:p>
        </p:txBody>
      </p:sp>
      <p:sp>
        <p:nvSpPr>
          <p:cNvPr id="177" name="Google Shape;177;p22"/>
          <p:cNvSpPr txBox="1"/>
          <p:nvPr/>
        </p:nvSpPr>
        <p:spPr>
          <a:xfrm>
            <a:off x="81461" y="3384719"/>
            <a:ext cx="2588227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/>
              <a:t>Анализ полученных данных и </a:t>
            </a:r>
            <a:r>
              <a:rPr lang="ru" sz="1600" dirty="0" smtClean="0"/>
              <a:t>построение </a:t>
            </a:r>
            <a:r>
              <a:rPr lang="ru" sz="1600" dirty="0"/>
              <a:t>графика</a:t>
            </a:r>
            <a:endParaRPr sz="1600" dirty="0"/>
          </a:p>
        </p:txBody>
      </p:sp>
      <p:sp>
        <p:nvSpPr>
          <p:cNvPr id="179" name="Google Shape;179;p22"/>
          <p:cNvSpPr txBox="1">
            <a:spLocks noGrp="1"/>
          </p:cNvSpPr>
          <p:nvPr>
            <p:ph type="sldNum" idx="12"/>
          </p:nvPr>
        </p:nvSpPr>
        <p:spPr>
          <a:xfrm>
            <a:off x="8595308" y="152592"/>
            <a:ext cx="548700" cy="393600"/>
          </a:xfrm>
          <a:prstGeom prst="rect">
            <a:avLst/>
          </a:prstGeom>
          <a:solidFill>
            <a:srgbClr val="0543F0"/>
          </a:solidFill>
          <a:ln>
            <a:solidFill>
              <a:srgbClr val="0543F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800" b="1">
                <a:solidFill>
                  <a:schemeClr val="lt1"/>
                </a:solidFill>
              </a:rPr>
              <a:t>11</a:t>
            </a:fld>
            <a:endParaRPr sz="1800" b="1" dirty="0">
              <a:solidFill>
                <a:schemeClr val="lt1"/>
              </a:solidFill>
            </a:endParaRPr>
          </a:p>
        </p:txBody>
      </p:sp>
      <p:pic>
        <p:nvPicPr>
          <p:cNvPr id="3074" name="Picture 2" descr="Дозатор пипеточный механический 1-канальный Tacta с варьируемым объёмом  дозирования 0.5–10 мкл (LH-729020)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42" b="97385" l="9873" r="89809">
                        <a14:foregroundMark x1="42675" y1="93400" x2="45860" y2="56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57" t="-2018" r="31547" b="2018"/>
          <a:stretch/>
        </p:blipFill>
        <p:spPr bwMode="auto">
          <a:xfrm rot="777354">
            <a:off x="5277778" y="209909"/>
            <a:ext cx="393945" cy="159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2280" y="2833598"/>
            <a:ext cx="2200329" cy="1897090"/>
          </a:xfrm>
          <a:prstGeom prst="rect">
            <a:avLst/>
          </a:prstGeom>
        </p:spPr>
      </p:pic>
      <p:sp>
        <p:nvSpPr>
          <p:cNvPr id="20" name="Стрелка углом вверх 19"/>
          <p:cNvSpPr/>
          <p:nvPr/>
        </p:nvSpPr>
        <p:spPr>
          <a:xfrm rot="5400000" flipV="1">
            <a:off x="7016862" y="2714531"/>
            <a:ext cx="1003926" cy="1645120"/>
          </a:xfrm>
          <a:prstGeom prst="bentUpArrow">
            <a:avLst>
              <a:gd name="adj1" fmla="val 14167"/>
              <a:gd name="adj2" fmla="val 11144"/>
              <a:gd name="adj3" fmla="val 18435"/>
            </a:avLst>
          </a:prstGeom>
          <a:solidFill>
            <a:srgbClr val="F5A72E"/>
          </a:solidFill>
          <a:ln w="9525">
            <a:solidFill>
              <a:srgbClr val="7185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Google Shape;175;p22"/>
          <p:cNvSpPr txBox="1"/>
          <p:nvPr/>
        </p:nvSpPr>
        <p:spPr>
          <a:xfrm>
            <a:off x="2756049" y="4694792"/>
            <a:ext cx="479279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lvl="0" algn="ctr">
              <a:buClr>
                <a:schemeClr val="dk1"/>
              </a:buClr>
              <a:buSzPts val="1400"/>
            </a:pPr>
            <a:r>
              <a:rPr lang="ru-RU" sz="1600" dirty="0" smtClean="0"/>
              <a:t>Измерение оптической плотности</a:t>
            </a:r>
            <a:r>
              <a:rPr lang="en-US" sz="1600" dirty="0" smtClean="0"/>
              <a:t> </a:t>
            </a:r>
            <a:r>
              <a:rPr lang="ru-RU" sz="1600" dirty="0" smtClean="0"/>
              <a:t>при 630 </a:t>
            </a:r>
            <a:r>
              <a:rPr lang="ru-RU" sz="1600" dirty="0" err="1" smtClean="0"/>
              <a:t>нм</a:t>
            </a:r>
            <a:endParaRPr sz="1600" dirty="0"/>
          </a:p>
        </p:txBody>
      </p:sp>
      <p:sp>
        <p:nvSpPr>
          <p:cNvPr id="21" name="Google Shape;170;p22"/>
          <p:cNvSpPr/>
          <p:nvPr/>
        </p:nvSpPr>
        <p:spPr>
          <a:xfrm rot="10800000">
            <a:off x="2832899" y="3766729"/>
            <a:ext cx="1022099" cy="2723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5A72E"/>
          </a:solidFill>
          <a:ln w="9525" cap="flat" cmpd="sng">
            <a:solidFill>
              <a:srgbClr val="7185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64951" y="1054919"/>
            <a:ext cx="991689" cy="276999"/>
          </a:xfrm>
          <a:prstGeom prst="rect">
            <a:avLst/>
          </a:prstGeom>
          <a:noFill/>
          <a:ln w="12700">
            <a:solidFill>
              <a:srgbClr val="788A9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E4E4E"/>
                </a:solidFill>
              </a:rPr>
              <a:t>100 об/мин</a:t>
            </a:r>
            <a:endParaRPr lang="ru-RU" sz="1200" dirty="0">
              <a:solidFill>
                <a:srgbClr val="4E4E4E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262556" y="1377583"/>
            <a:ext cx="240364" cy="270948"/>
          </a:xfrm>
          <a:prstGeom prst="line">
            <a:avLst/>
          </a:prstGeom>
          <a:ln>
            <a:solidFill>
              <a:srgbClr val="6C76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"/>
          <p:cNvSpPr txBox="1">
            <a:spLocks noGrp="1"/>
          </p:cNvSpPr>
          <p:nvPr>
            <p:ph type="title"/>
          </p:nvPr>
        </p:nvSpPr>
        <p:spPr>
          <a:xfrm>
            <a:off x="500558" y="23870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/>
              <a:t>Выход </a:t>
            </a:r>
            <a:r>
              <a:rPr lang="ru" dirty="0"/>
              <a:t>лекарственного препарата</a:t>
            </a:r>
            <a:endParaRPr dirty="0"/>
          </a:p>
        </p:txBody>
      </p:sp>
      <p:sp>
        <p:nvSpPr>
          <p:cNvPr id="186" name="Google Shape;186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Гифка какая нибудь</a:t>
            </a:r>
            <a:endParaRPr/>
          </a:p>
        </p:txBody>
      </p:sp>
      <p:pic>
        <p:nvPicPr>
          <p:cNvPr id="188" name="Google Shape;18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" y="1104967"/>
            <a:ext cx="9143999" cy="3264691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3"/>
          <p:cNvSpPr txBox="1">
            <a:spLocks noGrp="1"/>
          </p:cNvSpPr>
          <p:nvPr>
            <p:ph type="sldNum" idx="12"/>
          </p:nvPr>
        </p:nvSpPr>
        <p:spPr>
          <a:xfrm>
            <a:off x="8595308" y="152592"/>
            <a:ext cx="548700" cy="393600"/>
          </a:xfrm>
          <a:prstGeom prst="rect">
            <a:avLst/>
          </a:prstGeom>
          <a:solidFill>
            <a:srgbClr val="0543F0"/>
          </a:solidFill>
          <a:ln>
            <a:solidFill>
              <a:srgbClr val="0543F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800" b="1">
                <a:solidFill>
                  <a:schemeClr val="lt1"/>
                </a:solidFill>
              </a:rPr>
              <a:t>12</a:t>
            </a:fld>
            <a:endParaRPr sz="18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4"/>
          <p:cNvSpPr txBox="1">
            <a:spLocks noGrp="1"/>
          </p:cNvSpPr>
          <p:nvPr>
            <p:ph type="title"/>
          </p:nvPr>
        </p:nvSpPr>
        <p:spPr>
          <a:xfrm>
            <a:off x="311700" y="9305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/>
              <a:t>Выводы</a:t>
            </a:r>
            <a:endParaRPr sz="2000" b="1" dirty="0"/>
          </a:p>
        </p:txBody>
      </p:sp>
      <p:sp>
        <p:nvSpPr>
          <p:cNvPr id="195" name="Google Shape;195;p24"/>
          <p:cNvSpPr txBox="1">
            <a:spLocks noGrp="1"/>
          </p:cNvSpPr>
          <p:nvPr>
            <p:ph type="body" idx="1"/>
          </p:nvPr>
        </p:nvSpPr>
        <p:spPr>
          <a:xfrm>
            <a:off x="286200" y="593950"/>
            <a:ext cx="8571600" cy="24337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00000"/>
              </a:lnSpc>
            </a:pPr>
            <a:r>
              <a:rPr lang="ru" dirty="0" smtClean="0">
                <a:solidFill>
                  <a:schemeClr val="dk1"/>
                </a:solidFill>
              </a:rPr>
              <a:t>Пленки из 4% раствора альганата натрия были хрупкими и не удобными при работе с ними;</a:t>
            </a:r>
          </a:p>
          <a:p>
            <a:pPr marL="285750" indent="-285750">
              <a:lnSpc>
                <a:spcPct val="100000"/>
              </a:lnSpc>
            </a:pPr>
            <a:r>
              <a:rPr lang="ru" dirty="0" smtClean="0">
                <a:solidFill>
                  <a:schemeClr val="dk1"/>
                </a:solidFill>
              </a:rPr>
              <a:t>Толщины </a:t>
            </a:r>
            <a:r>
              <a:rPr lang="ru" dirty="0">
                <a:solidFill>
                  <a:schemeClr val="dk1"/>
                </a:solidFill>
              </a:rPr>
              <a:t>пленок </a:t>
            </a:r>
            <a:r>
              <a:rPr lang="ru" dirty="0" smtClean="0">
                <a:solidFill>
                  <a:schemeClr val="dk1"/>
                </a:solidFill>
              </a:rPr>
              <a:t>входят </a:t>
            </a:r>
            <a:r>
              <a:rPr lang="ru" dirty="0">
                <a:solidFill>
                  <a:schemeClr val="dk1"/>
                </a:solidFill>
              </a:rPr>
              <a:t>в допустимый </a:t>
            </a:r>
            <a:r>
              <a:rPr lang="ru" dirty="0" smtClean="0">
                <a:solidFill>
                  <a:schemeClr val="dk1"/>
                </a:solidFill>
              </a:rPr>
              <a:t>диапазон от 5-200 мкм;</a:t>
            </a:r>
            <a:endParaRPr dirty="0">
              <a:solidFill>
                <a:schemeClr val="dk1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1200"/>
              </a:spcBef>
            </a:pPr>
            <a:r>
              <a:rPr lang="ru" dirty="0">
                <a:solidFill>
                  <a:schemeClr val="dk1"/>
                </a:solidFill>
              </a:rPr>
              <a:t>Время дезинтеграции и полного растворения пленок увеличивалось по мере увеличения концентрации альгината натрия и наличия </a:t>
            </a:r>
            <a:r>
              <a:rPr lang="ru" dirty="0" smtClean="0">
                <a:solidFill>
                  <a:schemeClr val="dk1"/>
                </a:solidFill>
              </a:rPr>
              <a:t>глицерина;</a:t>
            </a:r>
            <a:endParaRPr lang="ru" dirty="0">
              <a:solidFill>
                <a:schemeClr val="dk1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1200"/>
              </a:spcBef>
            </a:pPr>
            <a:r>
              <a:rPr lang="ru" dirty="0" smtClean="0">
                <a:solidFill>
                  <a:schemeClr val="dk1"/>
                </a:solidFill>
              </a:rPr>
              <a:t>Оценка выхода лекартсвенного препарата показала, что данные пленки относятся к системам с контролируемой, постепенной доставкой</a:t>
            </a:r>
          </a:p>
        </p:txBody>
      </p:sp>
      <p:sp>
        <p:nvSpPr>
          <p:cNvPr id="196" name="Google Shape;196;p24"/>
          <p:cNvSpPr txBox="1">
            <a:spLocks noGrp="1"/>
          </p:cNvSpPr>
          <p:nvPr>
            <p:ph type="sldNum" idx="12"/>
          </p:nvPr>
        </p:nvSpPr>
        <p:spPr>
          <a:xfrm>
            <a:off x="8595300" y="83862"/>
            <a:ext cx="548700" cy="393600"/>
          </a:xfrm>
          <a:prstGeom prst="rect">
            <a:avLst/>
          </a:prstGeom>
          <a:solidFill>
            <a:srgbClr val="0543F0"/>
          </a:solidFill>
          <a:ln>
            <a:solidFill>
              <a:srgbClr val="0543F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800" b="1">
                <a:solidFill>
                  <a:schemeClr val="bg1"/>
                </a:solidFill>
              </a:rPr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sz="1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1700" y="3528573"/>
            <a:ext cx="8580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ru-RU" sz="1800" dirty="0">
                <a:solidFill>
                  <a:schemeClr val="dk1"/>
                </a:solidFill>
              </a:rPr>
              <a:t>Пленки, полученные из 2% раствора </a:t>
            </a:r>
            <a:r>
              <a:rPr lang="ru-RU" sz="1800" dirty="0" err="1" smtClean="0">
                <a:solidFill>
                  <a:schemeClr val="dk1"/>
                </a:solidFill>
              </a:rPr>
              <a:t>альгината</a:t>
            </a:r>
            <a:r>
              <a:rPr lang="ru-RU" sz="1800" dirty="0" smtClean="0">
                <a:solidFill>
                  <a:schemeClr val="dk1"/>
                </a:solidFill>
              </a:rPr>
              <a:t> натрия, </a:t>
            </a:r>
            <a:r>
              <a:rPr lang="ru-RU" sz="1800" dirty="0">
                <a:solidFill>
                  <a:schemeClr val="dk1"/>
                </a:solidFill>
              </a:rPr>
              <a:t>с/без глицерина могут быть потенциально использованы для </a:t>
            </a:r>
            <a:r>
              <a:rPr lang="ru-RU" sz="1800" dirty="0" err="1">
                <a:solidFill>
                  <a:schemeClr val="dk1"/>
                </a:solidFill>
              </a:rPr>
              <a:t>сублингвальной</a:t>
            </a:r>
            <a:r>
              <a:rPr lang="ru-RU" sz="1800" dirty="0">
                <a:solidFill>
                  <a:schemeClr val="dk1"/>
                </a:solidFill>
              </a:rPr>
              <a:t> доставки и требуют дальнейших </a:t>
            </a:r>
            <a:r>
              <a:rPr lang="ru-RU" sz="1800" dirty="0" smtClean="0">
                <a:solidFill>
                  <a:schemeClr val="dk1"/>
                </a:solidFill>
              </a:rPr>
              <a:t>исследований: механические </a:t>
            </a:r>
            <a:r>
              <a:rPr lang="ru-RU" sz="1800" dirty="0">
                <a:solidFill>
                  <a:schemeClr val="dk1"/>
                </a:solidFill>
              </a:rPr>
              <a:t>испытания, биологические исследования и др.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1700" y="3078071"/>
            <a:ext cx="19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Заключение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5"/>
          <p:cNvSpPr txBox="1">
            <a:spLocks noGrp="1"/>
          </p:cNvSpPr>
          <p:nvPr>
            <p:ph type="title"/>
          </p:nvPr>
        </p:nvSpPr>
        <p:spPr>
          <a:xfrm>
            <a:off x="367225" y="168954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729"/>
              <a:buFont typeface="Arial"/>
              <a:buNone/>
            </a:pPr>
            <a:r>
              <a:rPr lang="ru" sz="3700" b="1" dirty="0">
                <a:solidFill>
                  <a:srgbClr val="000000"/>
                </a:solidFill>
              </a:rPr>
              <a:t>СПАСИБО ЗА ВНИМАНИЕ!</a:t>
            </a:r>
            <a:endParaRPr sz="3700"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202" name="Google Shape;202;p25"/>
          <p:cNvSpPr txBox="1">
            <a:spLocks noGrp="1"/>
          </p:cNvSpPr>
          <p:nvPr>
            <p:ph type="body" idx="1"/>
          </p:nvPr>
        </p:nvSpPr>
        <p:spPr>
          <a:xfrm>
            <a:off x="2407975" y="2516213"/>
            <a:ext cx="4439100" cy="12359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chemeClr val="dk1"/>
                </a:solidFill>
              </a:rPr>
              <a:t>Автор работы: </a:t>
            </a:r>
            <a:endParaRPr sz="1200" b="1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b="1" dirty="0">
                <a:solidFill>
                  <a:schemeClr val="dk1"/>
                </a:solidFill>
              </a:rPr>
              <a:t>Гаязова Алина Рустамовна, </a:t>
            </a:r>
            <a:endParaRPr sz="1600" b="1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chemeClr val="dk1"/>
                </a:solidFill>
              </a:rPr>
              <a:t>ученица 10 «В» класса, ГБОУ школа №1505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50" dirty="0">
                <a:solidFill>
                  <a:schemeClr val="dk1"/>
                </a:solidFill>
              </a:rPr>
              <a:t>e-mail: </a:t>
            </a:r>
            <a:r>
              <a:rPr lang="ru" sz="1250" b="1" dirty="0" smtClean="0">
                <a:solidFill>
                  <a:srgbClr val="202122"/>
                </a:solidFill>
              </a:rPr>
              <a:t>alina@gayazovs.ru</a:t>
            </a:r>
            <a:endParaRPr sz="1250" b="1" dirty="0">
              <a:solidFill>
                <a:srgbClr val="202122"/>
              </a:solidFill>
            </a:endParaRPr>
          </a:p>
        </p:txBody>
      </p:sp>
      <p:pic>
        <p:nvPicPr>
          <p:cNvPr id="205" name="Google Shape;205;p25"/>
          <p:cNvPicPr preferRelativeResize="0"/>
          <p:nvPr/>
        </p:nvPicPr>
        <p:blipFill rotWithShape="1">
          <a:blip r:embed="rId3">
            <a:alphaModFix/>
          </a:blip>
          <a:srcRect l="6664"/>
          <a:stretch/>
        </p:blipFill>
        <p:spPr>
          <a:xfrm>
            <a:off x="6145425" y="-17996"/>
            <a:ext cx="2742400" cy="14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5"/>
          <p:cNvSpPr txBox="1"/>
          <p:nvPr/>
        </p:nvSpPr>
        <p:spPr>
          <a:xfrm>
            <a:off x="547664" y="4209759"/>
            <a:ext cx="8068732" cy="843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0000" algn="ctr" rtl="0">
              <a:spcBef>
                <a:spcPts val="1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i="1" dirty="0">
                <a:solidFill>
                  <a:schemeClr val="dk1"/>
                </a:solidFill>
              </a:rPr>
              <a:t>Хочу поблагодарить  Сенатова Ф. С. за доступ к оборудованию, Шинкареву М.В. и Зайцеву С.В. за консультирование работы, помощь в проведении практической части.</a:t>
            </a:r>
            <a:endParaRPr i="1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101600">
            <a:solidFill>
              <a:srgbClr val="0543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530927" y="2459182"/>
            <a:ext cx="6123709" cy="6927"/>
          </a:xfrm>
          <a:prstGeom prst="line">
            <a:avLst/>
          </a:prstGeom>
          <a:ln w="28575">
            <a:solidFill>
              <a:srgbClr val="0543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865" y="152392"/>
            <a:ext cx="825598" cy="7816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17943" y="220067"/>
            <a:ext cx="4109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Научно-практическая конференция</a:t>
            </a:r>
          </a:p>
          <a:p>
            <a:r>
              <a:rPr lang="ru-RU" sz="1800" b="1" dirty="0" smtClean="0">
                <a:solidFill>
                  <a:srgbClr val="006AAE"/>
                </a:solidFill>
              </a:rPr>
              <a:t>«</a:t>
            </a:r>
            <a:r>
              <a:rPr lang="ru-RU" sz="1800" b="1" dirty="0" smtClean="0">
                <a:solidFill>
                  <a:srgbClr val="006AAE"/>
                </a:solidFill>
              </a:rPr>
              <a:t>Наука для жизни</a:t>
            </a:r>
            <a:r>
              <a:rPr lang="ru-RU" sz="1800" b="1" dirty="0" smtClean="0">
                <a:solidFill>
                  <a:srgbClr val="006AAE"/>
                </a:solidFill>
              </a:rPr>
              <a:t>»</a:t>
            </a:r>
            <a:endParaRPr lang="ru-RU" sz="1800" b="1" dirty="0">
              <a:solidFill>
                <a:srgbClr val="006AA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712188"/>
            <a:ext cx="8520600" cy="7404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dirty="0">
                <a:solidFill>
                  <a:schemeClr val="dk1"/>
                </a:solidFill>
              </a:rPr>
              <a:t>прием лекарства путем его размещения под языком. Вещества поступают через слизистую языка, пронизанную множеством </a:t>
            </a:r>
            <a:r>
              <a:rPr lang="ru" dirty="0" smtClean="0">
                <a:solidFill>
                  <a:schemeClr val="dk1"/>
                </a:solidFill>
              </a:rPr>
              <a:t>сосудов.</a:t>
            </a:r>
            <a:endParaRPr dirty="0"/>
          </a:p>
        </p:txBody>
      </p:sp>
      <p:sp>
        <p:nvSpPr>
          <p:cNvPr id="64" name="Google Shape;64;p14"/>
          <p:cNvSpPr/>
          <p:nvPr/>
        </p:nvSpPr>
        <p:spPr>
          <a:xfrm>
            <a:off x="4831225" y="1625975"/>
            <a:ext cx="3764100" cy="2989111"/>
          </a:xfrm>
          <a:prstGeom prst="rect">
            <a:avLst/>
          </a:prstGeom>
          <a:solidFill>
            <a:srgbClr val="000000">
              <a:alpha val="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208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/>
              <a:t>Сублингвальная </a:t>
            </a:r>
            <a:r>
              <a:rPr lang="ru" b="1" dirty="0" smtClean="0"/>
              <a:t>доставка -</a:t>
            </a:r>
            <a:endParaRPr b="1" dirty="0"/>
          </a:p>
        </p:txBody>
      </p:sp>
      <p:sp>
        <p:nvSpPr>
          <p:cNvPr id="66" name="Google Shape;66;p14"/>
          <p:cNvSpPr txBox="1"/>
          <p:nvPr/>
        </p:nvSpPr>
        <p:spPr>
          <a:xfrm>
            <a:off x="997425" y="1539800"/>
            <a:ext cx="3447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chemeClr val="dk1"/>
                </a:solidFill>
              </a:rPr>
              <a:t>Лекарственные формы</a:t>
            </a:r>
            <a:endParaRPr/>
          </a:p>
        </p:txBody>
      </p:sp>
      <p:sp>
        <p:nvSpPr>
          <p:cNvPr id="67" name="Google Shape;67;p14"/>
          <p:cNvSpPr txBox="1"/>
          <p:nvPr/>
        </p:nvSpPr>
        <p:spPr>
          <a:xfrm>
            <a:off x="997425" y="2790700"/>
            <a:ext cx="11940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/>
              <a:t>Таблетки</a:t>
            </a:r>
            <a:endParaRPr sz="1600" dirty="0"/>
          </a:p>
        </p:txBody>
      </p:sp>
      <p:sp>
        <p:nvSpPr>
          <p:cNvPr id="68" name="Google Shape;68;p14"/>
          <p:cNvSpPr txBox="1"/>
          <p:nvPr/>
        </p:nvSpPr>
        <p:spPr>
          <a:xfrm>
            <a:off x="902225" y="4003893"/>
            <a:ext cx="1454100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chemeClr val="dk1"/>
                </a:solidFill>
              </a:rPr>
              <a:t>Нетканые материалы</a:t>
            </a:r>
            <a:endParaRPr sz="1600" dirty="0"/>
          </a:p>
        </p:txBody>
      </p:sp>
      <p:sp>
        <p:nvSpPr>
          <p:cNvPr id="69" name="Google Shape;69;p14"/>
          <p:cNvSpPr txBox="1"/>
          <p:nvPr/>
        </p:nvSpPr>
        <p:spPr>
          <a:xfrm>
            <a:off x="2897333" y="4158460"/>
            <a:ext cx="1218119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chemeClr val="dk1"/>
                </a:solidFill>
              </a:rPr>
              <a:t>Жидкость</a:t>
            </a:r>
            <a:endParaRPr sz="1600" dirty="0"/>
          </a:p>
        </p:txBody>
      </p:sp>
      <p:sp>
        <p:nvSpPr>
          <p:cNvPr id="70" name="Google Shape;70;p14"/>
          <p:cNvSpPr txBox="1"/>
          <p:nvPr/>
        </p:nvSpPr>
        <p:spPr>
          <a:xfrm>
            <a:off x="3021045" y="2790697"/>
            <a:ext cx="9339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chemeClr val="dk1"/>
                </a:solidFill>
              </a:rPr>
              <a:t>Пленки</a:t>
            </a:r>
            <a:endParaRPr sz="1600" dirty="0"/>
          </a:p>
        </p:txBody>
      </p:sp>
      <p:sp>
        <p:nvSpPr>
          <p:cNvPr id="71" name="Google Shape;71;p14"/>
          <p:cNvSpPr txBox="1"/>
          <p:nvPr/>
        </p:nvSpPr>
        <p:spPr>
          <a:xfrm>
            <a:off x="4831225" y="1725150"/>
            <a:ext cx="37641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chemeClr val="dk1"/>
                </a:solidFill>
              </a:rPr>
              <a:t>Преимущества сублингвальной доставки</a:t>
            </a:r>
            <a:endParaRPr sz="2000" b="1">
              <a:solidFill>
                <a:schemeClr val="dk1"/>
              </a:solidFill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4831225" y="2571750"/>
            <a:ext cx="37641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ru" sz="1600" dirty="0">
                <a:solidFill>
                  <a:schemeClr val="dk1"/>
                </a:solidFill>
              </a:rPr>
              <a:t>Биодоступность</a:t>
            </a:r>
            <a:endParaRPr sz="1600" dirty="0">
              <a:solidFill>
                <a:schemeClr val="dk1"/>
              </a:solidFill>
            </a:endParaRPr>
          </a:p>
          <a:p>
            <a:pPr marL="17999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ru" sz="1600" dirty="0">
                <a:solidFill>
                  <a:schemeClr val="dk1"/>
                </a:solidFill>
              </a:rPr>
              <a:t>Альтернатива инъекциям и </a:t>
            </a:r>
            <a:r>
              <a:rPr lang="ru" sz="1600" dirty="0" smtClean="0">
                <a:solidFill>
                  <a:schemeClr val="dk1"/>
                </a:solidFill>
              </a:rPr>
              <a:t>пероральному </a:t>
            </a:r>
            <a:r>
              <a:rPr lang="ru" sz="1600" dirty="0">
                <a:solidFill>
                  <a:schemeClr val="dk1"/>
                </a:solidFill>
              </a:rPr>
              <a:t>приему лекарств</a:t>
            </a:r>
            <a:endParaRPr sz="1600" dirty="0">
              <a:solidFill>
                <a:schemeClr val="dk1"/>
              </a:solidFill>
            </a:endParaRPr>
          </a:p>
          <a:p>
            <a:pPr marL="17999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ru" sz="1600" dirty="0">
                <a:solidFill>
                  <a:schemeClr val="dk1"/>
                </a:solidFill>
              </a:rPr>
              <a:t>Возможность доставки белков</a:t>
            </a:r>
            <a:endParaRPr sz="1600" dirty="0">
              <a:solidFill>
                <a:schemeClr val="dk1"/>
              </a:solidFill>
            </a:endParaRPr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0062" y="3190901"/>
            <a:ext cx="848730" cy="84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4063" y="1922338"/>
            <a:ext cx="1100676" cy="996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 rotWithShape="1">
          <a:blip r:embed="rId5">
            <a:alphaModFix/>
          </a:blip>
          <a:srcRect l="12392" t="19815" r="17075" b="16551"/>
          <a:stretch/>
        </p:blipFill>
        <p:spPr>
          <a:xfrm>
            <a:off x="2784275" y="1999413"/>
            <a:ext cx="1454100" cy="841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 rotWithShape="1">
          <a:blip r:embed="rId6">
            <a:alphaModFix/>
          </a:blip>
          <a:srcRect l="9713" t="5356" r="11885" b="14579"/>
          <a:stretch/>
        </p:blipFill>
        <p:spPr>
          <a:xfrm>
            <a:off x="3178475" y="3287913"/>
            <a:ext cx="619050" cy="9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/>
          <p:nvPr/>
        </p:nvSpPr>
        <p:spPr>
          <a:xfrm>
            <a:off x="311700" y="4686745"/>
            <a:ext cx="8770200" cy="425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125"/>
              </a:spcBef>
              <a:spcAft>
                <a:spcPts val="0"/>
              </a:spcAft>
              <a:buNone/>
            </a:pPr>
            <a:r>
              <a:rPr lang="ru" sz="700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Bala, R., Pawar, P., Khanna, S., &amp; Arora, S. (2013). Orally dissolving strips: A new approach to oral drug delivery system. International Journal of Pharmaceutical Investigation, 3(2), 67</a:t>
            </a:r>
            <a:r>
              <a:rPr lang="ru" sz="700" dirty="0" smtClean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lvl="0" algn="r">
              <a:spcBef>
                <a:spcPts val="125"/>
              </a:spcBef>
            </a:pPr>
            <a:r>
              <a:rPr lang="en-US" sz="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Neha, N. &amp; </a:t>
            </a:r>
            <a:r>
              <a:rPr lang="en-US" sz="7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Jyoti</a:t>
            </a:r>
            <a:r>
              <a:rPr lang="en-US" sz="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S.. (2010). Sublingual mucosa as a route for systemic drug delivery. </a:t>
            </a:r>
            <a:r>
              <a:rPr lang="en-US" sz="7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</a:t>
            </a:r>
            <a:r>
              <a:rPr lang="en-US" sz="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 Pharm Sci. 147. 18-22. </a:t>
            </a:r>
            <a:endParaRPr lang="en-US" sz="700" u="sng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595308" y="152592"/>
            <a:ext cx="548700" cy="393600"/>
          </a:xfrm>
          <a:prstGeom prst="rect">
            <a:avLst/>
          </a:prstGeom>
          <a:solidFill>
            <a:srgbClr val="0543F0"/>
          </a:solidFill>
          <a:ln>
            <a:solidFill>
              <a:srgbClr val="0543F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800" b="1">
                <a:solidFill>
                  <a:schemeClr val="lt1"/>
                </a:solidFill>
              </a:rPr>
              <a:t>2</a:t>
            </a:fld>
            <a:endParaRPr sz="1800" b="1">
              <a:solidFill>
                <a:schemeClr val="lt1"/>
              </a:solidFill>
            </a:endParaRPr>
          </a:p>
        </p:txBody>
      </p:sp>
      <p:sp>
        <p:nvSpPr>
          <p:cNvPr id="19" name="Google Shape;64;p14"/>
          <p:cNvSpPr/>
          <p:nvPr/>
        </p:nvSpPr>
        <p:spPr>
          <a:xfrm>
            <a:off x="680325" y="1625975"/>
            <a:ext cx="3764100" cy="2996426"/>
          </a:xfrm>
          <a:prstGeom prst="rect">
            <a:avLst/>
          </a:prstGeom>
          <a:solidFill>
            <a:srgbClr val="000000">
              <a:alpha val="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>
          <a:xfrm>
            <a:off x="8595300" y="215908"/>
            <a:ext cx="548700" cy="393600"/>
          </a:xfrm>
          <a:solidFill>
            <a:srgbClr val="0543F0"/>
          </a:solidFill>
          <a:ln>
            <a:solidFill>
              <a:srgbClr val="0543F0"/>
            </a:solidFill>
          </a:ln>
        </p:spPr>
        <p:txBody>
          <a:bodyPr>
            <a:noAutofit/>
          </a:bodyPr>
          <a:lstStyle/>
          <a:p>
            <a:pPr lvl="0" algn="l"/>
            <a:fld id="{00000000-1234-1234-1234-123412341234}" type="slidenum">
              <a:rPr lang="ru" sz="1800" b="1" smtClean="0">
                <a:solidFill>
                  <a:schemeClr val="bg1"/>
                </a:solidFill>
              </a:rPr>
              <a:pPr lvl="0" algn="l"/>
              <a:t>3</a:t>
            </a:fld>
            <a:endParaRPr lang="ru" sz="1800" b="1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8626" y="34708"/>
            <a:ext cx="6771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Этапы формирования системы для </a:t>
            </a:r>
            <a:r>
              <a:rPr lang="ru-RU" sz="2000" b="1" dirty="0" err="1" smtClean="0"/>
              <a:t>сублингвальной</a:t>
            </a:r>
            <a:r>
              <a:rPr lang="ru-RU" sz="2000" b="1" dirty="0" smtClean="0"/>
              <a:t> доставки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8814" y="2510281"/>
            <a:ext cx="2291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Этап 1-ый:</a:t>
            </a:r>
          </a:p>
          <a:p>
            <a:pPr algn="ctr"/>
            <a:r>
              <a:rPr lang="ru-RU" sz="1600" dirty="0" smtClean="0"/>
              <a:t>Подбор оптимального материала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314344" y="2499938"/>
            <a:ext cx="2725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Этап 2-ой:</a:t>
            </a:r>
          </a:p>
          <a:p>
            <a:pPr algn="ctr"/>
            <a:r>
              <a:rPr lang="ru-RU" sz="1600" dirty="0" smtClean="0"/>
              <a:t>Подбор лекарственного препарата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344992" y="2510281"/>
            <a:ext cx="2566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Этап 3-ий:</a:t>
            </a:r>
          </a:p>
          <a:p>
            <a:pPr algn="ctr"/>
            <a:r>
              <a:rPr lang="ru-RU" sz="1600" dirty="0" smtClean="0"/>
              <a:t>Получение системы для доставки препарата</a:t>
            </a:r>
            <a:endParaRPr lang="ru-RU" sz="1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330" l="9657" r="95064">
                        <a14:foregroundMark x1="48498" y1="38208" x2="47639" y2="40566"/>
                        <a14:foregroundMark x1="43133" y1="81840" x2="62232" y2="72642"/>
                        <a14:foregroundMark x1="55579" y1="27358" x2="57511" y2="21698"/>
                        <a14:foregroundMark x1="58584" y1="18868" x2="63734" y2="10849"/>
                        <a14:backgroundMark x1="78112" y1="15566" x2="52361" y2="41745"/>
                        <a14:backgroundMark x1="50215" y1="21226" x2="63305" y2="472"/>
                      </a14:backgroundRemoval>
                    </a14:imgEffect>
                  </a14:imgLayer>
                </a14:imgProps>
              </a:ext>
            </a:extLst>
          </a:blip>
          <a:srcRect l="20723" t="8081" r="12848"/>
          <a:stretch/>
        </p:blipFill>
        <p:spPr>
          <a:xfrm rot="4720692">
            <a:off x="6732096" y="666693"/>
            <a:ext cx="1720332" cy="2165890"/>
          </a:xfrm>
          <a:prstGeom prst="rect">
            <a:avLst/>
          </a:prstGeom>
        </p:spPr>
      </p:pic>
      <p:pic>
        <p:nvPicPr>
          <p:cNvPr id="4100" name="Picture 4" descr="HiMedia GRM401-500G Полиэтиленгликоль - 6000 бактериологический 500 г :  купить в интернет-магазине Биолай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48" y="862463"/>
            <a:ext cx="2613467" cy="161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3746226" y="855993"/>
            <a:ext cx="1857522" cy="1708899"/>
            <a:chOff x="3457594" y="1026681"/>
            <a:chExt cx="2078339" cy="2078339"/>
          </a:xfrm>
        </p:grpSpPr>
        <p:pic>
          <p:nvPicPr>
            <p:cNvPr id="4098" name="Picture 2" descr="Ропинирол — формула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7594" y="1026681"/>
              <a:ext cx="2078339" cy="2078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Скругленный прямоугольник 9"/>
            <p:cNvSpPr/>
            <p:nvPr/>
          </p:nvSpPr>
          <p:spPr>
            <a:xfrm>
              <a:off x="3536973" y="2810272"/>
              <a:ext cx="547347" cy="2758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68168" y="3388727"/>
            <a:ext cx="29148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Биосовместимый;</a:t>
            </a:r>
          </a:p>
          <a:p>
            <a:pPr algn="ctr"/>
            <a:r>
              <a:rPr lang="ru-RU" sz="1600" dirty="0" smtClean="0"/>
              <a:t>Гидрофильный;</a:t>
            </a:r>
          </a:p>
          <a:p>
            <a:pPr algn="ctr"/>
            <a:r>
              <a:rPr lang="ru-RU" sz="1600" dirty="0" smtClean="0"/>
              <a:t>Экономически выгодный;</a:t>
            </a:r>
          </a:p>
          <a:p>
            <a:pPr algn="ctr"/>
            <a:r>
              <a:rPr lang="ru-RU" sz="1600" dirty="0" smtClean="0"/>
              <a:t>Достаточно гибкий</a:t>
            </a:r>
          </a:p>
          <a:p>
            <a:pPr algn="ctr"/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57124" y="4894687"/>
            <a:ext cx="8786876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700" dirty="0">
                <a:latin typeface="Times New Roman" panose="02020603050405020304" pitchFamily="18" charset="0"/>
              </a:rPr>
              <a:t>Lai, K. M., Fang, Y., Han, H., Li, Q., Zhang, S., Li, W. H. C., Chan, H., Lam, T. H., &amp; Lee, W. L. (2018). Orally-dissolving film for sublingual and buccal delivery of </a:t>
            </a:r>
            <a:r>
              <a:rPr lang="en-US" sz="700" dirty="0" err="1">
                <a:latin typeface="Times New Roman" panose="02020603050405020304" pitchFamily="18" charset="0"/>
              </a:rPr>
              <a:t>ropinirole</a:t>
            </a:r>
            <a:r>
              <a:rPr lang="en-US" sz="700" dirty="0">
                <a:latin typeface="Times New Roman" panose="02020603050405020304" pitchFamily="18" charset="0"/>
              </a:rPr>
              <a:t>. </a:t>
            </a:r>
            <a:r>
              <a:rPr lang="en-US" sz="700" i="1" dirty="0">
                <a:latin typeface="Times New Roman" panose="02020603050405020304" pitchFamily="18" charset="0"/>
              </a:rPr>
              <a:t>Colloids and Surfaces B: </a:t>
            </a:r>
            <a:r>
              <a:rPr lang="en-US" sz="700" i="1" dirty="0" err="1">
                <a:latin typeface="Times New Roman" panose="02020603050405020304" pitchFamily="18" charset="0"/>
              </a:rPr>
              <a:t>Biointerfaces</a:t>
            </a:r>
            <a:r>
              <a:rPr lang="en-US" sz="700" dirty="0">
                <a:latin typeface="Times New Roman" panose="02020603050405020304" pitchFamily="18" charset="0"/>
              </a:rPr>
              <a:t>, 163, 9–18. </a:t>
            </a:r>
            <a:endParaRPr lang="ru-RU" sz="700" dirty="0"/>
          </a:p>
        </p:txBody>
      </p:sp>
      <p:sp>
        <p:nvSpPr>
          <p:cNvPr id="17" name="TextBox 16"/>
          <p:cNvSpPr txBox="1"/>
          <p:nvPr/>
        </p:nvSpPr>
        <p:spPr>
          <a:xfrm>
            <a:off x="3349698" y="3450949"/>
            <a:ext cx="26377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Проницаемость слизистой оболочки;</a:t>
            </a:r>
          </a:p>
          <a:p>
            <a:pPr algn="ctr"/>
            <a:r>
              <a:rPr lang="ru-RU" sz="1600" dirty="0" smtClean="0"/>
              <a:t>Растворимость в секрете слюны</a:t>
            </a:r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6469340" y="3528178"/>
            <a:ext cx="2338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После получения необходимо провести ряд исследований 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37244" y="800100"/>
            <a:ext cx="2754926" cy="385456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291118" y="800100"/>
            <a:ext cx="2754926" cy="3854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261286" y="800100"/>
            <a:ext cx="2754926" cy="3854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11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>
            <a:spLocks noGrp="1"/>
          </p:cNvSpPr>
          <p:nvPr>
            <p:ph type="body" idx="1"/>
          </p:nvPr>
        </p:nvSpPr>
        <p:spPr>
          <a:xfrm>
            <a:off x="-145500" y="1035840"/>
            <a:ext cx="8520600" cy="37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45720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chemeClr val="dk1"/>
                </a:solidFill>
              </a:rPr>
              <a:t>Задачи:</a:t>
            </a:r>
            <a:endParaRPr sz="2000" b="1" dirty="0">
              <a:solidFill>
                <a:schemeClr val="dk1"/>
              </a:solidFill>
            </a:endParaRPr>
          </a:p>
          <a:p>
            <a:pPr marL="809999" lvl="0" indent="-307975" algn="just" rtl="0">
              <a:lnSpc>
                <a:spcPct val="150000"/>
              </a:lnSpc>
              <a:spcBef>
                <a:spcPts val="125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ru" sz="2000" dirty="0">
                <a:solidFill>
                  <a:schemeClr val="dk1"/>
                </a:solidFill>
              </a:rPr>
              <a:t>Анализ литературы с целью подбора материала;</a:t>
            </a:r>
            <a:endParaRPr sz="2000" dirty="0">
              <a:solidFill>
                <a:schemeClr val="dk1"/>
              </a:solidFill>
            </a:endParaRPr>
          </a:p>
          <a:p>
            <a:pPr marL="809999" lvl="0" indent="-30797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ru" sz="2000" dirty="0">
                <a:solidFill>
                  <a:schemeClr val="dk1"/>
                </a:solidFill>
              </a:rPr>
              <a:t>Получение пленок методом литья и формирование образцов;</a:t>
            </a:r>
            <a:endParaRPr sz="2000" dirty="0">
              <a:solidFill>
                <a:schemeClr val="dk1"/>
              </a:solidFill>
            </a:endParaRPr>
          </a:p>
          <a:p>
            <a:pPr marL="809999" lvl="0" indent="-30797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ru" sz="2000" dirty="0">
                <a:solidFill>
                  <a:schemeClr val="dk1"/>
                </a:solidFill>
              </a:rPr>
              <a:t>Исследование скорости растворения пленок в фосфатно-солевом буфере при 37 ºС;</a:t>
            </a:r>
            <a:endParaRPr sz="2000" dirty="0">
              <a:solidFill>
                <a:schemeClr val="dk1"/>
              </a:solidFill>
            </a:endParaRPr>
          </a:p>
          <a:p>
            <a:pPr marL="809999" lvl="0" indent="-30797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ru" sz="2000" dirty="0">
                <a:solidFill>
                  <a:schemeClr val="dk1"/>
                </a:solidFill>
              </a:rPr>
              <a:t>Оценка выхода лекарственного препарата из полученных пленок.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85" name="Google Shape;85;p15"/>
          <p:cNvSpPr txBox="1"/>
          <p:nvPr/>
        </p:nvSpPr>
        <p:spPr>
          <a:xfrm>
            <a:off x="360000" y="509504"/>
            <a:ext cx="80151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000" b="1" dirty="0">
                <a:solidFill>
                  <a:schemeClr val="dk1"/>
                </a:solidFill>
              </a:rPr>
              <a:t>Цел</a:t>
            </a:r>
            <a:r>
              <a:rPr lang="ru" sz="2000" b="1" dirty="0">
                <a:solidFill>
                  <a:schemeClr val="dk1"/>
                </a:solidFill>
                <a:highlight>
                  <a:schemeClr val="lt1"/>
                </a:highlight>
              </a:rPr>
              <a:t>ь</a:t>
            </a:r>
            <a:r>
              <a:rPr lang="ru" sz="2000" dirty="0">
                <a:solidFill>
                  <a:schemeClr val="dk1"/>
                </a:solidFill>
                <a:highlight>
                  <a:schemeClr val="lt1"/>
                </a:highlight>
              </a:rPr>
              <a:t> </a:t>
            </a:r>
            <a:r>
              <a:rPr lang="ru" sz="2000" dirty="0" smtClean="0">
                <a:solidFill>
                  <a:srgbClr val="202122"/>
                </a:solidFill>
                <a:highlight>
                  <a:schemeClr val="lt1"/>
                </a:highlight>
              </a:rPr>
              <a:t>— </a:t>
            </a:r>
            <a:r>
              <a:rPr lang="ru" sz="2000" dirty="0">
                <a:solidFill>
                  <a:schemeClr val="dk1"/>
                </a:solidFill>
                <a:highlight>
                  <a:schemeClr val="lt1"/>
                </a:highlight>
              </a:rPr>
              <a:t>р</a:t>
            </a:r>
            <a:r>
              <a:rPr lang="ru" sz="2000" dirty="0">
                <a:solidFill>
                  <a:schemeClr val="dk1"/>
                </a:solidFill>
              </a:rPr>
              <a:t>азработка биорезорбируемых полимерных пленок для сублингвальной доставки.</a:t>
            </a:r>
            <a:endParaRPr dirty="0"/>
          </a:p>
        </p:txBody>
      </p:sp>
      <p:sp>
        <p:nvSpPr>
          <p:cNvPr id="86" name="Google Shape;86;p15"/>
          <p:cNvSpPr txBox="1">
            <a:spLocks noGrp="1"/>
          </p:cNvSpPr>
          <p:nvPr>
            <p:ph type="sldNum" idx="12"/>
          </p:nvPr>
        </p:nvSpPr>
        <p:spPr>
          <a:xfrm>
            <a:off x="8595308" y="152592"/>
            <a:ext cx="548700" cy="393600"/>
          </a:xfrm>
          <a:prstGeom prst="rect">
            <a:avLst/>
          </a:prstGeom>
          <a:solidFill>
            <a:srgbClr val="0543F0"/>
          </a:solidFill>
          <a:ln>
            <a:solidFill>
              <a:srgbClr val="0543F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800" b="1">
                <a:solidFill>
                  <a:schemeClr val="lt1"/>
                </a:solidFill>
              </a:rPr>
              <a:t>4</a:t>
            </a:fld>
            <a:endParaRPr sz="1800" b="1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/>
          <p:nvPr/>
        </p:nvSpPr>
        <p:spPr>
          <a:xfrm>
            <a:off x="4581900" y="152592"/>
            <a:ext cx="3743100" cy="1396157"/>
          </a:xfrm>
          <a:prstGeom prst="rect">
            <a:avLst/>
          </a:prstGeom>
          <a:solidFill>
            <a:srgbClr val="000000">
              <a:alpha val="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6"/>
          <p:cNvSpPr/>
          <p:nvPr/>
        </p:nvSpPr>
        <p:spPr>
          <a:xfrm>
            <a:off x="3901350" y="1949061"/>
            <a:ext cx="4896008" cy="2853538"/>
          </a:xfrm>
          <a:prstGeom prst="rect">
            <a:avLst/>
          </a:prstGeom>
          <a:solidFill>
            <a:srgbClr val="000000">
              <a:alpha val="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6"/>
          <p:cNvSpPr/>
          <p:nvPr/>
        </p:nvSpPr>
        <p:spPr>
          <a:xfrm>
            <a:off x="311700" y="725049"/>
            <a:ext cx="3265050" cy="4077549"/>
          </a:xfrm>
          <a:prstGeom prst="rect">
            <a:avLst/>
          </a:prstGeom>
          <a:solidFill>
            <a:srgbClr val="000000">
              <a:alpha val="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311700" y="443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/>
              <a:t>Материалы и методы</a:t>
            </a:r>
            <a:endParaRPr b="1" dirty="0"/>
          </a:p>
        </p:txBody>
      </p:sp>
      <p:sp>
        <p:nvSpPr>
          <p:cNvPr id="93" name="Google Shape;93;p16"/>
          <p:cNvSpPr txBox="1">
            <a:spLocks noGrp="1"/>
          </p:cNvSpPr>
          <p:nvPr>
            <p:ph type="body" idx="1"/>
          </p:nvPr>
        </p:nvSpPr>
        <p:spPr>
          <a:xfrm>
            <a:off x="372825" y="1644424"/>
            <a:ext cx="3441000" cy="336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0844" indent="-285750">
              <a:lnSpc>
                <a:spcPct val="100000"/>
              </a:lnSpc>
              <a:spcBef>
                <a:spcPts val="125"/>
              </a:spcBef>
              <a:buClr>
                <a:schemeClr val="dk1"/>
              </a:buClr>
              <a:buSzPts val="1788"/>
            </a:pPr>
            <a:r>
              <a:rPr lang="ru" sz="1700" dirty="0" smtClean="0">
                <a:solidFill>
                  <a:schemeClr val="dk1"/>
                </a:solidFill>
              </a:rPr>
              <a:t>Альгинат </a:t>
            </a:r>
            <a:r>
              <a:rPr lang="ru" sz="1700" dirty="0">
                <a:solidFill>
                  <a:schemeClr val="dk1"/>
                </a:solidFill>
              </a:rPr>
              <a:t>натрия </a:t>
            </a:r>
            <a:endParaRPr lang="ru" sz="1700" dirty="0" smtClean="0">
              <a:solidFill>
                <a:schemeClr val="dk1"/>
              </a:solidFill>
            </a:endParaRPr>
          </a:p>
          <a:p>
            <a:pPr marL="115094" indent="0">
              <a:lnSpc>
                <a:spcPct val="100000"/>
              </a:lnSpc>
              <a:spcBef>
                <a:spcPts val="125"/>
              </a:spcBef>
              <a:buClr>
                <a:schemeClr val="dk1"/>
              </a:buClr>
              <a:buSzPts val="1788"/>
              <a:buNone/>
            </a:pPr>
            <a:r>
              <a:rPr lang="ru" sz="1700" dirty="0">
                <a:solidFill>
                  <a:schemeClr val="dk1"/>
                </a:solidFill>
              </a:rPr>
              <a:t> </a:t>
            </a:r>
            <a:r>
              <a:rPr lang="ru" sz="1700" dirty="0" smtClean="0">
                <a:solidFill>
                  <a:schemeClr val="dk1"/>
                </a:solidFill>
              </a:rPr>
              <a:t>   (</a:t>
            </a:r>
            <a:r>
              <a:rPr lang="ru" sz="1700" dirty="0">
                <a:solidFill>
                  <a:schemeClr val="dk1"/>
                </a:solidFill>
              </a:rPr>
              <a:t>Sigma Aldrich, Англия);</a:t>
            </a:r>
            <a:endParaRPr sz="1700" dirty="0">
              <a:solidFill>
                <a:schemeClr val="dk1"/>
              </a:solidFill>
            </a:endParaRPr>
          </a:p>
          <a:p>
            <a:pPr marL="400844" indent="-285750">
              <a:lnSpc>
                <a:spcPct val="100000"/>
              </a:lnSpc>
              <a:buClr>
                <a:schemeClr val="dk1"/>
              </a:buClr>
              <a:buSzPts val="1788"/>
            </a:pPr>
            <a:r>
              <a:rPr lang="ru" sz="1700" dirty="0" smtClean="0">
                <a:solidFill>
                  <a:schemeClr val="dk1"/>
                </a:solidFill>
              </a:rPr>
              <a:t>Глицерин</a:t>
            </a:r>
          </a:p>
          <a:p>
            <a:pPr marL="115094" indent="0">
              <a:lnSpc>
                <a:spcPct val="100000"/>
              </a:lnSpc>
              <a:buClr>
                <a:schemeClr val="dk1"/>
              </a:buClr>
              <a:buSzPts val="1788"/>
              <a:buNone/>
            </a:pPr>
            <a:r>
              <a:rPr lang="ru" sz="1700" dirty="0">
                <a:solidFill>
                  <a:schemeClr val="dk1"/>
                </a:solidFill>
              </a:rPr>
              <a:t> </a:t>
            </a:r>
            <a:r>
              <a:rPr lang="ru" sz="1700" dirty="0" smtClean="0">
                <a:solidFill>
                  <a:schemeClr val="dk1"/>
                </a:solidFill>
              </a:rPr>
              <a:t>   (Женел </a:t>
            </a:r>
            <a:r>
              <a:rPr lang="ru" sz="1700" dirty="0">
                <a:solidFill>
                  <a:schemeClr val="dk1"/>
                </a:solidFill>
              </a:rPr>
              <a:t>Трейд, Россия);</a:t>
            </a:r>
            <a:endParaRPr sz="1700" dirty="0">
              <a:solidFill>
                <a:schemeClr val="dk1"/>
              </a:solidFill>
            </a:endParaRPr>
          </a:p>
          <a:p>
            <a:pPr marL="400844" indent="-285750">
              <a:lnSpc>
                <a:spcPct val="100000"/>
              </a:lnSpc>
              <a:buClr>
                <a:schemeClr val="dk1"/>
              </a:buClr>
              <a:buSzPts val="1788"/>
            </a:pPr>
            <a:r>
              <a:rPr lang="ru" sz="1700" dirty="0">
                <a:solidFill>
                  <a:schemeClr val="dk1"/>
                </a:solidFill>
              </a:rPr>
              <a:t>Пищевой краситель «Блестящий синий», Е133  (Россия);</a:t>
            </a:r>
            <a:endParaRPr sz="1700" dirty="0">
              <a:solidFill>
                <a:schemeClr val="dk1"/>
              </a:solidFill>
            </a:endParaRPr>
          </a:p>
          <a:p>
            <a:pPr marL="400844" indent="-285750">
              <a:lnSpc>
                <a:spcPct val="100000"/>
              </a:lnSpc>
              <a:buClr>
                <a:schemeClr val="dk1"/>
              </a:buClr>
              <a:buSzPts val="1788"/>
            </a:pPr>
            <a:r>
              <a:rPr lang="ru" sz="1700" dirty="0">
                <a:solidFill>
                  <a:schemeClr val="dk1"/>
                </a:solidFill>
              </a:rPr>
              <a:t>Фосфатно-солевой буфер (ФСБ) pH 7,2-7,6 </a:t>
            </a:r>
            <a:endParaRPr lang="ru" sz="1700" dirty="0" smtClean="0">
              <a:solidFill>
                <a:schemeClr val="dk1"/>
              </a:solidFill>
            </a:endParaRPr>
          </a:p>
          <a:p>
            <a:pPr marL="115094" indent="0">
              <a:lnSpc>
                <a:spcPct val="100000"/>
              </a:lnSpc>
              <a:buClr>
                <a:schemeClr val="dk1"/>
              </a:buClr>
              <a:buSzPts val="1788"/>
              <a:buNone/>
            </a:pPr>
            <a:r>
              <a:rPr lang="ru" sz="1700" dirty="0">
                <a:solidFill>
                  <a:schemeClr val="dk1"/>
                </a:solidFill>
              </a:rPr>
              <a:t> </a:t>
            </a:r>
            <a:r>
              <a:rPr lang="ru" sz="1700" dirty="0" smtClean="0">
                <a:solidFill>
                  <a:schemeClr val="dk1"/>
                </a:solidFill>
              </a:rPr>
              <a:t>   (</a:t>
            </a:r>
            <a:r>
              <a:rPr lang="ru" sz="1700" dirty="0">
                <a:solidFill>
                  <a:schemeClr val="dk1"/>
                </a:solidFill>
              </a:rPr>
              <a:t>ЭКО-СЕРВИС, Россия)</a:t>
            </a:r>
            <a:endParaRPr sz="1700" dirty="0"/>
          </a:p>
        </p:txBody>
      </p:sp>
      <p:sp>
        <p:nvSpPr>
          <p:cNvPr id="94" name="Google Shape;94;p16"/>
          <p:cNvSpPr txBox="1"/>
          <p:nvPr/>
        </p:nvSpPr>
        <p:spPr>
          <a:xfrm>
            <a:off x="2591800" y="4579125"/>
            <a:ext cx="1642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6"/>
          <p:cNvSpPr txBox="1"/>
          <p:nvPr/>
        </p:nvSpPr>
        <p:spPr>
          <a:xfrm>
            <a:off x="4456200" y="92316"/>
            <a:ext cx="3941040" cy="150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/>
              <a:t>Исследование пленок</a:t>
            </a:r>
            <a:endParaRPr sz="1600" b="1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 dirty="0"/>
              <a:t>Анализ толщины </a:t>
            </a:r>
            <a:r>
              <a:rPr lang="ru" dirty="0" smtClean="0"/>
              <a:t>пленок;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 dirty="0">
                <a:solidFill>
                  <a:schemeClr val="dk1"/>
                </a:solidFill>
              </a:rPr>
              <a:t>Исследование времени дезинтеграции и полного </a:t>
            </a:r>
            <a:r>
              <a:rPr lang="ru" dirty="0" smtClean="0">
                <a:solidFill>
                  <a:schemeClr val="dk1"/>
                </a:solidFill>
              </a:rPr>
              <a:t>растворения;</a:t>
            </a: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 dirty="0">
                <a:solidFill>
                  <a:schemeClr val="dk1"/>
                </a:solidFill>
              </a:rPr>
              <a:t>Оценка выхода лекарственного </a:t>
            </a:r>
            <a:r>
              <a:rPr lang="ru" dirty="0" smtClean="0">
                <a:solidFill>
                  <a:schemeClr val="dk1"/>
                </a:solidFill>
              </a:rPr>
              <a:t>препарата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3843000" y="2071386"/>
            <a:ext cx="5026658" cy="2734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/>
              <a:t>Оборудование:</a:t>
            </a:r>
            <a:endParaRPr b="1" dirty="0"/>
          </a:p>
          <a:p>
            <a:pPr marL="457200" lvl="0" indent="-317500" algn="just" rtl="0">
              <a:spcBef>
                <a:spcPts val="125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 sz="1500" dirty="0">
                <a:solidFill>
                  <a:schemeClr val="dk1"/>
                </a:solidFill>
              </a:rPr>
              <a:t>Аналитические весы Adventurer (OHAUS, США);</a:t>
            </a:r>
            <a:endParaRPr sz="1500" dirty="0">
              <a:solidFill>
                <a:schemeClr val="dk1"/>
              </a:solidFill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 sz="1500" dirty="0">
                <a:solidFill>
                  <a:schemeClr val="dk1"/>
                </a:solidFill>
              </a:rPr>
              <a:t>Магнитная мешалка MSH-300 (Biosan, Латвия);</a:t>
            </a:r>
            <a:endParaRPr sz="1500" dirty="0">
              <a:solidFill>
                <a:schemeClr val="dk1"/>
              </a:solidFill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 sz="1500" dirty="0">
                <a:solidFill>
                  <a:schemeClr val="dk1"/>
                </a:solidFill>
              </a:rPr>
              <a:t>Стерилизатор модели ​​«Стандарт+» ГП-20 СПУ;</a:t>
            </a:r>
            <a:endParaRPr sz="1500" dirty="0">
              <a:solidFill>
                <a:schemeClr val="dk1"/>
              </a:solidFill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 sz="1500" dirty="0">
                <a:solidFill>
                  <a:schemeClr val="dk1"/>
                </a:solidFill>
              </a:rPr>
              <a:t>(Смоленское СКТБ СПУ, Россия);</a:t>
            </a:r>
            <a:endParaRPr sz="1500" dirty="0">
              <a:solidFill>
                <a:schemeClr val="dk1"/>
              </a:solidFill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 sz="1500" dirty="0">
                <a:solidFill>
                  <a:schemeClr val="dk1"/>
                </a:solidFill>
              </a:rPr>
              <a:t>Орбитальный шейкер OS-20 (Biosan, Латвия);</a:t>
            </a:r>
            <a:endParaRPr sz="1500" dirty="0">
              <a:solidFill>
                <a:schemeClr val="dk1"/>
              </a:solidFill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 sz="1500" dirty="0">
                <a:solidFill>
                  <a:schemeClr val="dk1"/>
                </a:solidFill>
              </a:rPr>
              <a:t>Чашки Петри 100 мм (Corning, США);</a:t>
            </a:r>
            <a:endParaRPr sz="1500" dirty="0">
              <a:solidFill>
                <a:schemeClr val="dk1"/>
              </a:solidFill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 sz="1500" dirty="0">
                <a:solidFill>
                  <a:schemeClr val="dk1"/>
                </a:solidFill>
              </a:rPr>
              <a:t>Микрометр (Калибр, СССР);</a:t>
            </a:r>
            <a:endParaRPr sz="1500" dirty="0">
              <a:solidFill>
                <a:schemeClr val="dk1"/>
              </a:solidFill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 sz="1500" dirty="0">
                <a:solidFill>
                  <a:schemeClr val="dk1"/>
                </a:solidFill>
              </a:rPr>
              <a:t>Пипет-дозатор 200 мкл (Sartorius, Германия);</a:t>
            </a:r>
            <a:endParaRPr sz="1500" dirty="0">
              <a:solidFill>
                <a:schemeClr val="dk1"/>
              </a:solidFill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 sz="1500" dirty="0">
                <a:solidFill>
                  <a:schemeClr val="dk1"/>
                </a:solidFill>
              </a:rPr>
              <a:t>Спектрофотометр Varioskan LUX (Thermo</a:t>
            </a:r>
            <a:endParaRPr sz="1500" dirty="0">
              <a:solidFill>
                <a:schemeClr val="dk1"/>
              </a:solidFill>
            </a:endParaRPr>
          </a:p>
          <a:p>
            <a:pPr marL="457200" lvl="0" indent="0" algn="just" rtl="0">
              <a:spcBef>
                <a:spcPts val="125"/>
              </a:spcBef>
              <a:spcAft>
                <a:spcPts val="0"/>
              </a:spcAft>
              <a:buNone/>
            </a:pPr>
            <a:r>
              <a:rPr lang="ru" sz="1500" dirty="0">
                <a:solidFill>
                  <a:schemeClr val="dk1"/>
                </a:solidFill>
              </a:rPr>
              <a:t> Fisher Scientific, США).</a:t>
            </a:r>
            <a:endParaRPr sz="1500" dirty="0"/>
          </a:p>
        </p:txBody>
      </p:sp>
      <p:cxnSp>
        <p:nvCxnSpPr>
          <p:cNvPr id="99" name="Google Shape;99;p16"/>
          <p:cNvCxnSpPr/>
          <p:nvPr/>
        </p:nvCxnSpPr>
        <p:spPr>
          <a:xfrm flipV="1">
            <a:off x="3702450" y="1099958"/>
            <a:ext cx="753750" cy="8842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0" name="Google Shape;100;p16"/>
          <p:cNvCxnSpPr/>
          <p:nvPr/>
        </p:nvCxnSpPr>
        <p:spPr>
          <a:xfrm>
            <a:off x="6469200" y="1603555"/>
            <a:ext cx="5400" cy="29070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1" name="Google Shape;101;p16"/>
          <p:cNvSpPr txBox="1">
            <a:spLocks noGrp="1"/>
          </p:cNvSpPr>
          <p:nvPr>
            <p:ph type="sldNum" idx="12"/>
          </p:nvPr>
        </p:nvSpPr>
        <p:spPr>
          <a:xfrm>
            <a:off x="8595308" y="152592"/>
            <a:ext cx="548700" cy="393600"/>
          </a:xfrm>
          <a:prstGeom prst="rect">
            <a:avLst/>
          </a:prstGeom>
          <a:solidFill>
            <a:srgbClr val="0543F0"/>
          </a:solidFill>
          <a:ln>
            <a:solidFill>
              <a:srgbClr val="0543F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800" b="1">
                <a:solidFill>
                  <a:schemeClr val="lt1"/>
                </a:solidFill>
              </a:rPr>
              <a:t>5</a:t>
            </a:fld>
            <a:endParaRPr sz="1800" b="1">
              <a:solidFill>
                <a:schemeClr val="lt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2696" y="1035888"/>
            <a:ext cx="16482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Материалы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>
            <a:spLocks noGrp="1"/>
          </p:cNvSpPr>
          <p:nvPr>
            <p:ph type="title"/>
          </p:nvPr>
        </p:nvSpPr>
        <p:spPr>
          <a:xfrm>
            <a:off x="311700" y="214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/>
              <a:t>Альгинат </a:t>
            </a:r>
            <a:r>
              <a:rPr lang="ru" b="1" dirty="0" smtClean="0"/>
              <a:t>натрия – </a:t>
            </a:r>
            <a:endParaRPr b="1" dirty="0"/>
          </a:p>
        </p:txBody>
      </p:sp>
      <p:sp>
        <p:nvSpPr>
          <p:cNvPr id="107" name="Google Shape;107;p17"/>
          <p:cNvSpPr txBox="1">
            <a:spLocks noGrp="1"/>
          </p:cNvSpPr>
          <p:nvPr>
            <p:ph type="body" idx="1"/>
          </p:nvPr>
        </p:nvSpPr>
        <p:spPr>
          <a:xfrm>
            <a:off x="274938" y="1714527"/>
            <a:ext cx="4134502" cy="28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just" rtl="0">
              <a:lnSpc>
                <a:spcPct val="150000"/>
              </a:lnSpc>
              <a:spcBef>
                <a:spcPts val="125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ru" sz="2000" dirty="0">
                <a:solidFill>
                  <a:schemeClr val="dk1"/>
                </a:solidFill>
              </a:rPr>
              <a:t>Растворим в </a:t>
            </a:r>
            <a:r>
              <a:rPr lang="ru" sz="2000" dirty="0" smtClean="0">
                <a:solidFill>
                  <a:schemeClr val="dk1"/>
                </a:solidFill>
              </a:rPr>
              <a:t>воде;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ru" sz="2000" dirty="0">
                <a:solidFill>
                  <a:schemeClr val="dk1"/>
                </a:solidFill>
              </a:rPr>
              <a:t>Нет вкуса и </a:t>
            </a:r>
            <a:r>
              <a:rPr lang="ru" sz="2000" dirty="0" smtClean="0">
                <a:solidFill>
                  <a:schemeClr val="dk1"/>
                </a:solidFill>
              </a:rPr>
              <a:t>запаха;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ru" sz="2000" dirty="0" smtClean="0">
                <a:solidFill>
                  <a:schemeClr val="dk1"/>
                </a:solidFill>
              </a:rPr>
              <a:t>Биосовместим;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-3556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ru" sz="2000" dirty="0">
                <a:solidFill>
                  <a:schemeClr val="dk1"/>
                </a:solidFill>
              </a:rPr>
              <a:t>Обладает мукоадгезивными </a:t>
            </a:r>
            <a:r>
              <a:rPr lang="ru" sz="2000" dirty="0" smtClean="0">
                <a:solidFill>
                  <a:schemeClr val="dk1"/>
                </a:solidFill>
              </a:rPr>
              <a:t>свойствами;</a:t>
            </a:r>
          </a:p>
          <a:p>
            <a:pPr marL="457200" lvl="0" indent="-3556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ru" sz="2000" dirty="0" smtClean="0">
                <a:solidFill>
                  <a:schemeClr val="dk1"/>
                </a:solidFill>
              </a:rPr>
              <a:t>Экономически выгоден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113" name="Google Shape;113;p17"/>
          <p:cNvSpPr txBox="1"/>
          <p:nvPr/>
        </p:nvSpPr>
        <p:spPr>
          <a:xfrm>
            <a:off x="635887" y="781970"/>
            <a:ext cx="787222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/>
              <a:t>п</a:t>
            </a:r>
            <a:r>
              <a:rPr lang="ru" sz="2000" dirty="0" smtClean="0"/>
              <a:t>риродный </a:t>
            </a:r>
            <a:r>
              <a:rPr lang="ru" sz="2000" dirty="0"/>
              <a:t>полисахарид, добываемый из бурых </a:t>
            </a:r>
            <a:r>
              <a:rPr lang="ru" sz="2000" dirty="0" smtClean="0"/>
              <a:t>водорослей</a:t>
            </a:r>
            <a:endParaRPr sz="2000" dirty="0"/>
          </a:p>
        </p:txBody>
      </p:sp>
      <p:sp>
        <p:nvSpPr>
          <p:cNvPr id="114" name="Google Shape;114;p17"/>
          <p:cNvSpPr txBox="1">
            <a:spLocks noGrp="1"/>
          </p:cNvSpPr>
          <p:nvPr>
            <p:ph type="sldNum" idx="12"/>
          </p:nvPr>
        </p:nvSpPr>
        <p:spPr>
          <a:xfrm>
            <a:off x="8595308" y="152592"/>
            <a:ext cx="548700" cy="393600"/>
          </a:xfrm>
          <a:prstGeom prst="rect">
            <a:avLst/>
          </a:prstGeom>
          <a:solidFill>
            <a:srgbClr val="0543F0"/>
          </a:solidFill>
          <a:ln>
            <a:solidFill>
              <a:srgbClr val="0543F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800" b="1">
                <a:solidFill>
                  <a:schemeClr val="lt1"/>
                </a:solidFill>
              </a:rPr>
              <a:t>6</a:t>
            </a:fld>
            <a:endParaRPr sz="1800" b="1">
              <a:solidFill>
                <a:schemeClr val="lt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0741" r="15354" b="7879"/>
          <a:stretch/>
        </p:blipFill>
        <p:spPr>
          <a:xfrm>
            <a:off x="5185128" y="1515885"/>
            <a:ext cx="3032773" cy="22767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0" y="1421097"/>
            <a:ext cx="3737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Преимущества: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289275" y="3841103"/>
            <a:ext cx="2824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/>
              <a:t>Альгинат</a:t>
            </a:r>
            <a:r>
              <a:rPr lang="ru-RU" sz="1600" dirty="0" smtClean="0"/>
              <a:t> натрия </a:t>
            </a:r>
          </a:p>
          <a:p>
            <a:pPr algn="ctr"/>
            <a:r>
              <a:rPr lang="ru-RU" sz="1600" dirty="0" smtClean="0"/>
              <a:t>(</a:t>
            </a:r>
            <a:r>
              <a:rPr lang="en-US" sz="1600" dirty="0" smtClean="0"/>
              <a:t>Sigma Aldrich, </a:t>
            </a:r>
            <a:r>
              <a:rPr lang="ru-RU" sz="1600" dirty="0" smtClean="0"/>
              <a:t>Англия</a:t>
            </a:r>
            <a:r>
              <a:rPr lang="en-US" sz="1600" dirty="0" smtClean="0"/>
              <a:t>)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>
          <a:xfrm>
            <a:off x="8592904" y="184518"/>
            <a:ext cx="548700" cy="393600"/>
          </a:xfrm>
          <a:solidFill>
            <a:srgbClr val="0543F0"/>
          </a:solidFill>
          <a:ln>
            <a:solidFill>
              <a:srgbClr val="0543F0"/>
            </a:solidFill>
          </a:ln>
        </p:spPr>
        <p:txBody>
          <a:bodyPr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800" b="1" smtClean="0">
                <a:solidFill>
                  <a:schemeClr val="bg1"/>
                </a:solidFill>
              </a:rPr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ru" sz="1800" b="1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8648" y="89756"/>
            <a:ext cx="515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Приготовление растворов</a:t>
            </a:r>
            <a:endParaRPr lang="ru-RU" sz="2000" b="1" dirty="0"/>
          </a:p>
        </p:txBody>
      </p:sp>
      <p:grpSp>
        <p:nvGrpSpPr>
          <p:cNvPr id="2048" name="Группа 2047"/>
          <p:cNvGrpSpPr/>
          <p:nvPr/>
        </p:nvGrpSpPr>
        <p:grpSpPr>
          <a:xfrm>
            <a:off x="3371048" y="2736691"/>
            <a:ext cx="2030400" cy="1441247"/>
            <a:chOff x="1026000" y="2453953"/>
            <a:chExt cx="2030400" cy="1441247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>
              <a:off x="2955600" y="2752476"/>
              <a:ext cx="0" cy="234900"/>
            </a:xfrm>
            <a:prstGeom prst="line">
              <a:avLst/>
            </a:prstGeom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Блок-схема: ручное управление 8"/>
            <p:cNvSpPr/>
            <p:nvPr/>
          </p:nvSpPr>
          <p:spPr>
            <a:xfrm>
              <a:off x="2818800" y="3425400"/>
              <a:ext cx="237600" cy="374400"/>
            </a:xfrm>
            <a:prstGeom prst="flowChartManualOperati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ручное управление 10"/>
            <p:cNvSpPr/>
            <p:nvPr/>
          </p:nvSpPr>
          <p:spPr>
            <a:xfrm>
              <a:off x="1026000" y="3425400"/>
              <a:ext cx="237600" cy="374400"/>
            </a:xfrm>
            <a:prstGeom prst="flowChartManualOperati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198800" y="2814876"/>
              <a:ext cx="0" cy="234900"/>
            </a:xfrm>
            <a:prstGeom prst="line">
              <a:avLst/>
            </a:prstGeom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Блок-схема: задержка 7"/>
            <p:cNvSpPr/>
            <p:nvPr/>
          </p:nvSpPr>
          <p:spPr>
            <a:xfrm rot="5400000">
              <a:off x="1571400" y="2410200"/>
              <a:ext cx="939600" cy="2030400"/>
            </a:xfrm>
            <a:prstGeom prst="flowChartDelay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1056228" y="2549353"/>
              <a:ext cx="2000172" cy="406247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1163889" y="2453953"/>
              <a:ext cx="1791711" cy="406247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Блок-схема: задержка 17"/>
            <p:cNvSpPr/>
            <p:nvPr/>
          </p:nvSpPr>
          <p:spPr>
            <a:xfrm rot="5400000">
              <a:off x="1756875" y="2532406"/>
              <a:ext cx="568650" cy="1705770"/>
            </a:xfrm>
            <a:prstGeom prst="flowChartDelay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7" name="Группа 26"/>
            <p:cNvGrpSpPr/>
            <p:nvPr/>
          </p:nvGrpSpPr>
          <p:grpSpPr>
            <a:xfrm>
              <a:off x="1498782" y="3222632"/>
              <a:ext cx="292674" cy="270510"/>
              <a:chOff x="1544223" y="3222632"/>
              <a:chExt cx="292674" cy="270510"/>
            </a:xfrm>
          </p:grpSpPr>
          <p:sp>
            <p:nvSpPr>
              <p:cNvPr id="20" name="Овал 19"/>
              <p:cNvSpPr/>
              <p:nvPr/>
            </p:nvSpPr>
            <p:spPr>
              <a:xfrm>
                <a:off x="1601394" y="3266447"/>
                <a:ext cx="179070" cy="18288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Овал 21"/>
              <p:cNvSpPr/>
              <p:nvPr/>
            </p:nvSpPr>
            <p:spPr>
              <a:xfrm>
                <a:off x="1544223" y="3222632"/>
                <a:ext cx="292674" cy="270510"/>
              </a:xfrm>
              <a:prstGeom prst="ellipse">
                <a:avLst/>
              </a:prstGeom>
              <a:noFill/>
              <a:ln w="12700">
                <a:solidFill>
                  <a:schemeClr val="tx2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8" name="Прямая соединительная линия 27"/>
              <p:cNvCxnSpPr/>
              <p:nvPr/>
            </p:nvCxnSpPr>
            <p:spPr>
              <a:xfrm flipV="1">
                <a:off x="1690560" y="3278355"/>
                <a:ext cx="0" cy="79532"/>
              </a:xfrm>
              <a:prstGeom prst="line">
                <a:avLst/>
              </a:prstGeom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Группа 29"/>
            <p:cNvGrpSpPr/>
            <p:nvPr/>
          </p:nvGrpSpPr>
          <p:grpSpPr>
            <a:xfrm>
              <a:off x="2298632" y="3222632"/>
              <a:ext cx="292674" cy="270510"/>
              <a:chOff x="1544223" y="3222632"/>
              <a:chExt cx="292674" cy="270510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1601394" y="3266447"/>
                <a:ext cx="179070" cy="18288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Овал 31"/>
              <p:cNvSpPr/>
              <p:nvPr/>
            </p:nvSpPr>
            <p:spPr>
              <a:xfrm>
                <a:off x="1544223" y="3222632"/>
                <a:ext cx="292674" cy="270510"/>
              </a:xfrm>
              <a:prstGeom prst="ellipse">
                <a:avLst/>
              </a:prstGeom>
              <a:noFill/>
              <a:ln w="12700">
                <a:solidFill>
                  <a:schemeClr val="tx2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3" name="Прямая соединительная линия 32"/>
              <p:cNvCxnSpPr/>
              <p:nvPr/>
            </p:nvCxnSpPr>
            <p:spPr>
              <a:xfrm flipV="1">
                <a:off x="1690560" y="3278355"/>
                <a:ext cx="0" cy="79532"/>
              </a:xfrm>
              <a:prstGeom prst="line">
                <a:avLst/>
              </a:prstGeom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/>
            <p:cNvSpPr txBox="1"/>
            <p:nvPr/>
          </p:nvSpPr>
          <p:spPr>
            <a:xfrm>
              <a:off x="1149405" y="3071575"/>
              <a:ext cx="985601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dirty="0" smtClean="0">
                  <a:solidFill>
                    <a:schemeClr val="bg1"/>
                  </a:solidFill>
                </a:rPr>
                <a:t>Heating</a:t>
              </a:r>
              <a:endParaRPr lang="ru-RU" sz="500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947394" y="3071575"/>
              <a:ext cx="985601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dirty="0" smtClean="0">
                  <a:solidFill>
                    <a:schemeClr val="bg1"/>
                  </a:solidFill>
                </a:rPr>
                <a:t>Mixing</a:t>
              </a:r>
              <a:endParaRPr lang="ru-RU" sz="5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51" name="Рисунок 205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01" b="97110" l="10000" r="90000">
                        <a14:foregroundMark x1="59907" y1="53854" x2="66204" y2="53179"/>
                        <a14:foregroundMark x1="59907" y1="45568" x2="66389" y2="45087"/>
                        <a14:foregroundMark x1="60000" y1="37669" x2="66481" y2="36898"/>
                        <a14:foregroundMark x1="59815" y1="29383" x2="66481" y2="28613"/>
                        <a14:foregroundMark x1="60000" y1="21098" x2="66852" y2="204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71048" y="1117597"/>
            <a:ext cx="2079230" cy="1998371"/>
          </a:xfrm>
          <a:prstGeom prst="rect">
            <a:avLst/>
          </a:prstGeom>
        </p:spPr>
      </p:pic>
      <p:pic>
        <p:nvPicPr>
          <p:cNvPr id="2056" name="Picture 8" descr="Glicerina Imagens – Procure 14,918 fotos, vetores e vídeos | Adobe 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037" b="10859"/>
          <a:stretch/>
        </p:blipFill>
        <p:spPr bwMode="auto">
          <a:xfrm>
            <a:off x="7476893" y="746797"/>
            <a:ext cx="1451351" cy="114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Краситель Синий блестящий Е133 (1кг)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56" t="18186" r="28311" b="19641"/>
          <a:stretch/>
        </p:blipFill>
        <p:spPr bwMode="auto">
          <a:xfrm>
            <a:off x="5921922" y="2138872"/>
            <a:ext cx="1993575" cy="140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Натрия альгинат фармацевтическая субстанция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07" b="89938" l="10000" r="943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7" t="12497" r="-1387" b="9569"/>
          <a:stretch/>
        </p:blipFill>
        <p:spPr bwMode="auto">
          <a:xfrm>
            <a:off x="228221" y="1848997"/>
            <a:ext cx="2283929" cy="118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63" name="Скругленная соединительная линия 2062"/>
          <p:cNvCxnSpPr>
            <a:stCxn id="2060" idx="0"/>
            <a:endCxn id="2051" idx="0"/>
          </p:cNvCxnSpPr>
          <p:nvPr/>
        </p:nvCxnSpPr>
        <p:spPr>
          <a:xfrm rot="5400000" flipH="1" flipV="1">
            <a:off x="2524724" y="-36941"/>
            <a:ext cx="731400" cy="3040477"/>
          </a:xfrm>
          <a:prstGeom prst="curvedConnector3">
            <a:avLst>
              <a:gd name="adj1" fmla="val 13125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0" name="Скругленная соединительная линия 2069"/>
          <p:cNvCxnSpPr>
            <a:stCxn id="2058" idx="0"/>
            <a:endCxn id="2051" idx="0"/>
          </p:cNvCxnSpPr>
          <p:nvPr/>
        </p:nvCxnSpPr>
        <p:spPr>
          <a:xfrm rot="16200000" flipV="1">
            <a:off x="5154050" y="374211"/>
            <a:ext cx="1021275" cy="2508047"/>
          </a:xfrm>
          <a:prstGeom prst="curvedConnector3">
            <a:avLst>
              <a:gd name="adj1" fmla="val 12238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6" name="Rectangle 13"/>
          <p:cNvSpPr>
            <a:spLocks noChangeArrowheads="1"/>
          </p:cNvSpPr>
          <p:nvPr/>
        </p:nvSpPr>
        <p:spPr bwMode="auto">
          <a:xfrm>
            <a:off x="5032239" y="100027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2330499" y="4138258"/>
            <a:ext cx="41114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/>
              <a:t>8 растворов:</a:t>
            </a:r>
          </a:p>
          <a:p>
            <a:pPr algn="ctr"/>
            <a:r>
              <a:rPr lang="ru-RU" sz="1600" dirty="0" smtClean="0"/>
              <a:t>2 (4)% раствор </a:t>
            </a:r>
            <a:r>
              <a:rPr lang="ru-RU" sz="1600" dirty="0" err="1"/>
              <a:t>а</a:t>
            </a:r>
            <a:r>
              <a:rPr lang="ru-RU" sz="1600" dirty="0" err="1" smtClean="0"/>
              <a:t>льгината</a:t>
            </a:r>
            <a:r>
              <a:rPr lang="ru-RU" sz="1600" dirty="0" smtClean="0"/>
              <a:t> натрия с/без добавления глицерина и красителя </a:t>
            </a:r>
            <a:endParaRPr lang="ru-RU" sz="1600" dirty="0"/>
          </a:p>
        </p:txBody>
      </p:sp>
      <p:cxnSp>
        <p:nvCxnSpPr>
          <p:cNvPr id="49" name="Скругленная соединительная линия 48"/>
          <p:cNvCxnSpPr>
            <a:stCxn id="2056" idx="0"/>
            <a:endCxn id="2051" idx="0"/>
          </p:cNvCxnSpPr>
          <p:nvPr/>
        </p:nvCxnSpPr>
        <p:spPr>
          <a:xfrm rot="16200000" flipH="1" flipV="1">
            <a:off x="6121216" y="-963756"/>
            <a:ext cx="370800" cy="3791906"/>
          </a:xfrm>
          <a:prstGeom prst="curvedConnector3">
            <a:avLst>
              <a:gd name="adj1" fmla="val -6165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63587" y="3034408"/>
            <a:ext cx="2413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Альгинат</a:t>
            </a:r>
            <a:r>
              <a:rPr lang="ru-RU" dirty="0" smtClean="0"/>
              <a:t> натрия</a:t>
            </a:r>
            <a:endParaRPr lang="ru-RU" dirty="0"/>
          </a:p>
        </p:txBody>
      </p:sp>
      <p:sp>
        <p:nvSpPr>
          <p:cNvPr id="96" name="TextBox 95"/>
          <p:cNvSpPr txBox="1"/>
          <p:nvPr/>
        </p:nvSpPr>
        <p:spPr>
          <a:xfrm>
            <a:off x="5818046" y="3554249"/>
            <a:ext cx="2413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Краситель Е133</a:t>
            </a:r>
            <a:endParaRPr lang="ru-RU" dirty="0"/>
          </a:p>
        </p:txBody>
      </p:sp>
      <p:sp>
        <p:nvSpPr>
          <p:cNvPr id="97" name="TextBox 96"/>
          <p:cNvSpPr txBox="1"/>
          <p:nvPr/>
        </p:nvSpPr>
        <p:spPr>
          <a:xfrm>
            <a:off x="7024643" y="1908174"/>
            <a:ext cx="2413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Глицерин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1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title"/>
          </p:nvPr>
        </p:nvSpPr>
        <p:spPr>
          <a:xfrm>
            <a:off x="500558" y="1442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/>
              <a:t>Приготовление пленок и формирование образцов</a:t>
            </a:r>
            <a:endParaRPr sz="2000" b="1" dirty="0"/>
          </a:p>
        </p:txBody>
      </p:sp>
      <p:sp>
        <p:nvSpPr>
          <p:cNvPr id="132" name="Google Shape;132;p19"/>
          <p:cNvSpPr txBox="1"/>
          <p:nvPr/>
        </p:nvSpPr>
        <p:spPr>
          <a:xfrm>
            <a:off x="-75766" y="2245496"/>
            <a:ext cx="2417862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 smtClean="0"/>
              <a:t>Раствор альгината натрия</a:t>
            </a:r>
            <a:endParaRPr sz="1600" dirty="0"/>
          </a:p>
        </p:txBody>
      </p:sp>
      <p:sp>
        <p:nvSpPr>
          <p:cNvPr id="134" name="Google Shape;134;p19"/>
          <p:cNvSpPr/>
          <p:nvPr/>
        </p:nvSpPr>
        <p:spPr>
          <a:xfrm>
            <a:off x="1924692" y="1254094"/>
            <a:ext cx="1039200" cy="447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97A7"/>
          </a:solidFill>
          <a:ln w="9525" cap="flat" cmpd="sng">
            <a:solidFill>
              <a:srgbClr val="009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9"/>
          <p:cNvSpPr/>
          <p:nvPr/>
        </p:nvSpPr>
        <p:spPr>
          <a:xfrm>
            <a:off x="5210192" y="1254094"/>
            <a:ext cx="1039200" cy="447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97A7"/>
          </a:solidFill>
          <a:ln w="9525" cap="flat" cmpd="sng">
            <a:solidFill>
              <a:srgbClr val="009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9"/>
          <p:cNvSpPr txBox="1">
            <a:spLocks noGrp="1"/>
          </p:cNvSpPr>
          <p:nvPr>
            <p:ph type="sldNum" idx="12"/>
          </p:nvPr>
        </p:nvSpPr>
        <p:spPr>
          <a:xfrm>
            <a:off x="8595308" y="152592"/>
            <a:ext cx="548700" cy="393600"/>
          </a:xfrm>
          <a:prstGeom prst="rect">
            <a:avLst/>
          </a:prstGeom>
          <a:solidFill>
            <a:srgbClr val="0543F0"/>
          </a:solidFill>
          <a:ln>
            <a:solidFill>
              <a:srgbClr val="0543F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800" b="1">
                <a:solidFill>
                  <a:schemeClr val="lt1"/>
                </a:solidFill>
              </a:rPr>
              <a:t>8</a:t>
            </a:fld>
            <a:endParaRPr sz="1800" b="1">
              <a:solidFill>
                <a:schemeClr val="lt1"/>
              </a:solidFill>
            </a:endParaRPr>
          </a:p>
        </p:txBody>
      </p:sp>
      <p:sp>
        <p:nvSpPr>
          <p:cNvPr id="138" name="Google Shape;138;p19"/>
          <p:cNvSpPr txBox="1"/>
          <p:nvPr/>
        </p:nvSpPr>
        <p:spPr>
          <a:xfrm>
            <a:off x="3109891" y="2245496"/>
            <a:ext cx="2050575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 smtClean="0"/>
              <a:t>Литье </a:t>
            </a:r>
            <a:r>
              <a:rPr lang="ru" sz="1600" dirty="0"/>
              <a:t>раствора в </a:t>
            </a:r>
            <a:r>
              <a:rPr lang="ru" sz="1600" dirty="0" smtClean="0"/>
              <a:t>чашку Петри</a:t>
            </a:r>
            <a:endParaRPr sz="16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833" y1="53906" x2="33229" y2="41641"/>
                        <a14:foregroundMark x1="33125" y1="41875" x2="57813" y2="37109"/>
                        <a14:foregroundMark x1="32500" y1="66641" x2="30625" y2="64844"/>
                        <a14:foregroundMark x1="71146" y1="65703" x2="74167" y2="62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09" t="32593" r="17857" b="25791"/>
          <a:stretch/>
        </p:blipFill>
        <p:spPr>
          <a:xfrm>
            <a:off x="6667035" y="546192"/>
            <a:ext cx="2202623" cy="199592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5156" l="9943" r="100000">
                        <a14:foregroundMark x1="15774" y1="70938" x2="69216" y2="78125"/>
                        <a14:foregroundMark x1="40057" y1="64219" x2="69885" y2="73203"/>
                        <a14:foregroundMark x1="16444" y1="79375" x2="26769" y2="89844"/>
                        <a14:foregroundMark x1="22945" y1="87813" x2="63576" y2="87422"/>
                        <a14:foregroundMark x1="32792" y1="62500" x2="46176" y2="61250"/>
                        <a14:foregroundMark x1="49618" y1="61875" x2="58700" y2="62969"/>
                        <a14:foregroundMark x1="58413" y1="63125" x2="66826" y2="66563"/>
                        <a14:foregroundMark x1="69216" y1="83281" x2="69312" y2="77734"/>
                        <a14:foregroundMark x1="69885" y1="81406" x2="70172" y2="77266"/>
                        <a14:foregroundMark x1="71128" y1="73594" x2="70650" y2="80313"/>
                        <a14:foregroundMark x1="38145" y1="93750" x2="60325" y2="90625"/>
                        <a14:foregroundMark x1="55163" y1="91797" x2="45602" y2="93359"/>
                        <a14:foregroundMark x1="20172" y1="87266" x2="17017" y2="81172"/>
                        <a14:foregroundMark x1="17973" y1="80234" x2="15105" y2="75625"/>
                        <a14:foregroundMark x1="16922" y1="83438" x2="19694" y2="87813"/>
                        <a14:foregroundMark x1="16539" y1="81719" x2="15583" y2="75859"/>
                        <a14:foregroundMark x1="27055" y1="40313" x2="31644" y2="34453"/>
                        <a14:foregroundMark x1="30115" y1="35234" x2="31071" y2="34141"/>
                        <a14:foregroundMark x1="33174" y1="38828" x2="34512" y2="47109"/>
                        <a14:foregroundMark x1="35277" y1="48125" x2="42639" y2="53125"/>
                        <a14:foregroundMark x1="34034" y1="47109" x2="32314" y2="41563"/>
                        <a14:foregroundMark x1="51434" y1="54375" x2="56979" y2="51250"/>
                        <a14:foregroundMark x1="52199" y1="54375" x2="56405" y2="52188"/>
                        <a14:foregroundMark x1="56405" y1="52188" x2="58317" y2="50938"/>
                        <a14:foregroundMark x1="60899" y1="33750" x2="63289" y2="39141"/>
                        <a14:foregroundMark x1="45124" y1="93828" x2="53920" y2="92734"/>
                        <a14:foregroundMark x1="19120" y1="87500" x2="22467" y2="90078"/>
                        <a14:foregroundMark x1="22753" y1="90547" x2="30880" y2="93203"/>
                        <a14:foregroundMark x1="30019" y1="93203" x2="40344" y2="94844"/>
                        <a14:foregroundMark x1="40822" y1="94766" x2="49140" y2="94453"/>
                        <a14:foregroundMark x1="53059" y1="93906" x2="57648" y2="92578"/>
                        <a14:foregroundMark x1="58126" y1="92500" x2="63576" y2="89453"/>
                        <a14:foregroundMark x1="60038" y1="91875" x2="63576" y2="89766"/>
                        <a14:foregroundMark x1="50287" y1="94688" x2="51530" y2="94375"/>
                        <a14:foregroundMark x1="63958" y1="90000" x2="65488" y2="88672"/>
                        <a14:foregroundMark x1="65774" y1="88516" x2="66826" y2="87578"/>
                        <a14:foregroundMark x1="67113" y1="87344" x2="67973" y2="86172"/>
                        <a14:backgroundMark x1="29063" y1="23984" x2="20841" y2="38438"/>
                        <a14:backgroundMark x1="49522" y1="60313" x2="49522" y2="58594"/>
                        <a14:backgroundMark x1="90440" y1="13984" x2="99809" y2="16875"/>
                        <a14:backgroundMark x1="90249" y1="16250" x2="93499" y2="16250"/>
                      </a14:backgroundRemoval>
                    </a14:imgEffect>
                  </a14:imgLayer>
                </a14:imgProps>
              </a:ext>
            </a:extLst>
          </a:blip>
          <a:srcRect t="6956" b="2653"/>
          <a:stretch/>
        </p:blipFill>
        <p:spPr>
          <a:xfrm>
            <a:off x="3253186" y="406258"/>
            <a:ext cx="1763987" cy="195120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0729" y1="67031" x2="54167" y2="74453"/>
                        <a14:foregroundMark x1="47292" y1="89531" x2="54479" y2="74609"/>
                        <a14:foregroundMark x1="48750" y1="83203" x2="51667" y2="78359"/>
                        <a14:backgroundMark x1="12083" y1="12500" x2="86458" y2="22891"/>
                        <a14:backgroundMark x1="29271" y1="70313" x2="50729" y2="76250"/>
                        <a14:backgroundMark x1="59062" y1="79688" x2="59062" y2="75000"/>
                      </a14:backgroundRemoval>
                    </a14:imgEffect>
                  </a14:imgLayer>
                </a14:imgProps>
              </a:ext>
            </a:extLst>
          </a:blip>
          <a:srcRect l="23869" t="29979" r="12747" b="16556"/>
          <a:stretch/>
        </p:blipFill>
        <p:spPr>
          <a:xfrm>
            <a:off x="4615705" y="3115437"/>
            <a:ext cx="1829949" cy="20581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762" b="93014" l="5903" r="90278">
                        <a14:foregroundMark x1="9201" y1="10737" x2="80556" y2="27943"/>
                        <a14:foregroundMark x1="13889" y1="29366" x2="88542" y2="11125"/>
                        <a14:foregroundMark x1="81944" y1="30013" x2="81944" y2="13842"/>
                        <a14:foregroundMark x1="74826" y1="22380" x2="72396" y2="13842"/>
                        <a14:foregroundMark x1="11285" y1="10996" x2="80035" y2="10479"/>
                        <a14:foregroundMark x1="10243" y1="13325" x2="20660" y2="29625"/>
                        <a14:foregroundMark x1="22569" y1="11902" x2="77257" y2="12807"/>
                        <a14:foregroundMark x1="55035" y1="14877" x2="68576" y2="14360"/>
                        <a14:foregroundMark x1="29340" y1="9444" x2="42014" y2="9961"/>
                        <a14:foregroundMark x1="56944" y1="11643" x2="62326" y2="11384"/>
                        <a14:foregroundMark x1="60938" y1="10220" x2="78646" y2="9702"/>
                        <a14:foregroundMark x1="80556" y1="10349" x2="86632" y2="10349"/>
                        <a14:foregroundMark x1="78125" y1="15524" x2="77604" y2="22380"/>
                        <a14:foregroundMark x1="87674" y1="13842" x2="84028" y2="15783"/>
                        <a14:foregroundMark x1="83507" y1="16171" x2="83333" y2="29107"/>
                        <a14:foregroundMark x1="24132" y1="89392" x2="29688" y2="90686"/>
                        <a14:foregroundMark x1="80729" y1="70763" x2="80382" y2="83959"/>
                        <a14:foregroundMark x1="11111" y1="9832" x2="19618" y2="10349"/>
                        <a14:foregroundMark x1="7986" y1="10737" x2="11111" y2="13195"/>
                        <a14:foregroundMark x1="10938" y1="10220" x2="20833" y2="9573"/>
                        <a14:foregroundMark x1="12674" y1="9832" x2="15104" y2="9573"/>
                        <a14:foregroundMark x1="12153" y1="20181" x2="12674" y2="23803"/>
                        <a14:backgroundMark x1="62847" y1="91721" x2="68924" y2="90944"/>
                        <a14:backgroundMark x1="70313" y1="90556" x2="75521" y2="88875"/>
                        <a14:backgroundMark x1="18750" y1="87969" x2="23090" y2="895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9083" y="686980"/>
            <a:ext cx="1194568" cy="1603127"/>
          </a:xfrm>
          <a:prstGeom prst="rect">
            <a:avLst/>
          </a:prstGeom>
        </p:spPr>
      </p:pic>
      <p:sp>
        <p:nvSpPr>
          <p:cNvPr id="19" name="Google Shape;135;p19"/>
          <p:cNvSpPr/>
          <p:nvPr/>
        </p:nvSpPr>
        <p:spPr>
          <a:xfrm flipH="1">
            <a:off x="2858567" y="4216216"/>
            <a:ext cx="1039200" cy="447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 w="9525" cap="flat" cmpd="sng">
            <a:solidFill>
              <a:srgbClr val="009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Стрелка углом вверх 4"/>
          <p:cNvSpPr/>
          <p:nvPr/>
        </p:nvSpPr>
        <p:spPr>
          <a:xfrm rot="5400000" flipV="1">
            <a:off x="6411602" y="2816371"/>
            <a:ext cx="2049799" cy="1645120"/>
          </a:xfrm>
          <a:prstGeom prst="bentUpArrow">
            <a:avLst>
              <a:gd name="adj1" fmla="val 14167"/>
              <a:gd name="adj2" fmla="val 11144"/>
              <a:gd name="adj3" fmla="val 18435"/>
            </a:avLst>
          </a:prstGeom>
          <a:solidFill>
            <a:srgbClr val="0097A7"/>
          </a:solidFill>
          <a:ln>
            <a:solidFill>
              <a:srgbClr val="0097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6923633" y="3406973"/>
            <a:ext cx="1228297" cy="850692"/>
            <a:chOff x="6457394" y="3207846"/>
            <a:chExt cx="1228297" cy="850692"/>
          </a:xfrm>
        </p:grpSpPr>
        <p:sp>
          <p:nvSpPr>
            <p:cNvPr id="9" name="TextBox 8"/>
            <p:cNvSpPr txBox="1"/>
            <p:nvPr/>
          </p:nvSpPr>
          <p:spPr>
            <a:xfrm>
              <a:off x="6547784" y="3216015"/>
              <a:ext cx="1137907" cy="785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sz="1600" b="1" dirty="0" smtClean="0"/>
                <a:t>3-5 ч</a:t>
              </a:r>
            </a:p>
            <a:p>
              <a:pPr algn="ctr">
                <a:lnSpc>
                  <a:spcPct val="150000"/>
                </a:lnSpc>
              </a:pPr>
              <a:r>
                <a:rPr lang="ru-RU" sz="1600" b="1" dirty="0" smtClean="0"/>
                <a:t>60 °С</a:t>
              </a:r>
              <a:endParaRPr lang="ru-RU" sz="1600" b="1" dirty="0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11"/>
            <a:srcRect r="58967" b="47410"/>
            <a:stretch/>
          </p:blipFill>
          <p:spPr>
            <a:xfrm>
              <a:off x="6457394" y="3207846"/>
              <a:ext cx="398424" cy="482471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11"/>
            <a:srcRect l="-1" t="54842" r="60353" b="-42"/>
            <a:stretch/>
          </p:blipFill>
          <p:spPr>
            <a:xfrm>
              <a:off x="6481563" y="3671561"/>
              <a:ext cx="359260" cy="386977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3425661" y="4663216"/>
            <a:ext cx="2211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Пленка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2891" y="4468587"/>
            <a:ext cx="1619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Образец для исследования</a:t>
            </a:r>
            <a:endParaRPr lang="ru-RU" sz="1600" dirty="0"/>
          </a:p>
        </p:txBody>
      </p:sp>
      <p:grpSp>
        <p:nvGrpSpPr>
          <p:cNvPr id="23" name="Группа 22"/>
          <p:cNvGrpSpPr/>
          <p:nvPr/>
        </p:nvGrpSpPr>
        <p:grpSpPr>
          <a:xfrm>
            <a:off x="873914" y="2959936"/>
            <a:ext cx="1900510" cy="2311196"/>
            <a:chOff x="547833" y="2940773"/>
            <a:chExt cx="1900510" cy="2311196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57604" y1="50469" x2="70313" y2="58516"/>
                          <a14:foregroundMark x1="63750" y1="55000" x2="66771" y2="57891"/>
                          <a14:foregroundMark x1="66042" y1="55156" x2="68125" y2="56250"/>
                          <a14:foregroundMark x1="67604" y1="59219" x2="69583" y2="62656"/>
                          <a14:backgroundMark x1="26146" y1="24297" x2="26979" y2="64844"/>
                        </a14:backgroundRemoval>
                      </a14:imgEffect>
                    </a14:imgLayer>
                  </a14:imgProps>
                </a:ext>
              </a:extLst>
            </a:blip>
            <a:srcRect l="22163" t="27438" r="11862" b="11870"/>
            <a:stretch/>
          </p:blipFill>
          <p:spPr>
            <a:xfrm>
              <a:off x="642543" y="3037042"/>
              <a:ext cx="1805800" cy="2214927"/>
            </a:xfrm>
            <a:prstGeom prst="rect">
              <a:avLst/>
            </a:prstGeom>
          </p:spPr>
        </p:pic>
        <p:cxnSp>
          <p:nvCxnSpPr>
            <p:cNvPr id="18" name="Прямая со стрелкой 17"/>
            <p:cNvCxnSpPr/>
            <p:nvPr/>
          </p:nvCxnSpPr>
          <p:spPr>
            <a:xfrm flipV="1">
              <a:off x="832458" y="3175256"/>
              <a:ext cx="694559" cy="175004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>
            <a:xfrm flipH="1" flipV="1">
              <a:off x="792480" y="3499494"/>
              <a:ext cx="193040" cy="659433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 rot="20753624">
              <a:off x="858493" y="2940773"/>
              <a:ext cx="7608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2 см</a:t>
              </a:r>
              <a:endParaRPr lang="ru-RU" dirty="0"/>
            </a:p>
          </p:txBody>
        </p:sp>
        <p:sp>
          <p:nvSpPr>
            <p:cNvPr id="37" name="TextBox 36"/>
            <p:cNvSpPr txBox="1"/>
            <p:nvPr/>
          </p:nvSpPr>
          <p:spPr>
            <a:xfrm rot="15225942">
              <a:off x="321290" y="3618686"/>
              <a:ext cx="7608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2 см</a:t>
              </a:r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" name="Google Shape;144;p20"/>
          <p:cNvGraphicFramePr/>
          <p:nvPr>
            <p:extLst>
              <p:ext uri="{D42A27DB-BD31-4B8C-83A1-F6EECF244321}">
                <p14:modId xmlns:p14="http://schemas.microsoft.com/office/powerpoint/2010/main" val="3782093508"/>
              </p:ext>
            </p:extLst>
          </p:nvPr>
        </p:nvGraphicFramePr>
        <p:xfrm>
          <a:off x="261475" y="629319"/>
          <a:ext cx="5374775" cy="4096928"/>
        </p:xfrm>
        <a:graphic>
          <a:graphicData uri="http://schemas.openxmlformats.org/drawingml/2006/table">
            <a:tbl>
              <a:tblPr>
                <a:noFill/>
                <a:tableStyleId>{5C0A1F47-1374-4C18-B968-7BABFA609EBA}</a:tableStyleId>
              </a:tblPr>
              <a:tblGrid>
                <a:gridCol w="2560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Образец</a:t>
                      </a:r>
                      <a:endParaRPr sz="16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Толщина (</a:t>
                      </a:r>
                      <a:r>
                        <a:rPr lang="ru" sz="1600" dirty="0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мкм)</a:t>
                      </a:r>
                      <a:endParaRPr sz="16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3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2%АН </a:t>
                      </a:r>
                      <a:endParaRPr sz="16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46</a:t>
                      </a:r>
                      <a:r>
                        <a:rPr lang="ru" sz="1600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±11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2%АН Гл </a:t>
                      </a:r>
                      <a:endParaRPr sz="16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62</a:t>
                      </a:r>
                      <a:r>
                        <a:rPr lang="ru" sz="1600" dirty="0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±20</a:t>
                      </a:r>
                      <a:endParaRPr sz="16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4%АН 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117</a:t>
                      </a:r>
                      <a:r>
                        <a:rPr lang="ru" sz="1600" dirty="0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±48</a:t>
                      </a:r>
                      <a:endParaRPr sz="16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4%АН Гл 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140</a:t>
                      </a:r>
                      <a:r>
                        <a:rPr lang="ru" sz="1600" dirty="0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±46</a:t>
                      </a:r>
                      <a:endParaRPr sz="16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2%АН Краситель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</a:t>
                      </a:r>
                      <a:r>
                        <a:rPr lang="ru" sz="1600" dirty="0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±9</a:t>
                      </a:r>
                      <a:endParaRPr sz="16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2%АН Гл Краситель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72</a:t>
                      </a:r>
                      <a:r>
                        <a:rPr lang="ru" sz="1600" dirty="0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±16</a:t>
                      </a:r>
                      <a:endParaRPr sz="16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4%АН Краситель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107</a:t>
                      </a:r>
                      <a:r>
                        <a:rPr lang="ru" sz="1600" dirty="0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±19</a:t>
                      </a:r>
                      <a:endParaRPr sz="16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4%АН Гл Краситель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160</a:t>
                      </a:r>
                      <a:r>
                        <a:rPr lang="ru" sz="1600" dirty="0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±13</a:t>
                      </a:r>
                      <a:endParaRPr sz="16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45" name="Google Shape;145;p20"/>
          <p:cNvSpPr txBox="1">
            <a:spLocks noGrp="1"/>
          </p:cNvSpPr>
          <p:nvPr>
            <p:ph type="title"/>
          </p:nvPr>
        </p:nvSpPr>
        <p:spPr>
          <a:xfrm>
            <a:off x="261475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320" b="1" dirty="0"/>
              <a:t>Толщины пленок</a:t>
            </a:r>
            <a:endParaRPr sz="2320" b="1" dirty="0"/>
          </a:p>
        </p:txBody>
      </p:sp>
      <p:sp>
        <p:nvSpPr>
          <p:cNvPr id="146" name="Google Shape;146;p20"/>
          <p:cNvSpPr txBox="1"/>
          <p:nvPr/>
        </p:nvSpPr>
        <p:spPr>
          <a:xfrm>
            <a:off x="6217087" y="844502"/>
            <a:ext cx="2666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 smtClean="0"/>
              <a:t>АН - </a:t>
            </a:r>
            <a:r>
              <a:rPr lang="ru" sz="1800" dirty="0"/>
              <a:t>альгинат натрия</a:t>
            </a:r>
            <a:endParaRPr sz="1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 smtClean="0"/>
              <a:t>Гл - глицерин</a:t>
            </a:r>
            <a:endParaRPr sz="1800" dirty="0"/>
          </a:p>
        </p:txBody>
      </p:sp>
      <p:sp>
        <p:nvSpPr>
          <p:cNvPr id="147" name="Google Shape;147;p20"/>
          <p:cNvSpPr txBox="1"/>
          <p:nvPr/>
        </p:nvSpPr>
        <p:spPr>
          <a:xfrm>
            <a:off x="5867400" y="4461292"/>
            <a:ext cx="3276600" cy="68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125"/>
              </a:spcBef>
              <a:spcAft>
                <a:spcPts val="0"/>
              </a:spcAft>
              <a:buNone/>
            </a:pPr>
            <a:r>
              <a:rPr lang="ru" sz="700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Lai, K. M., Fang, Y., Han, H., Li, Q., Zhang, S., Li, W. H. C., Chan, H., Lam, T. H., &amp; Lee, W. L. (2018). Orally-dissolving film for sublingual and buccal delivery of ropinirole. Colloids and Surfaces B: Biointerfaces, 163, 9–18. </a:t>
            </a:r>
            <a:endParaRPr sz="700"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0" name="Google Shape;150;p20"/>
          <p:cNvSpPr/>
          <p:nvPr/>
        </p:nvSpPr>
        <p:spPr>
          <a:xfrm>
            <a:off x="6193107" y="2063771"/>
            <a:ext cx="2720318" cy="1062000"/>
          </a:xfrm>
          <a:prstGeom prst="rect">
            <a:avLst/>
          </a:prstGeom>
          <a:solidFill>
            <a:srgbClr val="000000">
              <a:alpha val="0"/>
            </a:srgbClr>
          </a:solidFill>
          <a:ln w="28575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0"/>
          <p:cNvSpPr txBox="1"/>
          <p:nvPr/>
        </p:nvSpPr>
        <p:spPr>
          <a:xfrm>
            <a:off x="6230617" y="2193047"/>
            <a:ext cx="2639041" cy="76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dirty="0"/>
              <a:t>Допустимый диапазон: 5-200 мкм</a:t>
            </a:r>
            <a:endParaRPr sz="1900" dirty="0"/>
          </a:p>
        </p:txBody>
      </p:sp>
      <p:sp>
        <p:nvSpPr>
          <p:cNvPr id="149" name="Google Shape;149;p20"/>
          <p:cNvSpPr txBox="1">
            <a:spLocks noGrp="1"/>
          </p:cNvSpPr>
          <p:nvPr>
            <p:ph type="sldNum" idx="12"/>
          </p:nvPr>
        </p:nvSpPr>
        <p:spPr>
          <a:xfrm>
            <a:off x="8595308" y="152592"/>
            <a:ext cx="548700" cy="393600"/>
          </a:xfrm>
          <a:prstGeom prst="rect">
            <a:avLst/>
          </a:prstGeom>
          <a:solidFill>
            <a:srgbClr val="0543F0"/>
          </a:solidFill>
          <a:ln>
            <a:solidFill>
              <a:srgbClr val="0543F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800" b="1">
                <a:solidFill>
                  <a:schemeClr val="lt1"/>
                </a:solidFill>
              </a:rPr>
              <a:t>9</a:t>
            </a:fld>
            <a:endParaRPr sz="1800" b="1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945</Words>
  <Application>Microsoft Office PowerPoint</Application>
  <PresentationFormat>Экран (16:9)</PresentationFormat>
  <Paragraphs>176</Paragraphs>
  <Slides>14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Times New Roman</vt:lpstr>
      <vt:lpstr>Simple Light</vt:lpstr>
      <vt:lpstr>Презентация PowerPoint</vt:lpstr>
      <vt:lpstr>Сублингвальная доставка -</vt:lpstr>
      <vt:lpstr>Презентация PowerPoint</vt:lpstr>
      <vt:lpstr>Презентация PowerPoint</vt:lpstr>
      <vt:lpstr>Материалы и методы</vt:lpstr>
      <vt:lpstr>Альгинат натрия – </vt:lpstr>
      <vt:lpstr>Презентация PowerPoint</vt:lpstr>
      <vt:lpstr>Приготовление пленок и формирование образцов</vt:lpstr>
      <vt:lpstr>Толщины пленок</vt:lpstr>
      <vt:lpstr>Презентация PowerPoint</vt:lpstr>
      <vt:lpstr>Оценка выхода лекарственного препарата </vt:lpstr>
      <vt:lpstr>Выход лекарственного препарата</vt:lpstr>
      <vt:lpstr>Выводы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Шинкарева</dc:creator>
  <cp:lastModifiedBy>Мария Шинкарева</cp:lastModifiedBy>
  <cp:revision>38</cp:revision>
  <dcterms:modified xsi:type="dcterms:W3CDTF">2023-02-28T17:03:17Z</dcterms:modified>
</cp:coreProperties>
</file>