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Nunito"/>
      <p:regular r:id="rId22"/>
      <p:bold r:id="rId23"/>
      <p:italic r:id="rId24"/>
      <p:boldItalic r:id="rId25"/>
    </p:embeddedFont>
    <p:embeddedFont>
      <p:font typeface="Montserrat"/>
      <p:regular r:id="rId26"/>
      <p:bold r:id="rId27"/>
      <p:italic r:id="rId28"/>
      <p:boldItalic r:id="rId29"/>
    </p:embeddedFont>
    <p:embeddedFont>
      <p:font typeface="Maven Pro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Nunito-regular.fntdata"/><Relationship Id="rId21" Type="http://schemas.openxmlformats.org/officeDocument/2006/relationships/slide" Target="slides/slide16.xml"/><Relationship Id="rId24" Type="http://schemas.openxmlformats.org/officeDocument/2006/relationships/font" Target="fonts/Nunito-italic.fntdata"/><Relationship Id="rId23" Type="http://schemas.openxmlformats.org/officeDocument/2006/relationships/font" Target="fonts/Nuni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regular.fntdata"/><Relationship Id="rId25" Type="http://schemas.openxmlformats.org/officeDocument/2006/relationships/font" Target="fonts/Nunito-boldItalic.fntdata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avenPro-bold.fntdata"/><Relationship Id="rId30" Type="http://schemas.openxmlformats.org/officeDocument/2006/relationships/font" Target="fonts/MavenPro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94a92385cd_0_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94a92385cd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194a92385cd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194a92385cd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194a92385cd_0_4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194a92385cd_0_4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94a92385cd_0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194a92385cd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194a92385cd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194a92385cd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194a92385cd_0_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194a92385cd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94a92385cd_0_5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94a92385cd_0_5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94a92385cd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94a92385cd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94a92385cd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94a92385cd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94a92385cd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94a92385cd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94a92385cd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94a92385cd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94a92385cd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94a92385cd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94a92385cd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194a92385cd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94a92385cd_0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94a92385cd_0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194a92385cd_0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194a92385cd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382600" y="556625"/>
            <a:ext cx="5017500" cy="15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800"/>
              <a:t>Разработка пленок из водорастворимых полимеров для сублингвальной доставки</a:t>
            </a:r>
            <a:endParaRPr sz="2800"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5037825" y="3853600"/>
            <a:ext cx="387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b="1" lang="ru" sz="1840"/>
              <a:t>Образовательная организация: ГБОУ Школа №1505</a:t>
            </a:r>
            <a:endParaRPr b="1" sz="184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b="1" lang="ru" sz="1840"/>
              <a:t>Исполнитель: Гаязова Алина</a:t>
            </a:r>
            <a:endParaRPr b="1" sz="184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2"/>
          <p:cNvSpPr txBox="1"/>
          <p:nvPr>
            <p:ph type="title"/>
          </p:nvPr>
        </p:nvSpPr>
        <p:spPr>
          <a:xfrm>
            <a:off x="1255275" y="14165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Гуммиарабик</a:t>
            </a:r>
            <a:endParaRPr/>
          </a:p>
        </p:txBody>
      </p:sp>
      <p:sp>
        <p:nvSpPr>
          <p:cNvPr id="352" name="Google Shape;352;p22"/>
          <p:cNvSpPr txBox="1"/>
          <p:nvPr>
            <p:ph idx="1" type="body"/>
          </p:nvPr>
        </p:nvSpPr>
        <p:spPr>
          <a:xfrm>
            <a:off x="5083000" y="3322475"/>
            <a:ext cx="3392700" cy="21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ru" sz="2000">
                <a:highlight>
                  <a:schemeClr val="lt1"/>
                </a:highlight>
              </a:rPr>
              <a:t>Природный полисахарид, получаемый из акаций нескольких видов.</a:t>
            </a:r>
            <a:endParaRPr sz="2000"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275"/>
              <a:buNone/>
            </a:pPr>
            <a:r>
              <a:t/>
            </a:r>
            <a:endParaRPr sz="1625">
              <a:highlight>
                <a:schemeClr val="lt1"/>
              </a:highlight>
            </a:endParaRPr>
          </a:p>
        </p:txBody>
      </p:sp>
      <p:pic>
        <p:nvPicPr>
          <p:cNvPr id="353" name="Google Shape;3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8900" y="69725"/>
            <a:ext cx="4706275" cy="234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850" y="2205000"/>
            <a:ext cx="4188675" cy="25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22"/>
          <p:cNvSpPr txBox="1"/>
          <p:nvPr/>
        </p:nvSpPr>
        <p:spPr>
          <a:xfrm>
            <a:off x="1104363" y="1791900"/>
            <a:ext cx="3000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i="1" lang="ru" sz="2000">
                <a:solidFill>
                  <a:schemeClr val="dk2"/>
                </a:solidFill>
                <a:highlight>
                  <a:schemeClr val="lt1"/>
                </a:highlight>
              </a:rPr>
              <a:t>Acacia senegal</a:t>
            </a:r>
            <a:endParaRPr i="1" sz="2000"/>
          </a:p>
        </p:txBody>
      </p:sp>
      <p:sp>
        <p:nvSpPr>
          <p:cNvPr id="356" name="Google Shape;356;p2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3"/>
          <p:cNvSpPr txBox="1"/>
          <p:nvPr>
            <p:ph idx="1" type="body"/>
          </p:nvPr>
        </p:nvSpPr>
        <p:spPr>
          <a:xfrm>
            <a:off x="1303800" y="415175"/>
            <a:ext cx="7030500" cy="41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/>
              <a:t>Применяется в пищевой промышленности, фармакологии.</a:t>
            </a:r>
            <a:r>
              <a:rPr lang="ru" sz="2000">
                <a:solidFill>
                  <a:srgbClr val="000000"/>
                </a:solidFill>
              </a:rPr>
              <a:t>По данным FDA, гуммиарабик считается «общепризнанным безопасным» (GRAS) в качестве пищевой добавки в США.</a:t>
            </a:r>
            <a:endParaRPr sz="2000"/>
          </a:p>
        </p:txBody>
      </p:sp>
      <p:pic>
        <p:nvPicPr>
          <p:cNvPr id="362" name="Google Shape;3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2825" y="2217625"/>
            <a:ext cx="2830725" cy="283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5025" y="1859200"/>
            <a:ext cx="3036600" cy="30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2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Желатин</a:t>
            </a:r>
            <a:endParaRPr/>
          </a:p>
        </p:txBody>
      </p:sp>
      <p:sp>
        <p:nvSpPr>
          <p:cNvPr id="370" name="Google Shape;370;p24"/>
          <p:cNvSpPr txBox="1"/>
          <p:nvPr>
            <p:ph idx="1" type="body"/>
          </p:nvPr>
        </p:nvSpPr>
        <p:spPr>
          <a:xfrm>
            <a:off x="1303800" y="14533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/>
              <a:t>Природный биополимер. Продукт переработки соеденительной ткани животных.</a:t>
            </a:r>
            <a:endParaRPr sz="2000"/>
          </a:p>
        </p:txBody>
      </p:sp>
      <p:pic>
        <p:nvPicPr>
          <p:cNvPr id="371" name="Google Shape;37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0625" y="2443350"/>
            <a:ext cx="3978401" cy="2652274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2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373" name="Google Shape;37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6250" y="1939375"/>
            <a:ext cx="3263950" cy="326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5"/>
          <p:cNvSpPr txBox="1"/>
          <p:nvPr>
            <p:ph idx="1" type="body"/>
          </p:nvPr>
        </p:nvSpPr>
        <p:spPr>
          <a:xfrm>
            <a:off x="1212650" y="96730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/>
              <a:t>Применяется в пищевой промышленности, фармакология, косметология.</a:t>
            </a:r>
            <a:endParaRPr sz="2000"/>
          </a:p>
        </p:txBody>
      </p:sp>
      <p:pic>
        <p:nvPicPr>
          <p:cNvPr id="379" name="Google Shape;37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325" y="2074350"/>
            <a:ext cx="2992650" cy="299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381" name="Google Shape;38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5175" y="1307500"/>
            <a:ext cx="3548826" cy="354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Метод-литье. Размер образцов: 2 на 2 см.</a:t>
            </a:r>
            <a:endParaRPr/>
          </a:p>
        </p:txBody>
      </p:sp>
      <p:sp>
        <p:nvSpPr>
          <p:cNvPr id="387" name="Google Shape;387;p26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389" name="Google Shape;38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00" y="1274375"/>
            <a:ext cx="6699126" cy="376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Что будет сделано</a:t>
            </a:r>
            <a:endParaRPr/>
          </a:p>
        </p:txBody>
      </p:sp>
      <p:sp>
        <p:nvSpPr>
          <p:cNvPr id="395" name="Google Shape;395;p27"/>
          <p:cNvSpPr txBox="1"/>
          <p:nvPr>
            <p:ph idx="1" type="body"/>
          </p:nvPr>
        </p:nvSpPr>
        <p:spPr>
          <a:xfrm>
            <a:off x="1303800" y="15242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1</a:t>
            </a:r>
            <a:r>
              <a:rPr lang="ru" sz="2000"/>
              <a:t>.	Получение пленок из различных материалов и формирование образцов;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/>
              <a:t>2.	Исследование скорости растворения пленок в PBS и модели слюны;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/>
              <a:t>3.	Изучение выхода лекарственного препарата из полученных пленок;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/>
              <a:t>4.	Проведение механических испытаний;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/>
              <a:t>5.	Исследование цитотоксичности.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8"/>
          <p:cNvSpPr txBox="1"/>
          <p:nvPr>
            <p:ph type="title"/>
          </p:nvPr>
        </p:nvSpPr>
        <p:spPr>
          <a:xfrm>
            <a:off x="1108650" y="2072100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Спасибо за внимание</a:t>
            </a:r>
            <a:endParaRPr sz="3600"/>
          </a:p>
        </p:txBody>
      </p:sp>
      <p:sp>
        <p:nvSpPr>
          <p:cNvPr id="402" name="Google Shape;402;p2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03" name="Google Shape;403;p28"/>
          <p:cNvSpPr txBox="1"/>
          <p:nvPr/>
        </p:nvSpPr>
        <p:spPr>
          <a:xfrm>
            <a:off x="282025" y="4238700"/>
            <a:ext cx="4033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Nunito"/>
                <a:ea typeface="Nunito"/>
                <a:cs typeface="Nunito"/>
                <a:sym typeface="Nunito"/>
              </a:rPr>
              <a:t>Гаязова Алина</a:t>
            </a:r>
            <a:endParaRPr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Nunito"/>
                <a:ea typeface="Nunito"/>
                <a:cs typeface="Nunito"/>
                <a:sym typeface="Nunito"/>
              </a:rPr>
              <a:t>Ученица 10В класса, ГБОУ Школа № 1505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1254" y="1638353"/>
            <a:ext cx="3505150" cy="3505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4"/>
          <p:cNvSpPr txBox="1"/>
          <p:nvPr/>
        </p:nvSpPr>
        <p:spPr>
          <a:xfrm>
            <a:off x="1308175" y="313900"/>
            <a:ext cx="72789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Сублингвальная доставка</a:t>
            </a:r>
            <a:r>
              <a:rPr lang="ru" sz="2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-   </a:t>
            </a:r>
            <a:endParaRPr sz="2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прием лекарства путем его размещения под языком.</a:t>
            </a:r>
            <a:endParaRPr sz="2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2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Вещества впитываются через слизистую языка, пронизанную множеством сосудов.</a:t>
            </a:r>
            <a:endParaRPr sz="2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85" name="Google Shape;28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3650" y="2230300"/>
            <a:ext cx="3097600" cy="284608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/>
          <p:nvPr>
            <p:ph idx="1" type="body"/>
          </p:nvPr>
        </p:nvSpPr>
        <p:spPr>
          <a:xfrm>
            <a:off x="1212675" y="253150"/>
            <a:ext cx="5933400" cy="40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/>
              <a:t>Актуальность:</a:t>
            </a:r>
            <a:endParaRPr b="1"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/>
              <a:t>-</a:t>
            </a:r>
            <a:r>
              <a:rPr lang="ru" sz="2000"/>
              <a:t>Потеря свойств некоторыми веществами из-за эффекта первого прохождения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/>
              <a:t>-Люди  с потенциальной проблемой принятия большого количества доз препарата(в особенности пожилые)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/>
              <a:t>-Люди с трипанофобией(боязнь уколов)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2" name="Google Shape;2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4925" y="3219925"/>
            <a:ext cx="2309475" cy="191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6075" y="870298"/>
            <a:ext cx="1336350" cy="3402902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Найденные примеры применения</a:t>
            </a:r>
            <a:endParaRPr/>
          </a:p>
        </p:txBody>
      </p:sp>
      <p:sp>
        <p:nvSpPr>
          <p:cNvPr id="300" name="Google Shape;300;p16"/>
          <p:cNvSpPr txBox="1"/>
          <p:nvPr>
            <p:ph idx="1" type="body"/>
          </p:nvPr>
        </p:nvSpPr>
        <p:spPr>
          <a:xfrm>
            <a:off x="1516450" y="123057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28600" lvl="0" marL="457200" rtl="0" algn="l">
              <a:lnSpc>
                <a:spcPct val="106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rgbClr val="000000"/>
                </a:solidFill>
              </a:rPr>
              <a:t>Доставка инсулина, ропинирола (болезнь Паркинсона)</a:t>
            </a:r>
            <a:endParaRPr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1" name="Google Shape;30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500" y="2003100"/>
            <a:ext cx="33909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7732" y="1774875"/>
            <a:ext cx="4042043" cy="2273651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04" name="Google Shape;304;p16"/>
          <p:cNvSpPr txBox="1"/>
          <p:nvPr/>
        </p:nvSpPr>
        <p:spPr>
          <a:xfrm>
            <a:off x="6146275" y="4225525"/>
            <a:ext cx="26835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333333"/>
                </a:solidFill>
                <a:highlight>
                  <a:schemeClr val="lt1"/>
                </a:highlight>
              </a:rPr>
              <a:t>Sevdenur Erzengin, Ece Guler, Enfal Eser, Elif Beyzanur Polat, Oguzhan Gunduz, Muhammet EminCam In vitro and in vivo evaluation of 3D printed sodium alginate/polyethylene glycol scaffolds for sublingual delivery of insulin: Preparation, characterization, and pharmacokinetics // International Journal of Biological Macromolecules. - 2022. - №204. - С. 429-440.</a:t>
            </a:r>
            <a:endParaRPr sz="700">
              <a:highlight>
                <a:schemeClr val="lt1"/>
              </a:highlight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05" name="Google Shape;305;p16"/>
          <p:cNvSpPr txBox="1"/>
          <p:nvPr/>
        </p:nvSpPr>
        <p:spPr>
          <a:xfrm>
            <a:off x="2367175" y="4514975"/>
            <a:ext cx="3546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>
                <a:solidFill>
                  <a:srgbClr val="333333"/>
                </a:solidFill>
                <a:highlight>
                  <a:schemeClr val="lt1"/>
                </a:highlight>
              </a:rPr>
              <a:t>Ka Lun Lai, Yuan Fang, Hao Han, Qingqing Li, Shuai Zhang, Ho Yin Li, Shing Fung Chow, Tai Ning Lam, Wai Yip Thomas Lee Orally-dissolving film for sublingual and buccal delivery of ropinirole // Colloids and Surfaces B: Biointerfaces. - 2018. - №163. - С. 9-18.</a:t>
            </a:r>
            <a:endParaRPr sz="700">
              <a:solidFill>
                <a:srgbClr val="333333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7"/>
          <p:cNvSpPr txBox="1"/>
          <p:nvPr>
            <p:ph idx="1" type="body"/>
          </p:nvPr>
        </p:nvSpPr>
        <p:spPr>
          <a:xfrm>
            <a:off x="1043425" y="128675"/>
            <a:ext cx="7245900" cy="39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2000"/>
              <a:t>Цель</a:t>
            </a:r>
            <a:r>
              <a:rPr lang="ru" sz="2000"/>
              <a:t>: разработка пленок для сублингвальной доставки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ru" sz="2000"/>
              <a:t>Задачи</a:t>
            </a:r>
            <a:r>
              <a:rPr lang="ru" sz="2000"/>
              <a:t>: 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/>
              <a:t>1.	</a:t>
            </a:r>
            <a:r>
              <a:rPr lang="ru" sz="2000" u="sng"/>
              <a:t>Анализ литературы с целью подбора материала;</a:t>
            </a:r>
            <a:endParaRPr sz="2000" u="sng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/>
              <a:t>2.	Получение пленок из различных материалов и формирование образцов;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/>
              <a:t>3.	Исследование скорости растворения пленок в PBS и модели слюны;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/>
              <a:t>4.	Изучение выхода лекарственного препарата из полученных пленок;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/>
              <a:t>5.	Проведение механических испытаний;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/>
              <a:t>6.	Исследование цитотоксичности.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Материалы</a:t>
            </a:r>
            <a:endParaRPr/>
          </a:p>
        </p:txBody>
      </p:sp>
      <p:sp>
        <p:nvSpPr>
          <p:cNvPr id="317" name="Google Shape;317;p18"/>
          <p:cNvSpPr txBox="1"/>
          <p:nvPr>
            <p:ph idx="1" type="body"/>
          </p:nvPr>
        </p:nvSpPr>
        <p:spPr>
          <a:xfrm>
            <a:off x="1297500" y="1185475"/>
            <a:ext cx="7038900" cy="327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Альгинат натрия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/>
              <a:t>Полиэтиленгликоль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/>
              <a:t>Гуммиарабик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/>
              <a:t>Желатин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8" name="Google Shape;31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6175" y="876775"/>
            <a:ext cx="2903900" cy="29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1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Альгинат натрия</a:t>
            </a:r>
            <a:endParaRPr/>
          </a:p>
        </p:txBody>
      </p:sp>
      <p:sp>
        <p:nvSpPr>
          <p:cNvPr id="325" name="Google Shape;325;p19"/>
          <p:cNvSpPr txBox="1"/>
          <p:nvPr>
            <p:ph idx="1" type="body"/>
          </p:nvPr>
        </p:nvSpPr>
        <p:spPr>
          <a:xfrm>
            <a:off x="1243050" y="13009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/>
              <a:t>Полисахарид, натриевая соль альгиновой кислоты. Получают из бурых водорослей.</a:t>
            </a:r>
            <a:endParaRPr sz="2000"/>
          </a:p>
        </p:txBody>
      </p:sp>
      <p:pic>
        <p:nvPicPr>
          <p:cNvPr id="326" name="Google Shape;3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5525" y="2455350"/>
            <a:ext cx="6899375" cy="189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775" y="2196650"/>
            <a:ext cx="1303800" cy="2946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0"/>
          <p:cNvSpPr txBox="1"/>
          <p:nvPr>
            <p:ph idx="1" type="body"/>
          </p:nvPr>
        </p:nvSpPr>
        <p:spPr>
          <a:xfrm>
            <a:off x="1303800" y="627825"/>
            <a:ext cx="7030500" cy="39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2000"/>
              <a:t>П</a:t>
            </a:r>
            <a:r>
              <a:rPr lang="ru" sz="2000"/>
              <a:t>рименяется в фармакологии, пищевой промышленности.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334" name="Google Shape;3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0750" y="1438950"/>
            <a:ext cx="2160962" cy="324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0"/>
          <p:cNvPicPr preferRelativeResize="0"/>
          <p:nvPr/>
        </p:nvPicPr>
        <p:blipFill rotWithShape="1">
          <a:blip r:embed="rId4">
            <a:alphaModFix/>
          </a:blip>
          <a:srcRect b="0" l="0" r="3362" t="0"/>
          <a:stretch/>
        </p:blipFill>
        <p:spPr>
          <a:xfrm>
            <a:off x="1374075" y="1920375"/>
            <a:ext cx="3618176" cy="2763224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2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1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Полиэтиленгликоль</a:t>
            </a:r>
            <a:endParaRPr/>
          </a:p>
        </p:txBody>
      </p:sp>
      <p:sp>
        <p:nvSpPr>
          <p:cNvPr id="342" name="Google Shape;342;p21"/>
          <p:cNvSpPr txBox="1"/>
          <p:nvPr>
            <p:ph idx="1" type="body"/>
          </p:nvPr>
        </p:nvSpPr>
        <p:spPr>
          <a:xfrm>
            <a:off x="141400" y="3188750"/>
            <a:ext cx="5823000" cy="16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highlight>
                <a:schemeClr val="dk1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43" name="Google Shape;34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1475" y="167950"/>
            <a:ext cx="2721500" cy="272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21"/>
          <p:cNvSpPr txBox="1"/>
          <p:nvPr/>
        </p:nvSpPr>
        <p:spPr>
          <a:xfrm>
            <a:off x="394550" y="1438425"/>
            <a:ext cx="4177500" cy="29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Полимер этиленгликоля, многоатомный спирт.</a:t>
            </a:r>
            <a:endParaRPr sz="2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2"/>
                </a:solidFill>
                <a:highlight>
                  <a:schemeClr val="lt1"/>
                </a:highlight>
                <a:latin typeface="Nunito"/>
                <a:ea typeface="Nunito"/>
                <a:cs typeface="Nunito"/>
                <a:sym typeface="Nunito"/>
              </a:rPr>
              <a:t>Применяется в фармакологии, в пищевой промышленности(разрешен в странах ЕС и РФ).</a:t>
            </a:r>
            <a:endParaRPr sz="2000">
              <a:solidFill>
                <a:schemeClr val="dk2"/>
              </a:solidFill>
              <a:highlight>
                <a:schemeClr val="lt1"/>
              </a:highlight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45" name="Google Shape;34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8775" y="3067950"/>
            <a:ext cx="1802900" cy="180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