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64" r:id="rId5"/>
    <p:sldId id="270" r:id="rId6"/>
    <p:sldId id="271" r:id="rId7"/>
    <p:sldId id="272" r:id="rId8"/>
    <p:sldId id="300" r:id="rId9"/>
    <p:sldId id="301" r:id="rId10"/>
    <p:sldId id="303" r:id="rId11"/>
    <p:sldId id="288" r:id="rId12"/>
    <p:sldId id="289" r:id="rId13"/>
    <p:sldId id="273" r:id="rId14"/>
    <p:sldId id="275" r:id="rId15"/>
    <p:sldId id="274" r:id="rId16"/>
    <p:sldId id="282" r:id="rId17"/>
    <p:sldId id="283" r:id="rId18"/>
    <p:sldId id="284" r:id="rId19"/>
    <p:sldId id="290" r:id="rId20"/>
    <p:sldId id="291" r:id="rId21"/>
    <p:sldId id="299" r:id="rId22"/>
    <p:sldId id="298" r:id="rId23"/>
    <p:sldId id="292" r:id="rId24"/>
    <p:sldId id="296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32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ЧАСТИ ЦЕЛОГО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Правильные дроби, проценты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Два значения слова «единица»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Отвлечение от объекта свойств</a:t>
            </a:r>
          </a:p>
          <a:p>
            <a:r>
              <a:rPr lang="ru-RU" dirty="0" smtClean="0"/>
              <a:t>Сравнение по одному свойству понятия меры (</a:t>
            </a:r>
            <a:r>
              <a:rPr lang="ru-RU" dirty="0" err="1" smtClean="0"/>
              <a:t>длиннее-короче</a:t>
            </a:r>
            <a:r>
              <a:rPr lang="ru-RU" dirty="0" smtClean="0"/>
              <a:t>, </a:t>
            </a:r>
            <a:r>
              <a:rPr lang="ru-RU" dirty="0" err="1" smtClean="0"/>
              <a:t>мало-много</a:t>
            </a:r>
            <a:r>
              <a:rPr lang="ru-RU" dirty="0" smtClean="0"/>
              <a:t>) приводит к выработке </a:t>
            </a:r>
            <a:r>
              <a:rPr lang="ru-RU" u="sng" dirty="0" smtClean="0"/>
              <a:t>единиц измерения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u="sng" dirty="0" smtClean="0"/>
              <a:t>Не количество объектов,</a:t>
            </a:r>
          </a:p>
          <a:p>
            <a:pPr>
              <a:buNone/>
            </a:pPr>
            <a:r>
              <a:rPr lang="ru-RU" u="sng" dirty="0" smtClean="0"/>
              <a:t> а мера выраженности конкретного свойства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Половина, треть, четверть</a:t>
            </a:r>
            <a:endParaRPr lang="ru-RU" dirty="0"/>
          </a:p>
        </p:txBody>
      </p:sp>
      <p:pic>
        <p:nvPicPr>
          <p:cNvPr id="2050" name="Picture 2" descr="C:\Users\imran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05678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mran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Единичный отрезок и единичная окружность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dirty="0" smtClean="0"/>
              <a:t>Условная величина (длина) отрезка, принятая за целое, называется единичным отрезком</a:t>
            </a:r>
          </a:p>
          <a:p>
            <a:r>
              <a:rPr lang="ru-RU" dirty="0" smtClean="0"/>
              <a:t>Окружность, радиус которой является единичным отрезком, называется единичной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mran\Desktop\img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pic>
        <p:nvPicPr>
          <p:cNvPr id="7170" name="Picture 2" descr="C:\Users\imran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Часть, доля</a:t>
            </a:r>
            <a:endParaRPr lang="ru-RU" dirty="0"/>
          </a:p>
        </p:txBody>
      </p:sp>
      <p:pic>
        <p:nvPicPr>
          <p:cNvPr id="1026" name="Picture 2" descr="C:\Users\imran\Desktop\12222-kop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196" y="1600200"/>
            <a:ext cx="475760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Дробь – это часть целого, разделенного на равные доли</a:t>
            </a:r>
            <a:endParaRPr lang="ru-RU" dirty="0"/>
          </a:p>
        </p:txBody>
      </p:sp>
      <p:pic>
        <p:nvPicPr>
          <p:cNvPr id="2050" name="Picture 2" descr="C:\Users\imran\Desktop\1022149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290" y="1600200"/>
            <a:ext cx="582742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mran\Desktop\0007-007-Dro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ЧАСТЬ И ЦЕЛОЕ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Неправильные дроби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 рублей как целое</a:t>
            </a:r>
            <a:endParaRPr lang="ru-RU" dirty="0"/>
          </a:p>
        </p:txBody>
      </p:sp>
      <p:pic>
        <p:nvPicPr>
          <p:cNvPr id="4099" name="Picture 3" descr="C:\Users\imran\Desktop\eca9a8da67ff81143c2a8ba3d943e61d21899ff4a27001556cb64d4f3b511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Правильная и неправильная дробь</a:t>
            </a:r>
            <a:endParaRPr lang="ru-RU" dirty="0"/>
          </a:p>
        </p:txBody>
      </p:sp>
      <p:pic>
        <p:nvPicPr>
          <p:cNvPr id="7170" name="Picture 2" descr="C:\Users\imran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mran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записи части целого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На Руси дроби называли </a:t>
            </a:r>
            <a:r>
              <a:rPr lang="ru-RU" i="1" dirty="0" smtClean="0"/>
              <a:t>долями</a:t>
            </a:r>
            <a:r>
              <a:rPr lang="ru-RU" dirty="0" smtClean="0"/>
              <a:t>. </a:t>
            </a:r>
          </a:p>
          <a:p>
            <a:pPr algn="ctr">
              <a:buNone/>
            </a:pPr>
            <a:r>
              <a:rPr lang="ru-RU" dirty="0" smtClean="0"/>
              <a:t>В первых российских учебниках математики дроби назывались </a:t>
            </a:r>
            <a:r>
              <a:rPr lang="ru-RU" i="1" dirty="0" smtClean="0"/>
              <a:t>ломаными числами.</a:t>
            </a:r>
          </a:p>
          <a:p>
            <a:pPr algn="ctr">
              <a:buNone/>
            </a:pPr>
            <a:r>
              <a:rPr lang="ru-RU" i="1" dirty="0" smtClean="0"/>
              <a:t>Важно понимать – дробь – это про </a:t>
            </a:r>
            <a:r>
              <a:rPr lang="ru-RU" b="1" i="1" dirty="0" smtClean="0"/>
              <a:t>количество равных частей целого</a:t>
            </a:r>
          </a:p>
          <a:p>
            <a:pPr algn="ctr">
              <a:buNone/>
            </a:pPr>
            <a:r>
              <a:rPr lang="ru-RU" b="1" i="1" dirty="0" smtClean="0"/>
              <a:t>Если целое разделено на число долей, кратное 10 (например: 10, 100, 1000, и т.п.), по можно применить десятичную запись.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записи смешанной дроби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sz="4400" b="1" i="1" dirty="0" smtClean="0"/>
              <a:t>4+7/10</a:t>
            </a:r>
          </a:p>
          <a:p>
            <a:pPr algn="ctr">
              <a:buNone/>
            </a:pPr>
            <a:r>
              <a:rPr lang="ru-RU" sz="4400" b="1" i="1" dirty="0" smtClean="0"/>
              <a:t>4+0,7</a:t>
            </a:r>
          </a:p>
          <a:p>
            <a:pPr algn="ctr">
              <a:buNone/>
            </a:pPr>
            <a:r>
              <a:rPr lang="ru-RU" sz="4400" b="1" i="1" dirty="0" smtClean="0"/>
              <a:t>4,7</a:t>
            </a:r>
          </a:p>
          <a:p>
            <a:pPr algn="ctr">
              <a:buNone/>
            </a:pPr>
            <a:r>
              <a:rPr lang="ru-RU" sz="4400" b="1" i="1" dirty="0" smtClean="0"/>
              <a:t>4,7000….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Перевод десятичной дроби в обыкновенную и обратно</a:t>
            </a:r>
            <a:endParaRPr lang="ru-RU" dirty="0"/>
          </a:p>
        </p:txBody>
      </p:sp>
      <p:pic>
        <p:nvPicPr>
          <p:cNvPr id="4098" name="Picture 2" descr="C:\Users\imran\Desktop\2018-07-18_22-56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56792"/>
            <a:ext cx="885825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Действия с равными частями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5241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8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действий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Складываются части целого простым добавлением  одного к другому (складываются числители дроби)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 + 0,5 =</a:t>
                      </a:r>
                      <a:r>
                        <a:rPr lang="ru-RU" baseline="0" dirty="0" smtClean="0"/>
                        <a:t> 0,8</a:t>
                      </a:r>
                    </a:p>
                    <a:p>
                      <a:r>
                        <a:rPr lang="ru-RU" baseline="0" dirty="0" smtClean="0"/>
                        <a:t>4/7 + 2/7 = 6/7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вычитание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Вычитаются части целого (простая операция вычитания одного числителя дроби из другого)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 – 0,5 = -0,2</a:t>
                      </a:r>
                    </a:p>
                    <a:p>
                      <a:r>
                        <a:rPr lang="ru-RU" dirty="0" smtClean="0"/>
                        <a:t>4/7</a:t>
                      </a:r>
                      <a:r>
                        <a:rPr lang="ru-RU" baseline="0" dirty="0" smtClean="0"/>
                        <a:t> – 2/7 = 2/7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умножение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Умножаются между собой числители и умножаются между собой знаменатели дробей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 </a:t>
                      </a:r>
                      <a:r>
                        <a:rPr lang="ru-RU" dirty="0" err="1" smtClean="0"/>
                        <a:t>х</a:t>
                      </a:r>
                      <a:r>
                        <a:rPr lang="ru-RU" dirty="0" smtClean="0"/>
                        <a:t> 0,5 = 0,15</a:t>
                      </a:r>
                    </a:p>
                    <a:p>
                      <a:r>
                        <a:rPr lang="ru-RU" dirty="0" smtClean="0"/>
                        <a:t>4/7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х</a:t>
                      </a:r>
                      <a:r>
                        <a:rPr lang="ru-RU" baseline="0" dirty="0" smtClean="0"/>
                        <a:t> 2/7 = 8/49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Делятся числители один на другой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 : 0,5 = 0,6</a:t>
                      </a:r>
                    </a:p>
                    <a:p>
                      <a:r>
                        <a:rPr lang="ru-RU" dirty="0" smtClean="0"/>
                        <a:t>4/7</a:t>
                      </a:r>
                      <a:r>
                        <a:rPr lang="ru-RU" baseline="0" dirty="0" smtClean="0"/>
                        <a:t> : 2/7 = 2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Части целого – 30/100 или 0,30 от 100 рублей или 30% от 100 рублей</a:t>
            </a:r>
            <a:endParaRPr lang="ru-RU" dirty="0"/>
          </a:p>
        </p:txBody>
      </p:sp>
      <p:pic>
        <p:nvPicPr>
          <p:cNvPr id="5122" name="Picture 2" descr="C:\Users\imran\Desktop\577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645024"/>
            <a:ext cx="1796517" cy="1761059"/>
          </a:xfrm>
          <a:prstGeom prst="rect">
            <a:avLst/>
          </a:prstGeom>
          <a:noFill/>
        </p:spPr>
      </p:pic>
      <p:pic>
        <p:nvPicPr>
          <p:cNvPr id="5123" name="Picture 3" descr="C:\Users\imran\Desktop\57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1797300" cy="1761828"/>
          </a:xfrm>
          <a:prstGeom prst="rect">
            <a:avLst/>
          </a:prstGeom>
          <a:noFill/>
        </p:spPr>
      </p:pic>
      <p:pic>
        <p:nvPicPr>
          <p:cNvPr id="5124" name="Picture 4" descr="C:\Users\imran\Desktop\57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1800200" cy="1764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Процент – сотая часть целого</a:t>
            </a:r>
            <a:endParaRPr lang="ru-RU" dirty="0"/>
          </a:p>
        </p:txBody>
      </p:sp>
      <p:pic>
        <p:nvPicPr>
          <p:cNvPr id="6146" name="Picture 2" descr="C:\Users\imran\Desktop\Скидка-10-процентов-акция-картинки-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25143"/>
            <a:ext cx="2472760" cy="1298037"/>
          </a:xfrm>
          <a:prstGeom prst="rect">
            <a:avLst/>
          </a:prstGeom>
          <a:noFill/>
        </p:spPr>
      </p:pic>
      <p:pic>
        <p:nvPicPr>
          <p:cNvPr id="6147" name="Picture 3" descr="C:\Users\imran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12776"/>
            <a:ext cx="5380856" cy="3602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Относительные величины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относительных величинах не важна абсолютная (конкретная) величина, </a:t>
            </a:r>
            <a:r>
              <a:rPr lang="ru-RU" b="1" dirty="0" smtClean="0"/>
              <a:t>важны только отношения между величинами и их постоянство</a:t>
            </a:r>
          </a:p>
          <a:p>
            <a:endParaRPr lang="ru-RU" b="1" dirty="0" smtClean="0"/>
          </a:p>
          <a:p>
            <a:r>
              <a:rPr lang="ru-RU" b="1" dirty="0" smtClean="0"/>
              <a:t>Здесь важна  обобщенная абстракция изучаемого свойства – некая абстрактная модель  (единичный макет), обобщенная логика или принцип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машины со скидкой 10%</a:t>
            </a:r>
            <a:endParaRPr lang="ru-RU" dirty="0"/>
          </a:p>
        </p:txBody>
      </p:sp>
      <p:pic>
        <p:nvPicPr>
          <p:cNvPr id="1026" name="Picture 2" descr="C:\Users\imran\Desktop\197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42941"/>
            <a:ext cx="8229600" cy="384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Задача: сколько рублей составит скидка, если первоначальная цена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ru-RU" dirty="0" smtClean="0"/>
              <a:t>Синей машины 1 000 000 рублей</a:t>
            </a:r>
          </a:p>
          <a:p>
            <a:r>
              <a:rPr lang="ru-RU" dirty="0" smtClean="0"/>
              <a:t>Красной машины 750 000 рублей</a:t>
            </a:r>
          </a:p>
          <a:p>
            <a:r>
              <a:rPr lang="ru-RU" dirty="0" smtClean="0"/>
              <a:t>Белой машины 500 000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Переворот в мышлении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Что произошло?</a:t>
            </a:r>
          </a:p>
          <a:p>
            <a:r>
              <a:rPr lang="ru-RU" dirty="0" smtClean="0"/>
              <a:t>Нашлась возможность выделить общее свойство – «</a:t>
            </a:r>
            <a:r>
              <a:rPr lang="ru-RU" u="sng" dirty="0" smtClean="0"/>
              <a:t>стоимость машины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Стоимость всех машин была уравнена – </a:t>
            </a:r>
            <a:r>
              <a:rPr lang="ru-RU" u="sng" dirty="0" smtClean="0"/>
              <a:t>взята за единицу как целое – 100% стоимости</a:t>
            </a:r>
          </a:p>
          <a:p>
            <a:r>
              <a:rPr lang="ru-RU" u="sng" dirty="0" smtClean="0"/>
              <a:t>У всех без исключения машин есть начальная стоимость, которую можно обозначить как условную единицу – 100%-ную стоимость.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Новый язык описания реальности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Для чего это нужно?</a:t>
            </a:r>
          </a:p>
          <a:p>
            <a:pPr algn="ctr">
              <a:buNone/>
            </a:pPr>
            <a:r>
              <a:rPr lang="ru-RU" dirty="0" smtClean="0"/>
              <a:t>Мы переходим от абсолютных величин к относительным – </a:t>
            </a:r>
          </a:p>
          <a:p>
            <a:pPr algn="ctr">
              <a:buNone/>
            </a:pPr>
            <a:r>
              <a:rPr lang="ru-RU" dirty="0" smtClean="0"/>
              <a:t>операциям с частями целого.</a:t>
            </a:r>
          </a:p>
          <a:p>
            <a:pPr algn="ctr">
              <a:buNone/>
            </a:pPr>
            <a:r>
              <a:rPr lang="ru-RU" dirty="0" smtClean="0"/>
              <a:t>Переход к действиям с частями позволяет нам:</a:t>
            </a:r>
          </a:p>
          <a:p>
            <a:pPr algn="ctr"/>
            <a:r>
              <a:rPr lang="ru-RU" dirty="0" smtClean="0"/>
              <a:t>Вычислять, не зная абсолютных значений (половина арбуза, треть буханки хлеба и т.п.)</a:t>
            </a:r>
          </a:p>
          <a:p>
            <a:pPr algn="ctr"/>
            <a:r>
              <a:rPr lang="ru-RU" dirty="0" smtClean="0"/>
              <a:t>Устанавливать отношения между частями</a:t>
            </a:r>
          </a:p>
          <a:p>
            <a:pPr algn="ctr"/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415</Words>
  <Application>Microsoft Office PowerPoint</Application>
  <PresentationFormat>Экран (4:3)</PresentationFormat>
  <Paragraphs>75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ЧАСТИ ЦЕЛОГО</vt:lpstr>
      <vt:lpstr>Сто рублей как целое</vt:lpstr>
      <vt:lpstr>Части целого – 30/100 или 0,30 от 100 рублей или 30% от 100 рублей</vt:lpstr>
      <vt:lpstr>Процент – сотая часть целого</vt:lpstr>
      <vt:lpstr>Относительные величины</vt:lpstr>
      <vt:lpstr>Все машины со скидкой 10%</vt:lpstr>
      <vt:lpstr>Задача: сколько рублей составит скидка, если первоначальная цена </vt:lpstr>
      <vt:lpstr>Переворот в мышлении</vt:lpstr>
      <vt:lpstr>Новый язык описания реальности</vt:lpstr>
      <vt:lpstr>Два значения слова «единица»</vt:lpstr>
      <vt:lpstr>Половина, треть, четверть</vt:lpstr>
      <vt:lpstr>Презентация PowerPoint</vt:lpstr>
      <vt:lpstr>Единичный отрезок и единичная окружность</vt:lpstr>
      <vt:lpstr>Презентация PowerPoint</vt:lpstr>
      <vt:lpstr>Задача 1</vt:lpstr>
      <vt:lpstr>Часть, доля</vt:lpstr>
      <vt:lpstr>Дробь – это часть целого, разделенного на равные доли</vt:lpstr>
      <vt:lpstr>Презентация PowerPoint</vt:lpstr>
      <vt:lpstr>ЧАСТЬ И ЦЕЛОЕ</vt:lpstr>
      <vt:lpstr>Правильная и неправильная дробь</vt:lpstr>
      <vt:lpstr>Презентация PowerPoint</vt:lpstr>
      <vt:lpstr>Виды записи части целого</vt:lpstr>
      <vt:lpstr>Виды записи смешанной дроби</vt:lpstr>
      <vt:lpstr>Перевод десятичной дроби в обыкновенную и обратно</vt:lpstr>
      <vt:lpstr>Действия с равными частями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ЧАСТИ ЦЕЛОГО</dc:title>
  <dc:creator>imran</dc:creator>
  <cp:lastModifiedBy>Нагибина Наталия Львовна</cp:lastModifiedBy>
  <cp:revision>73</cp:revision>
  <dcterms:created xsi:type="dcterms:W3CDTF">2019-11-20T09:34:41Z</dcterms:created>
  <dcterms:modified xsi:type="dcterms:W3CDTF">2019-12-23T12:53:34Z</dcterms:modified>
</cp:coreProperties>
</file>