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2" r:id="rId5"/>
    <p:sldId id="263" r:id="rId6"/>
    <p:sldId id="268" r:id="rId7"/>
    <p:sldId id="271" r:id="rId8"/>
    <p:sldId id="266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gym1505.ru/node/16172" TargetMode="External"/><Relationship Id="rId2" Type="http://schemas.openxmlformats.org/officeDocument/2006/relationships/hyperlink" Target="http://research.gym1505.ru/node/1634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slavie.ru/588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gym1505.ru/node/16171" TargetMode="External"/><Relationship Id="rId2" Type="http://schemas.openxmlformats.org/officeDocument/2006/relationships/hyperlink" Target="http://research.gym1505.ru/node/163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5%D0%B7%D0%B8%D0%B4%D0%B5%D0%BD%D1%82%D1%81%D0%BA%D0%B8%D0%B9_%D1%86%D0%B5%D0%BD%D1%82%D1%80_%D0%91._%D0%9D._%D0%95%D0%BB%D1%8C%D1%86%D0%B8%D0%BD%D0%B0" TargetMode="External"/><Relationship Id="rId5" Type="http://schemas.openxmlformats.org/officeDocument/2006/relationships/hyperlink" Target="https://ru.wikipedia.org/wiki/%D0%9F%D0%BE%D0%BB%D0%B8%D1%82%D0%B8%D1%87%D0%B5%D1%81%D0%BA%D0%B0%D1%8F_%D1%8D%D0%BD%D1%86%D0%B8%D0%BA%D0%BB%D0%BE%D0%BF%D0%B5%D0%B4%D0%B8%D1%8F" TargetMode="External"/><Relationship Id="rId4" Type="http://schemas.openxmlformats.org/officeDocument/2006/relationships/hyperlink" Target="https://ru.wikipedia.org/wiki/%D0%91%D0%B0%D0%B1%D0%B5%D1%80%D0%BE%D0%B2%D1%81%D0%BA%D0%B8,_%D0%99%D0%BE%D1%80%D0%B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1800" dirty="0"/>
              <a:t>Автор : Шошина К.В. ,ученица 10 </a:t>
            </a:r>
            <a:r>
              <a:rPr lang="en-US" sz="1800" dirty="0"/>
              <a:t>“</a:t>
            </a:r>
            <a:r>
              <a:rPr lang="ru-RU" sz="1800" dirty="0"/>
              <a:t>Ж</a:t>
            </a:r>
            <a:r>
              <a:rPr lang="en-US" sz="1800" dirty="0"/>
              <a:t>” </a:t>
            </a:r>
            <a:r>
              <a:rPr lang="ru-RU" sz="1800" dirty="0"/>
              <a:t>класса</a:t>
            </a:r>
          </a:p>
          <a:p>
            <a:r>
              <a:rPr lang="ru-RU" sz="1800" dirty="0"/>
              <a:t>Консультант : Иванова Е.А.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27033"/>
            <a:ext cx="7128793" cy="1219201"/>
          </a:xfrm>
        </p:spPr>
        <p:txBody>
          <a:bodyPr>
            <a:normAutofit fontScale="90000"/>
          </a:bodyPr>
          <a:lstStyle/>
          <a:p>
            <a:r>
              <a:rPr lang="ru-RU" sz="1600" kern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Государственное </a:t>
            </a:r>
            <a:r>
              <a:rPr lang="ru-RU" sz="16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бюджетное общеобразовательное учреждение города Москвы "Школа № 1505 "Преображенская</a:t>
            </a:r>
            <a:r>
              <a:rPr lang="ru-RU" sz="1600" kern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ngsana New" panose="02020603050405020304" pitchFamily="18" charset="-34"/>
              </a:rPr>
              <a:t>«</a:t>
            </a: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ru-RU" sz="2700" dirty="0" smtClean="0"/>
              <a:t>“</a:t>
            </a:r>
            <a:r>
              <a:rPr lang="ru-RU" sz="2700" dirty="0"/>
              <a:t>Способы </a:t>
            </a:r>
            <a:r>
              <a:rPr lang="ru-RU" sz="2700" dirty="0" smtClean="0"/>
              <a:t>получения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 </a:t>
            </a:r>
            <a:r>
              <a:rPr lang="ru-RU" sz="2700" dirty="0"/>
              <a:t>власти в Российской империи в </a:t>
            </a:r>
            <a:r>
              <a:rPr lang="en-US" sz="2700" dirty="0"/>
              <a:t>XIX</a:t>
            </a:r>
            <a:r>
              <a:rPr lang="ru-RU" sz="2700" dirty="0"/>
              <a:t> веке и в эпоху СССР”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Список источников и литературы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447925" y="3617436"/>
          <a:ext cx="4248150" cy="643890"/>
        </p:xfrm>
        <a:graphic>
          <a:graphicData uri="http://schemas.openxmlformats.org/drawingml/2006/table">
            <a:tbl>
              <a:tblPr/>
              <a:tblGrid>
                <a:gridCol w="4248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ctr"/>
                      <a:r>
                        <a:rPr lang="ru-RU" dirty="0">
                          <a:effectLst/>
                        </a:rPr>
                        <a:t/>
                      </a:r>
                      <a:br>
                        <a:rPr lang="ru-RU" dirty="0">
                          <a:effectLst/>
                        </a:rPr>
                      </a:br>
                      <a:endParaRPr lang="ru-RU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700808"/>
            <a:ext cx="806489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Ключевский В.О. Русская история [Текст]: полный курс лекций в трех книгах / В. О. Ключевский. - М: Мысль, 1993. - 591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10. </a:t>
            </a:r>
            <a:r>
              <a:rPr lang="ru-RU" altLang="ru-RU" sz="1600" dirty="0" err="1">
                <a:solidFill>
                  <a:schemeClr val="tx2"/>
                </a:solidFill>
              </a:rPr>
              <a:t>Млечин</a:t>
            </a:r>
            <a:r>
              <a:rPr lang="ru-RU" altLang="ru-RU" sz="1600" dirty="0">
                <a:solidFill>
                  <a:schemeClr val="tx2"/>
                </a:solidFill>
              </a:rPr>
              <a:t> Л. М. Брежнев/Л.М. </a:t>
            </a:r>
            <a:r>
              <a:rPr lang="ru-RU" altLang="ru-RU" sz="1600" dirty="0" err="1">
                <a:solidFill>
                  <a:schemeClr val="tx2"/>
                </a:solidFill>
              </a:rPr>
              <a:t>Млечин</a:t>
            </a:r>
            <a:r>
              <a:rPr lang="ru-RU" altLang="ru-RU" sz="1600" dirty="0">
                <a:solidFill>
                  <a:schemeClr val="tx2"/>
                </a:solidFill>
              </a:rPr>
              <a:t>.- М.: Молодая гвардия, 2008. -181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11. Федоров В.А., Моряков В.И., </a:t>
            </a:r>
            <a:r>
              <a:rPr lang="ru-RU" altLang="ru-RU" sz="1600" dirty="0" err="1">
                <a:solidFill>
                  <a:schemeClr val="tx2"/>
                </a:solidFill>
              </a:rPr>
              <a:t>Щетинов</a:t>
            </a:r>
            <a:r>
              <a:rPr lang="ru-RU" altLang="ru-RU" sz="1600" dirty="0">
                <a:solidFill>
                  <a:schemeClr val="tx2"/>
                </a:solidFill>
              </a:rPr>
              <a:t> Ю.А. История России с древнейших времен до наших дней: учебник/ В.А. Федоров, В.И. Моряков, Ю.А. </a:t>
            </a:r>
            <a:r>
              <a:rPr lang="ru-RU" altLang="ru-RU" sz="1600" dirty="0" err="1">
                <a:solidFill>
                  <a:schemeClr val="tx2"/>
                </a:solidFill>
              </a:rPr>
              <a:t>Щетинов</a:t>
            </a:r>
            <a:r>
              <a:rPr lang="ru-RU" altLang="ru-RU" sz="1600" dirty="0">
                <a:solidFill>
                  <a:schemeClr val="tx2"/>
                </a:solidFill>
              </a:rPr>
              <a:t>. - М.: </a:t>
            </a:r>
            <a:r>
              <a:rPr lang="ru-RU" altLang="ru-RU" sz="1600" dirty="0" err="1">
                <a:solidFill>
                  <a:schemeClr val="tx2"/>
                </a:solidFill>
              </a:rPr>
              <a:t>КноРус</a:t>
            </a:r>
            <a:r>
              <a:rPr lang="ru-RU" altLang="ru-RU" sz="1600" dirty="0">
                <a:solidFill>
                  <a:schemeClr val="tx2"/>
                </a:solidFill>
              </a:rPr>
              <a:t>, 2019.-536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12. Поляк Г.Б. История России. Учебник / Под ред. Г.Б. Поляка. - М.: </a:t>
            </a:r>
            <a:r>
              <a:rPr lang="ru-RU" altLang="ru-RU" sz="1600" dirty="0" err="1">
                <a:solidFill>
                  <a:schemeClr val="tx2"/>
                </a:solidFill>
              </a:rPr>
              <a:t>Юнити</a:t>
            </a:r>
            <a:r>
              <a:rPr lang="ru-RU" altLang="ru-RU" sz="1600" dirty="0">
                <a:solidFill>
                  <a:schemeClr val="tx2"/>
                </a:solidFill>
              </a:rPr>
              <a:t>-Дана, 2018.-687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13. Рогов С.М. Советский Союз и США: поиск баланса интересов / С.М. Рогов. – М.: </a:t>
            </a:r>
            <a:r>
              <a:rPr lang="ru-RU" altLang="ru-RU" sz="1600" dirty="0" err="1">
                <a:solidFill>
                  <a:schemeClr val="tx2"/>
                </a:solidFill>
              </a:rPr>
              <a:t>Междунар</a:t>
            </a:r>
            <a:r>
              <a:rPr lang="ru-RU" altLang="ru-RU" sz="1600" dirty="0">
                <a:solidFill>
                  <a:schemeClr val="tx2"/>
                </a:solidFill>
              </a:rPr>
              <a:t>. отношения, 1989.-342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14. Соловьев С. М.  История России с древнейших времен. Том IV / С. М. Соловьев. - СПб.: Амфора, 2019.-415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15. </a:t>
            </a:r>
            <a:r>
              <a:rPr lang="ru-RU" altLang="ru-RU" sz="1600" dirty="0" err="1">
                <a:solidFill>
                  <a:schemeClr val="tx2"/>
                </a:solidFill>
                <a:hlinkClick r:id="rId2"/>
              </a:rPr>
              <a:t>Фроянов</a:t>
            </a:r>
            <a:r>
              <a:rPr lang="ru-RU" altLang="ru-RU" sz="1600" dirty="0">
                <a:solidFill>
                  <a:schemeClr val="tx2"/>
                </a:solidFill>
                <a:hlinkClick r:id="rId2"/>
              </a:rPr>
              <a:t> И.Я. Россия. Погружение в бездну/ И.Я. </a:t>
            </a:r>
            <a:r>
              <a:rPr lang="ru-RU" altLang="ru-RU" sz="1600" dirty="0" err="1">
                <a:solidFill>
                  <a:schemeClr val="tx2"/>
                </a:solidFill>
                <a:hlinkClick r:id="rId2"/>
              </a:rPr>
              <a:t>Фроянов</a:t>
            </a:r>
            <a:r>
              <a:rPr lang="ru-RU" altLang="ru-RU" sz="1600" dirty="0">
                <a:solidFill>
                  <a:schemeClr val="tx2"/>
                </a:solidFill>
                <a:hlinkClick r:id="rId2"/>
              </a:rPr>
              <a:t>.- М.: Алгоритм, 2009.-</a:t>
            </a:r>
            <a:r>
              <a:rPr lang="ru-RU" altLang="ru-RU" sz="1600" dirty="0">
                <a:solidFill>
                  <a:schemeClr val="tx2"/>
                </a:solidFill>
              </a:rPr>
              <a:t> 445 с.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</a:pPr>
            <a:r>
              <a:rPr lang="ru-RU" altLang="ru-RU" sz="1600" dirty="0">
                <a:solidFill>
                  <a:schemeClr val="tx2"/>
                </a:solidFill>
              </a:rPr>
              <a:t>16. </a:t>
            </a:r>
            <a:r>
              <a:rPr lang="ru-RU" altLang="ru-RU" sz="1600" dirty="0" err="1">
                <a:solidFill>
                  <a:schemeClr val="tx2"/>
                </a:solidFill>
                <a:hlinkClick r:id="rId3"/>
              </a:rPr>
              <a:t>Фроянов</a:t>
            </a:r>
            <a:r>
              <a:rPr lang="ru-RU" altLang="ru-RU" sz="1600" dirty="0">
                <a:solidFill>
                  <a:schemeClr val="tx2"/>
                </a:solidFill>
                <a:hlinkClick r:id="rId3"/>
              </a:rPr>
              <a:t> И.Я. Октябрь Семнадцатого (Глядя из настоящего)/ И.Я. </a:t>
            </a:r>
            <a:r>
              <a:rPr lang="ru-RU" altLang="ru-RU" sz="1600" dirty="0" err="1">
                <a:solidFill>
                  <a:schemeClr val="tx2"/>
                </a:solidFill>
                <a:hlinkClick r:id="rId3"/>
              </a:rPr>
              <a:t>Фроянов</a:t>
            </a:r>
            <a:r>
              <a:rPr lang="ru-RU" altLang="ru-RU" sz="1600" dirty="0">
                <a:solidFill>
                  <a:schemeClr val="tx2"/>
                </a:solidFill>
                <a:hlinkClick r:id="rId3"/>
              </a:rPr>
              <a:t>.-</a:t>
            </a:r>
            <a:r>
              <a:rPr lang="ru-RU" altLang="ru-RU" sz="1600" dirty="0" err="1">
                <a:solidFill>
                  <a:schemeClr val="tx2"/>
                </a:solidFill>
                <a:hlinkClick r:id="rId3"/>
              </a:rPr>
              <a:t>Спб</a:t>
            </a:r>
            <a:r>
              <a:rPr lang="ru-RU" altLang="ru-RU" sz="1600" dirty="0">
                <a:solidFill>
                  <a:schemeClr val="tx2"/>
                </a:solidFill>
                <a:hlinkClick r:id="rId3"/>
              </a:rPr>
              <a:t>.: Издательство Санкт-Петербургского университета: Воробьев, 1997</a:t>
            </a:r>
            <a:r>
              <a:rPr lang="ru-RU" altLang="ru-RU" sz="1600" dirty="0">
                <a:solidFill>
                  <a:schemeClr val="tx2"/>
                </a:solidFill>
              </a:rPr>
              <a:t>.-196 с.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98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Список источников и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 </a:t>
            </a:r>
            <a:r>
              <a:rPr lang="ru-RU" sz="2500" dirty="0" err="1"/>
              <a:t>Чураков</a:t>
            </a:r>
            <a:r>
              <a:rPr lang="ru-RU" sz="2500" dirty="0"/>
              <a:t> Д.О. История России: Учебник и практикум для прикладного </a:t>
            </a:r>
            <a:r>
              <a:rPr lang="ru-RU" sz="2500" dirty="0" err="1"/>
              <a:t>бакалавриата</a:t>
            </a:r>
            <a:r>
              <a:rPr lang="ru-RU" sz="2500" dirty="0"/>
              <a:t> / Д.О. </a:t>
            </a:r>
            <a:r>
              <a:rPr lang="ru-RU" sz="2500" dirty="0" err="1"/>
              <a:t>Чураков</a:t>
            </a:r>
            <a:r>
              <a:rPr lang="ru-RU" sz="2500" dirty="0"/>
              <a:t>, С.А. Саркисян. - Люберцы: </a:t>
            </a:r>
            <a:r>
              <a:rPr lang="ru-RU" sz="2500" dirty="0" err="1"/>
              <a:t>Юрайт</a:t>
            </a:r>
            <a:r>
              <a:rPr lang="ru-RU" sz="2500" dirty="0"/>
              <a:t>, 2018.-462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18. Шестаков Ю.А. История государства и права России: Учебное пособие / Ю.А. Шестаков. - М.: </a:t>
            </a:r>
            <a:r>
              <a:rPr lang="ru-RU" sz="2500" dirty="0" err="1"/>
              <a:t>Риор</a:t>
            </a:r>
            <a:r>
              <a:rPr lang="ru-RU" sz="2500" dirty="0"/>
              <a:t>, 2018.-312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19. Школьник  Ю.К. История  России. Полная энциклопедия / Ю.К. Школьник. - М.: </a:t>
            </a:r>
            <a:r>
              <a:rPr lang="ru-RU" sz="2500" dirty="0" err="1"/>
              <a:t>Эксмо</a:t>
            </a:r>
            <a:r>
              <a:rPr lang="ru-RU" sz="2500" dirty="0"/>
              <a:t>, 2019.-352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20. Андреев В.Г. Холодная война: политический феномен, бескровно изменивший мир [Электронный ресурс] / В.Г. Андреев. - Режим доступа: http://www.rau.su/observer/N1_2005/1_04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21. История. РФ. Биография Елизаветы Петровны [Электронный ресурс]: Информационный портал. -Режим доступа: https://histrf.ru/lichnosti/biografii/p/ielizavieta-pietrovna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22. </a:t>
            </a:r>
            <a:r>
              <a:rPr lang="ru-RU" sz="2500" dirty="0" err="1"/>
              <a:t>Инфопедия</a:t>
            </a:r>
            <a:r>
              <a:rPr lang="ru-RU" sz="2500" dirty="0"/>
              <a:t>. Власть. Виды власти [Электронный ресурс]: Информационно-образовательный портал. -Режим доступа: https://infopedia.su/13x11e27.html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23. </a:t>
            </a:r>
            <a:r>
              <a:rPr lang="ru-RU" sz="2500" dirty="0">
                <a:hlinkClick r:id="rId2"/>
              </a:rPr>
              <a:t>История России: Статьи на основе лекций, прочитанных доктором исторических наук профессором А. Ф. Смирновым в Сретенской Духовной Семинарии [Электронный ресурс]</a:t>
            </a:r>
            <a:r>
              <a:rPr lang="ru-RU" sz="2500" dirty="0"/>
              <a:t>-Режим доступа: </a:t>
            </a:r>
            <a:r>
              <a:rPr lang="ru-RU" sz="2500" dirty="0">
                <a:hlinkClick r:id="rId2"/>
              </a:rPr>
              <a:t>http://www.pravoslavie.ru/5880.html</a:t>
            </a:r>
            <a:endParaRPr lang="ru-RU" sz="25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500" dirty="0"/>
              <a:t>24. </a:t>
            </a:r>
            <a:r>
              <a:rPr lang="ru-RU" sz="2500" dirty="0" err="1"/>
              <a:t>Histerl</a:t>
            </a:r>
            <a:r>
              <a:rPr lang="ru-RU" sz="2500" dirty="0"/>
              <a:t>. Дворцовые перевороты. [Электронный ресурс]: Информационный портал. -Режим доступа: https://histerl.ru/kurs/dvorcovye-perevoroty</a:t>
            </a:r>
          </a:p>
          <a:p>
            <a:pPr marL="11430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59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Цель проекта и задачи для достижения данной цели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Цель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3929848" cy="3687762"/>
          </a:xfrm>
        </p:spPr>
        <p:txBody>
          <a:bodyPr/>
          <a:lstStyle/>
          <a:p>
            <a:pPr marL="114300" indent="0">
              <a:buNone/>
            </a:pPr>
            <a:r>
              <a:rPr lang="ru-RU" sz="1200" dirty="0">
                <a:latin typeface="Century" panose="02040604050505020304" pitchFamily="18" charset="0"/>
              </a:rPr>
              <a:t> </a:t>
            </a:r>
            <a:r>
              <a:rPr lang="ru-RU" sz="2000" dirty="0">
                <a:latin typeface="Century" panose="02040604050505020304" pitchFamily="18" charset="0"/>
                <a:cs typeface="Times New Roman" panose="02020603050405020304" pitchFamily="18" charset="0"/>
              </a:rPr>
              <a:t>Изучение и сопоставление способов получения власти в эпоху дворцовых переворотов и СССР</a:t>
            </a:r>
            <a:endParaRPr lang="ru-RU" sz="2000" dirty="0">
              <a:latin typeface="Century" panose="020406040505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800" dirty="0" smtClean="0"/>
              <a:t>Задачи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9" y="2438400"/>
            <a:ext cx="4402832" cy="3687762"/>
          </a:xfrm>
        </p:spPr>
        <p:txBody>
          <a:bodyPr>
            <a:normAutofit fontScale="55000" lnSpcReduction="20000"/>
          </a:bodyPr>
          <a:lstStyle/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обозначить основные направления и элементы внутренней и внешней     политики в 1725-1762гг. и в 1917-1960ые годы;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проанализировать легальность и нелегальность передачи власти в разных видах форм правления: монархии и республики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изучить передачу власти Российского государства в эпоху дворцовых переворотов и выявить незаконных правителей;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рассмотреть правителей СССР и определить, законно ли они пришли к власти;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сравнить исторические эпохи по способу получения власти;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подтвердить или опровергнуть гипотезу; </a:t>
            </a:r>
          </a:p>
          <a:p>
            <a:pPr fontAlgn="base">
              <a:buFont typeface="Wingdings" panose="05000000000000000000" pitchFamily="2" charset="2"/>
              <a:buChar char="v"/>
            </a:pPr>
            <a:r>
              <a:rPr lang="ru-RU" dirty="0"/>
              <a:t>изучить и проанализировать тематическую литературу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Users\Гость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45224"/>
            <a:ext cx="1246332" cy="118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ость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861048"/>
            <a:ext cx="245329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7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80120"/>
          </a:xfrm>
        </p:spPr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4039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политики </a:t>
            </a:r>
            <a:r>
              <a:rPr lang="ru-RU" sz="1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актуальна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 всем мире и во все времена. Народу всегда важно, кому доверить управление государством, и сама компетентность передачи власти. В современном мире постоянно идут дискуссии о несправедливом, нелегальном положении властных структур государства. А что если мы вернемся на несколько веков назад и углубимся в историю правления Россией? Всегда ли вопрос о способах получения власти стоял остро? Все ли имеют представления о том, как передавалась власть и законно ли это происходило? </a:t>
            </a: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/>
          </a:p>
        </p:txBody>
      </p:sp>
      <p:pic>
        <p:nvPicPr>
          <p:cNvPr id="3074" name="Picture 2" descr="C:\Users\Гость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09120"/>
            <a:ext cx="1728192" cy="134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2832" y="4324454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Гипотеза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получения власти могут быть нелегальными в независимости от исторической эпохи и политики</a:t>
            </a:r>
          </a:p>
          <a:p>
            <a:pPr algn="ctr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732" y="260648"/>
            <a:ext cx="1912748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936104"/>
          </a:xfrm>
        </p:spPr>
        <p:txBody>
          <a:bodyPr/>
          <a:lstStyle/>
          <a:p>
            <a:r>
              <a:rPr lang="ru-RU" dirty="0"/>
              <a:t>Методы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будут использованы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методы </a:t>
            </a:r>
          </a:p>
          <a:p>
            <a:pPr marL="11430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04072"/>
              </p:ext>
            </p:extLst>
          </p:nvPr>
        </p:nvGraphicFramePr>
        <p:xfrm>
          <a:off x="1331640" y="3212976"/>
          <a:ext cx="648072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</a:rPr>
                        <a:t>Анализ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тематической литературы</a:t>
                      </a:r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Сравнение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выявленных аспектов разных исторических эпох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Классификация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способов получения власти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5292080" y="2348880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716016" y="234888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987824" y="2348880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Гость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17680"/>
            <a:ext cx="194775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Гость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941168"/>
            <a:ext cx="1728191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Гость\Desktop\downl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21372"/>
            <a:ext cx="1944216" cy="108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201087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/>
                </a:solidFill>
              </a:rPr>
              <a:t>Объект исследования</a:t>
            </a:r>
            <a:r>
              <a:rPr lang="en-US" sz="1200" dirty="0" smtClean="0"/>
              <a:t>:</a:t>
            </a:r>
            <a:r>
              <a:rPr lang="ru-RU" sz="1200" dirty="0" smtClean="0"/>
              <a:t> история </a:t>
            </a:r>
            <a:r>
              <a:rPr lang="ru-RU" sz="1200" dirty="0"/>
              <a:t>Российского государства XVIII и XX веков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587544" y="2201087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/>
                </a:solidFill>
              </a:rPr>
              <a:t>Предмет исследования</a:t>
            </a:r>
            <a:r>
              <a:rPr lang="en-US" sz="1200" dirty="0" smtClean="0"/>
              <a:t>:</a:t>
            </a:r>
            <a:r>
              <a:rPr lang="ru-RU" sz="1200" dirty="0" smtClean="0"/>
              <a:t> способы</a:t>
            </a:r>
            <a:r>
              <a:rPr lang="ru-RU" sz="1200" dirty="0"/>
              <a:t>  </a:t>
            </a:r>
            <a:r>
              <a:rPr lang="ru-RU" sz="1200" dirty="0" smtClean="0"/>
              <a:t>получения </a:t>
            </a:r>
            <a:r>
              <a:rPr lang="ru-RU" sz="1200" dirty="0"/>
              <a:t>власти в  XVIII и XX веках</a:t>
            </a: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/>
              <a:t>Структура исследовательской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40397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Резюме……………………………………………………………………………3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Введение………………………………………………………………………….4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литературы………………………………………………………………..6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Способы получения власти в XVIII веке……………………………..8</a:t>
            </a:r>
          </a:p>
          <a:p>
            <a:pPr fontAlgn="base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Российской империи ……………………………………………8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1.1.1. Хронология смены власти и внутренняя политика в эпоху дворцовых переворотов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……………………………………………………………………………………..8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1.1.2. Внешняя политика………………………………………………………...11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Легальные и нелегальные способы получения власти…………………...12 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Способы получения власти в СССР…………………………………..18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Внешняя политика страны………………………………………………….18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Основы внутренней политики СССР ……………………………………...22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Способы прихода к власти в СССР………………………………………..26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Заключение………………………………………………………………………30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источников и литературы ……………………………………………...32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</a:t>
            </a:r>
            <a:r>
              <a:rPr lang="ru-RU" sz="1600" dirty="0" smtClean="0"/>
              <a:t>………………………………………..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  <a:p>
            <a:pPr marL="0" indent="0">
              <a:buNone/>
            </a:pP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Обзор основной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628800"/>
            <a:ext cx="4040188" cy="504056"/>
          </a:xfrm>
        </p:spPr>
        <p:txBody>
          <a:bodyPr/>
          <a:lstStyle/>
          <a:p>
            <a:r>
              <a:rPr lang="ru-RU" dirty="0" smtClean="0"/>
              <a:t>Литература по </a:t>
            </a:r>
            <a:r>
              <a:rPr lang="en-US" dirty="0" smtClean="0"/>
              <a:t>XVIII </a:t>
            </a:r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128" y="2492896"/>
            <a:ext cx="4040188" cy="38164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В книге Федорова В.А. «История России с древнейших времен до наших дней» освещены основные проблемы социально-экономического и государственно-политического развития, общественной мысли, культуры и быта </a:t>
            </a:r>
            <a:r>
              <a:rPr lang="ru-RU" sz="1200" dirty="0" smtClean="0"/>
              <a:t>России.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Произведения Анисимова Е.В. построены на оригинальных источниках и рассказывают о драматической истории России эпохи дворцовых </a:t>
            </a:r>
            <a:r>
              <a:rPr lang="ru-RU" sz="1200" dirty="0" smtClean="0"/>
              <a:t>переворотов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Важными источниками информации послужили монографии классиков истории России Ключевского В.О. и Соловьева С.М</a:t>
            </a:r>
            <a:endParaRPr lang="ru-RU" sz="1200" dirty="0" smtClean="0"/>
          </a:p>
          <a:p>
            <a:pPr>
              <a:buFont typeface="Wingdings" panose="05000000000000000000" pitchFamily="2" charset="2"/>
              <a:buChar char="v"/>
            </a:pPr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56792"/>
            <a:ext cx="4041775" cy="576064"/>
          </a:xfrm>
        </p:spPr>
        <p:txBody>
          <a:bodyPr/>
          <a:lstStyle/>
          <a:p>
            <a:r>
              <a:rPr lang="ru-RU" dirty="0" smtClean="0"/>
              <a:t>Литература по </a:t>
            </a:r>
            <a:r>
              <a:rPr lang="en-US" dirty="0" smtClean="0"/>
              <a:t>XX </a:t>
            </a:r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В книге Верхотурова Д.Н. исследуется сталинская эпоха с позиции экономики, а не с идеологической точки зрения, характерной для современной </a:t>
            </a:r>
            <a:r>
              <a:rPr lang="ru-RU" sz="1200" dirty="0" smtClean="0"/>
              <a:t>историографии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Емельянов Ю.В. в своей книге «Хрущев. От пастуха до секретаря ЦК» рассказывает о жизни и деятельности Н.С. Хрущева после смерти И.В. </a:t>
            </a:r>
            <a:r>
              <a:rPr lang="ru-RU" sz="1200" dirty="0" smtClean="0"/>
              <a:t>Сталина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200" dirty="0"/>
              <a:t>Внешняя политика СССР хорошо освещена в учебном пособии </a:t>
            </a:r>
            <a:r>
              <a:rPr lang="ru-RU" sz="1200" dirty="0" err="1"/>
              <a:t>Богатурова</a:t>
            </a:r>
            <a:r>
              <a:rPr lang="ru-RU" sz="1200" dirty="0"/>
              <a:t> А.Д.. В источнике сохранен системный подход к изучению истории международных отношений</a:t>
            </a:r>
          </a:p>
        </p:txBody>
      </p:sp>
      <p:pic>
        <p:nvPicPr>
          <p:cNvPr id="5122" name="Picture 2" descr="C:\Users\Гость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96" y="5157192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69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Сводные таблицы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482426"/>
          </a:xfrm>
        </p:spPr>
        <p:txBody>
          <a:bodyPr/>
          <a:lstStyle/>
          <a:p>
            <a:r>
              <a:rPr lang="ru-RU" sz="1200" b="0" dirty="0"/>
              <a:t>Таблица сравнения правителей в «эпоху дворцовых переворотов»</a:t>
            </a:r>
            <a:endParaRPr lang="ru-RU" sz="1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3237225"/>
              </p:ext>
            </p:extLst>
          </p:nvPr>
        </p:nvGraphicFramePr>
        <p:xfrm>
          <a:off x="251520" y="2492896"/>
          <a:ext cx="4040187" cy="2955685"/>
        </p:xfrm>
        <a:graphic>
          <a:graphicData uri="http://schemas.openxmlformats.org/drawingml/2006/table">
            <a:tbl>
              <a:tblPr/>
              <a:tblGrid>
                <a:gridCol w="1005334"/>
                <a:gridCol w="999051"/>
                <a:gridCol w="1036751"/>
                <a:gridCol w="999051"/>
              </a:tblGrid>
              <a:tr h="3418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Правители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Годы правления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Способ получения власти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Легальность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Екатерина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endParaRPr lang="en-US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1725-1727 гг.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Гвардия; приближенные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256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Петр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  <a:endParaRPr lang="en-US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1727-1730 гг.</a:t>
                      </a:r>
                      <a:endParaRPr lang="ru-RU" sz="1200" dirty="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 о престолонаследии; по завещанию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Анна Иоанновна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1730-1740 гг.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Верховный Тайный совет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2330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Иван VI при регенте</a:t>
                      </a:r>
                      <a:endParaRPr lang="ru-RU" sz="120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Анне Леопольдовне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1740-1741 гг.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 о престолонаследии; по завещанию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81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Елизавета Петровна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1741-1761 гг.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Гвардия; приближенные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256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Петр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  <a:endParaRPr lang="en-US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1761-1762 гг.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 о престолонаследии; по завещанию</a:t>
                      </a:r>
                      <a:endParaRPr lang="ru-RU" sz="120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</a:t>
                      </a:r>
                      <a:endParaRPr lang="ru-RU" sz="1200" dirty="0">
                        <a:effectLst/>
                      </a:endParaRPr>
                    </a:p>
                  </a:txBody>
                  <a:tcPr marL="45240" marR="45240" marT="30160" marB="30160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360040"/>
          </a:xfrm>
        </p:spPr>
        <p:txBody>
          <a:bodyPr/>
          <a:lstStyle/>
          <a:p>
            <a:r>
              <a:rPr lang="ru-RU" sz="1400" b="0" dirty="0" smtClean="0"/>
              <a:t>Т</a:t>
            </a:r>
          </a:p>
          <a:p>
            <a:endParaRPr lang="ru-RU" sz="1400" b="0" dirty="0"/>
          </a:p>
          <a:p>
            <a:endParaRPr lang="ru-RU" sz="1400" b="0" dirty="0" smtClean="0"/>
          </a:p>
          <a:p>
            <a:endParaRPr lang="ru-RU" sz="1400" b="0" dirty="0"/>
          </a:p>
          <a:p>
            <a:endParaRPr lang="ru-RU" sz="1400" b="0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1200" b="0" dirty="0"/>
              <a:t>Таблица сравнения правителей </a:t>
            </a:r>
            <a:r>
              <a:rPr lang="ru-RU" sz="1200" b="0" dirty="0" smtClean="0"/>
              <a:t>СССР</a:t>
            </a:r>
            <a:endParaRPr lang="ru-RU" sz="1200" b="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85709385"/>
              </p:ext>
            </p:extLst>
          </p:nvPr>
        </p:nvGraphicFramePr>
        <p:xfrm>
          <a:off x="4716016" y="2492896"/>
          <a:ext cx="4041776" cy="1834910"/>
        </p:xfrm>
        <a:graphic>
          <a:graphicData uri="http://schemas.openxmlformats.org/drawingml/2006/table">
            <a:tbl>
              <a:tblPr/>
              <a:tblGrid>
                <a:gridCol w="1010444"/>
                <a:gridCol w="1010444"/>
                <a:gridCol w="1010444"/>
                <a:gridCol w="1010444"/>
              </a:tblGrid>
              <a:tr h="3523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Правители</a:t>
                      </a:r>
                      <a:endParaRPr lang="ru-RU" sz="1200" dirty="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Годы правления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Способ получения власти</a:t>
                      </a:r>
                      <a:endParaRPr lang="ru-RU" sz="1200" dirty="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Легальность 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7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И.В. Ульянов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1917-1924 гг.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Революция 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 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23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И.В. Сталин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1929-1953 гг.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Политические репрессии 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Н.С. Хрущев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1958-1963 гг.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Политические репрессии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5236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Л.И. Брежнев 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1964-1982 гг.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Заговор с партийцами</a:t>
                      </a:r>
                      <a:endParaRPr lang="ru-RU" sz="120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Нелегально</a:t>
                      </a:r>
                      <a:endParaRPr lang="ru-RU" sz="1200" dirty="0">
                        <a:effectLst/>
                      </a:endParaRPr>
                    </a:p>
                  </a:txBody>
                  <a:tcPr marL="46636" marR="46636" marT="31091" marB="31091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5450" y="2805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716016" y="257905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Гость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176" y="4524383"/>
            <a:ext cx="1778184" cy="177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Гость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57192"/>
            <a:ext cx="1157247" cy="138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8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2000" dirty="0" smtClean="0"/>
              <a:t>В результате данного исследования мы можем сделать вывод, что гипотеза подтвердилась. Мы рассмотрели разные исторические эпохи и формы управления, в каждой из них выявили нелегальных правителей. Таким образом , </a:t>
            </a:r>
            <a:r>
              <a:rPr lang="ru-RU" sz="2000" dirty="0">
                <a:cs typeface="Times New Roman" panose="02020603050405020304" pitchFamily="18" charset="0"/>
              </a:rPr>
              <a:t>Способы получения власти могут быть нелегальными в независимости от исторической эпохи и политики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146" name="Picture 2" descr="C:\Users\Гость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16378"/>
            <a:ext cx="131671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Гость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24906"/>
            <a:ext cx="1446955" cy="162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h4.googleusercontent.com/tVOdnPZBskKhZ8gPDvfdPl3NjFBtT7F77-k_QxKY-Ks3CiYA68C4sM5ubs--tgtKUrNespgN5HW-KvtFw6LMBrDdFFXI62ZV4-9ed-HoHp2IbYwybHjbkxnpZOndgteJUvb4SI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05064"/>
            <a:ext cx="3528392" cy="2282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7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Список источников и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53650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hlinkClick r:id="rId2"/>
              </a:rPr>
              <a:t>Анисимов </a:t>
            </a:r>
            <a:r>
              <a:rPr lang="ru-RU" sz="2000" dirty="0">
                <a:hlinkClick r:id="rId2"/>
              </a:rPr>
              <a:t>Е.В. Россия без Петра. 1725-1740 / Е.В. Анисимов -</a:t>
            </a:r>
            <a:r>
              <a:rPr lang="ru-RU" sz="2000" dirty="0" err="1">
                <a:hlinkClick r:id="rId2"/>
              </a:rPr>
              <a:t>Спб</a:t>
            </a:r>
            <a:r>
              <a:rPr lang="ru-RU" sz="2000" dirty="0">
                <a:hlinkClick r:id="rId2"/>
              </a:rPr>
              <a:t>.: </a:t>
            </a:r>
            <a:r>
              <a:rPr lang="ru-RU" sz="2000" dirty="0" err="1">
                <a:hlinkClick r:id="rId2"/>
              </a:rPr>
              <a:t>Лениздат</a:t>
            </a:r>
            <a:r>
              <a:rPr lang="ru-RU" sz="2000" dirty="0">
                <a:hlinkClick r:id="rId2"/>
              </a:rPr>
              <a:t>, 1994</a:t>
            </a:r>
            <a:r>
              <a:rPr lang="ru-RU" sz="2000" dirty="0"/>
              <a:t>.-496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hlinkClick r:id="rId3"/>
              </a:rPr>
              <a:t>Анисимов </a:t>
            </a:r>
            <a:r>
              <a:rPr lang="ru-RU" sz="2000" dirty="0">
                <a:hlinkClick r:id="rId3"/>
              </a:rPr>
              <a:t>Е.В. Россия в середине XVIII в.: Борьба за наследие Петра/ Е.В. Анисимов.- М.: Мысль, 1986.</a:t>
            </a:r>
            <a:r>
              <a:rPr lang="ru-RU" sz="2000" dirty="0"/>
              <a:t>-485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 err="1">
                <a:hlinkClick r:id="rId4"/>
              </a:rPr>
              <a:t>Баберовски</a:t>
            </a:r>
            <a:r>
              <a:rPr lang="ru-RU" sz="2000" dirty="0">
                <a:hlinkClick r:id="rId4"/>
              </a:rPr>
              <a:t> Й.</a:t>
            </a:r>
            <a:r>
              <a:rPr lang="ru-RU" sz="2000" dirty="0"/>
              <a:t> Враг есть везде. Сталинизм на Кавказе./Й. </a:t>
            </a:r>
            <a:r>
              <a:rPr lang="ru-RU" sz="2000" dirty="0" err="1"/>
              <a:t>Баберовски</a:t>
            </a:r>
            <a:r>
              <a:rPr lang="ru-RU" sz="2000" dirty="0"/>
              <a:t> - М.: </a:t>
            </a:r>
            <a:r>
              <a:rPr lang="ru-RU" sz="2000" dirty="0">
                <a:hlinkClick r:id="rId5"/>
              </a:rPr>
              <a:t>Российская политическая энциклопедия (РОССПЭН)</a:t>
            </a:r>
            <a:r>
              <a:rPr lang="ru-RU" sz="2000" dirty="0"/>
              <a:t>, Фонд «</a:t>
            </a:r>
            <a:r>
              <a:rPr lang="ru-RU" sz="2000" dirty="0">
                <a:hlinkClick r:id="rId6"/>
              </a:rPr>
              <a:t>Президентский центр Б. Н. Ельцина</a:t>
            </a:r>
            <a:r>
              <a:rPr lang="ru-RU" sz="2000" dirty="0"/>
              <a:t>», 2010.-854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 </a:t>
            </a:r>
            <a:r>
              <a:rPr lang="ru-RU" sz="2000" dirty="0"/>
              <a:t>Бажанов Б.Г. Борьба Сталина за власть. Воспоминания личного секретаря. /- Б.Г. Бажанов. -М.: Алгоритм, 2017. -304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 smtClean="0"/>
              <a:t>Богатуров</a:t>
            </a:r>
            <a:r>
              <a:rPr lang="ru-RU" sz="2000" dirty="0" smtClean="0"/>
              <a:t> </a:t>
            </a:r>
            <a:r>
              <a:rPr lang="ru-RU" sz="2000" dirty="0"/>
              <a:t>А.Д. История международных отношений, 1945-2008: учеб. пособие для студентов вузов / А.Д. </a:t>
            </a:r>
            <a:r>
              <a:rPr lang="ru-RU" sz="2000" dirty="0" err="1"/>
              <a:t>Богатуров</a:t>
            </a:r>
            <a:r>
              <a:rPr lang="ru-RU" sz="2000" dirty="0"/>
              <a:t>, В.В. Аверков. - М.: Аспект Пресс, 2010.-519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err="1" smtClean="0"/>
              <a:t>Верт</a:t>
            </a:r>
            <a:r>
              <a:rPr lang="ru-RU" sz="2000" dirty="0" smtClean="0"/>
              <a:t> </a:t>
            </a:r>
            <a:r>
              <a:rPr lang="ru-RU" sz="2000" dirty="0"/>
              <a:t>Н. История Советского государства 1900-1991. / </a:t>
            </a:r>
            <a:r>
              <a:rPr lang="ru-RU" sz="2000" dirty="0" err="1"/>
              <a:t>Н.Верт</a:t>
            </a:r>
            <a:r>
              <a:rPr lang="ru-RU" sz="2000" dirty="0"/>
              <a:t> - М.: Прогресс,1994. -542 с.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Верхотуров </a:t>
            </a:r>
            <a:r>
              <a:rPr lang="ru-RU" sz="2000" dirty="0"/>
              <a:t>Д. Н. Экономическая революция Сталина. /Д.Н. Верхотуров - М.: </a:t>
            </a:r>
            <a:r>
              <a:rPr lang="ru-RU" sz="2000" dirty="0" err="1"/>
              <a:t>Олма</a:t>
            </a:r>
            <a:r>
              <a:rPr lang="ru-RU" sz="2000" dirty="0"/>
              <a:t>-Пресс, 2006.-345 с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800" dirty="0"/>
              <a:t>Емельянов Ю. В. Хрущёв. От пастуха до секретаря ЦК. /Ю.В. Емельянов -М.: Вече, 2005.-321 с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2300" dirty="0"/>
              <a:t/>
            </a:r>
            <a:br>
              <a:rPr lang="ru-RU" sz="2300" dirty="0"/>
            </a:br>
            <a:endParaRPr lang="ru-RU" sz="3800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</TotalTime>
  <Words>674</Words>
  <Application>Microsoft Office PowerPoint</Application>
  <PresentationFormat>Экран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Государственное бюджетное общеобразовательное учреждение города Москвы "Школа № 1505 "Преображенская«     “Способы получения  власти в Российской империи в XIX веке и в эпоху СССР”</vt:lpstr>
      <vt:lpstr>Цель проекта и задачи для достижения данной цели</vt:lpstr>
      <vt:lpstr>Актуальность</vt:lpstr>
      <vt:lpstr>Методы исследования</vt:lpstr>
      <vt:lpstr>Структура исследовательской работы</vt:lpstr>
      <vt:lpstr>Обзор основной литературы</vt:lpstr>
      <vt:lpstr>Сводные таблицы</vt:lpstr>
      <vt:lpstr>Выводы</vt:lpstr>
      <vt:lpstr>Список источников и литературы</vt:lpstr>
      <vt:lpstr>Список источников и литературы</vt:lpstr>
      <vt:lpstr>Список источников и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“Способы получения власти в Российской империи в XIX веке и в эпоху СССР”</dc:title>
  <dc:creator>Champion</dc:creator>
  <cp:lastModifiedBy>Ученик</cp:lastModifiedBy>
  <cp:revision>15</cp:revision>
  <dcterms:created xsi:type="dcterms:W3CDTF">2020-11-27T08:36:10Z</dcterms:created>
  <dcterms:modified xsi:type="dcterms:W3CDTF">2021-01-26T11:47:03Z</dcterms:modified>
</cp:coreProperties>
</file>