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sldIdLst>
    <p:sldId id="256" r:id="rId2"/>
    <p:sldId id="257" r:id="rId3"/>
    <p:sldId id="261" r:id="rId4"/>
    <p:sldId id="262" r:id="rId5"/>
    <p:sldId id="263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9F9B5-C164-F149-B304-8E5B06FA3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6272D9-3E03-784A-ACEC-592E1103A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01C7AC-326C-AD46-8C23-D16F2FFB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10BDD4-E4DA-9A44-9427-C6E8020A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F324F9-6DF9-F743-8888-DBA2A0EE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42032-2881-F34A-BD67-3DFE0565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EC8A53-BD9B-2843-ADE6-DAE79ED51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E67A3-92E2-CE4F-9508-8CA80416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29A14-9527-FE45-A1C3-7495C13D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CE5C0D-F93B-A748-BBF3-C41A1455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8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9F3DC-4265-174F-BD75-88AE5C433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1FEE5A-D01C-2E49-B9B6-7B7251417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8BD771-2A84-744E-8413-06E62998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01C39D-7BF8-D141-9079-B7EEC42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D48432-222D-5F4E-9976-0F20994A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01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37DE8-553F-2846-B1DD-C44BBAB7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32DA6-1FA7-FF4A-B48A-69723A9D2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C9AAB1-7008-A147-A235-AD9019495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CDD0C2-5A52-2548-BD59-AA2238CE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54547-1564-3241-AFE4-BE153F46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04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2510C-3C19-DF4B-A312-78D881E4E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DFEEE6-1A8C-6B43-87C2-4CEDB4C2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4EF13-AD46-C04E-B4AD-A7A9676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7BAAF-5208-1D49-AF54-94B84A8B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DAE3F2-7C9A-D04C-9391-AC5B7B6A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1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C7434-3A5E-234A-96BA-A4AAD0D4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194530-E953-134D-A7DD-BB5A5AE04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D091F8-0BAA-2C4D-A760-7F2AF8A12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B1975D-31AD-F64F-986E-974BAF520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0F6B8C-9A89-624A-A7B1-9737E909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D83E13-80B2-6641-B4F1-5288051A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39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25EB2-B44F-364A-8625-262BD662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F1072E-7405-9E4E-B0AC-A6797803D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0AA1A9-3502-404C-AAA6-CE36E35E9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D614E8-B1CE-8244-BE4B-4CD72116C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1AA52D-DEEA-DA4F-8182-7903DD30E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19B1A3-2955-2847-88DE-86A75C5F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46FE78-DB8F-134C-92DB-B8573CBF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BDD32F-9257-B545-ADB5-7FEF61B2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466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B1593-23F9-A84D-87E7-CF02E111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ED4C5A-C72A-F34B-B9CB-3B8EDE2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631967-26E2-BE47-8F8E-CF3F9868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0CB79E-A232-324C-9B6D-8D265760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2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E02DC99-EE58-1347-8202-F865D379C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2C45EF-E002-8B42-8449-413CD940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655D46-2645-CE41-9346-DE67AF13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4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07853-23D4-7545-BB3A-91E7B9DF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266DC-8CF7-DF4B-9792-8CBEB7723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9A4B91-5ACD-E441-8E79-6C893428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52E847-CD01-5F49-B29D-2C16A3E3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3E94A0-E8A5-154A-B082-1B9F135A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B7B3A8-630F-2C49-9BDA-1D03E764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37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1A448-CE35-F042-9CE8-33CEB488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299B7E-2352-7A48-8CCF-ED10D28A0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0B92B3-5130-F543-8A1F-C9B01BE24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EAAE20-2111-E444-8579-0F3CE473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7193E2-5671-B246-AFA5-FFF26946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60F290-DFEE-2B49-8BDD-48953719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9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672C8-1C3A-D94C-B7CA-E1A9B856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E42EB3-B3B9-3C48-81DC-16E014102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4743F-D422-0846-8ED6-922CF479D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EA4A-FAA2-784B-A286-75AB27D9727A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85A48-86A7-5A40-A9D7-FDDB64E2C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64A016-AD95-6841-9BA3-5DA789C48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4ED2-D8C6-1A4D-825C-E973142C7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2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314646/" TargetMode="External"/><Relationship Id="rId3" Type="http://schemas.openxmlformats.org/officeDocument/2006/relationships/hyperlink" Target="https://dront.ru/news/2018/12/21/zakon-o-zashhite-zhivotnyh-prinyat/" TargetMode="External"/><Relationship Id="rId7" Type="http://schemas.openxmlformats.org/officeDocument/2006/relationships/hyperlink" Target="http://westernizer.com/index/0-80" TargetMode="External"/><Relationship Id="rId2" Type="http://schemas.openxmlformats.org/officeDocument/2006/relationships/hyperlink" Target="https://scienceland.info/biology7/human-impac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uma.gov.ru/news/29273/" TargetMode="External"/><Relationship Id="rId11" Type="http://schemas.microsoft.com/office/2007/relationships/hdphoto" Target="../media/hdphoto6.wdp"/><Relationship Id="rId5" Type="http://schemas.openxmlformats.org/officeDocument/2006/relationships/hyperlink" Target="http://www.zooprotection.ru/project/files/102.php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osreg.ru/sobytiya/novosti/news-submoscow/federalnyi-zakon-ob-obrashenii-s-zhivotnymi-osnovnye-polozheniya-i-zaprety" TargetMode="External"/><Relationship Id="rId9" Type="http://schemas.openxmlformats.org/officeDocument/2006/relationships/hyperlink" Target="http://www.ecolife.ru/infos/eto_interesno/49566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g.ru/2019/03/21/reg-cfo/nachala-dejstvovat-goriachaia-liniia-po-zashchite-zhivotnyh.html" TargetMode="External"/><Relationship Id="rId3" Type="http://schemas.openxmlformats.org/officeDocument/2006/relationships/hyperlink" Target="https://cyberleninka.ru/article/n/dvizheniya-po-zaschite-zhivotnyh-istoriya-politika-praktika" TargetMode="External"/><Relationship Id="rId7" Type="http://schemas.openxmlformats.org/officeDocument/2006/relationships/hyperlink" Target="https://cyberleninka.ru/article/n/o-nekotoryh-filosofskih-i-pravovyh-argumentah-v-polzu-novoy-kontseptsii-prav-zhivotnyh" TargetMode="External"/><Relationship Id="rId2" Type="http://schemas.openxmlformats.org/officeDocument/2006/relationships/hyperlink" Target="https://cyberleninka.ru/article/n/aktualnye-problemy-pravovogo-regulirovaniya-otnosheniy-po-dolevomu-stroitelstvu-v-rossiyskoy-federatsi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he-village.ru/village/city/abroad/120008-doghantery-chto-delat-s-bezdomnymi-sobakami" TargetMode="External"/><Relationship Id="rId5" Type="http://schemas.openxmlformats.org/officeDocument/2006/relationships/hyperlink" Target="https://rg.ru/2018/12/29/fz-498-dok.html" TargetMode="External"/><Relationship Id="rId10" Type="http://schemas.microsoft.com/office/2007/relationships/hdphoto" Target="../media/hdphoto7.wdp"/><Relationship Id="rId4" Type="http://schemas.openxmlformats.org/officeDocument/2006/relationships/hyperlink" Target="https://rg.ru/gazeta/rg/2018/12/29.html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88697-A585-4541-B36D-42A36AA03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855" y="1008993"/>
            <a:ext cx="9438290" cy="201817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«Эволюция развития законодательства о жестоком обращении с животными в России»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1A3668-E030-A84A-AB12-4293174D1429}"/>
              </a:ext>
            </a:extLst>
          </p:cNvPr>
          <p:cNvSpPr txBox="1"/>
          <p:nvPr/>
        </p:nvSpPr>
        <p:spPr>
          <a:xfrm>
            <a:off x="5300462" y="3501483"/>
            <a:ext cx="5675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Краснова Полина Дмитриевна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Кириллов Дмитрий Анатольевич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Рецензент: </a:t>
            </a:r>
          </a:p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Ирина Валерьевна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E6E39E1-2D7B-CC43-9715-39818FBF2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6048" y="5962816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3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F061B-721C-CE4D-B1EF-AEB9291F1A74}"/>
              </a:ext>
            </a:extLst>
          </p:cNvPr>
          <p:cNvSpPr txBox="1"/>
          <p:nvPr/>
        </p:nvSpPr>
        <p:spPr>
          <a:xfrm>
            <a:off x="504497" y="4415797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моего реферата – выяснить насколько защищены права животных в Российской Федерации.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6B3D8C-3808-B345-A57B-0FA2ACD310CF}"/>
              </a:ext>
            </a:extLst>
          </p:cNvPr>
          <p:cNvSpPr/>
          <p:nvPr/>
        </p:nvSpPr>
        <p:spPr>
          <a:xfrm>
            <a:off x="504497" y="2045577"/>
            <a:ext cx="1097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15087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моего реферата заключается в том, что в современном российском законодательстве недостаточно текущих законов в данной области, и население их не знает, не хватает финансирования государственных приютов и к диким, и домашним животным зачастую относятся негуманно.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A75776E-BE01-6046-883C-1B3D1B7E5FB5}"/>
              </a:ext>
            </a:extLst>
          </p:cNvPr>
          <p:cNvSpPr/>
          <p:nvPr/>
        </p:nvSpPr>
        <p:spPr>
          <a:xfrm>
            <a:off x="504497" y="3429000"/>
            <a:ext cx="1097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моего реферата заключается в том, что все больше и больше людей поднимают вопрос на тему защиты прав животных, так как зачастую видят акты жесткого отношения к животным.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0D2DE5A-EE1F-654C-9B1A-874195C1D567}"/>
              </a:ext>
            </a:extLst>
          </p:cNvPr>
          <p:cNvSpPr/>
          <p:nvPr/>
        </p:nvSpPr>
        <p:spPr>
          <a:xfrm>
            <a:off x="504497" y="5042719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моего реферата: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Symbol" pitchFamily="2" charset="2"/>
              </a:rPr>
              <a:t>Сравнить историческое развитие российского и зарубежного законодательств о защите прав животных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itchFamily="2" charset="2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Symbol" pitchFamily="2" charset="2"/>
              </a:rPr>
              <a:t>Проанализировать нынешнее состояние российского и иностранного законодательства в этой области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itchFamily="2" charset="2"/>
            </a:endParaRP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Symbol" pitchFamily="2" charset="2"/>
              </a:rPr>
              <a:t>Сделать вывод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itchFamily="2" charset="2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0879947-724C-B441-A715-DAF884DFBCF3}"/>
              </a:ext>
            </a:extLst>
          </p:cNvPr>
          <p:cNvSpPr/>
          <p:nvPr/>
        </p:nvSpPr>
        <p:spPr>
          <a:xfrm>
            <a:off x="504497" y="615201"/>
            <a:ext cx="11035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своем реферате я хочу рассмотреть эволюцию развития российского законодательства, общественные движения по защите прав животных, а также ознакомиться с законами зарубежных государств и разобраться как международная практика повлияла на наше российское законодательство.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AFB397C-BE01-E442-A658-2350044D5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61901" y="6055251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8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26A86C-FBE9-464F-A0D7-3FC5AE23B489}"/>
              </a:ext>
            </a:extLst>
          </p:cNvPr>
          <p:cNvSpPr txBox="1"/>
          <p:nvPr/>
        </p:nvSpPr>
        <p:spPr>
          <a:xfrm>
            <a:off x="399392" y="147146"/>
            <a:ext cx="115508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«Эволюция развития законодательства и общественных движений по защите прав животных»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1A15-8326-6145-9769-40126D7B1D08}"/>
              </a:ext>
            </a:extLst>
          </p:cNvPr>
          <p:cNvSpPr txBox="1"/>
          <p:nvPr/>
        </p:nvSpPr>
        <p:spPr>
          <a:xfrm>
            <a:off x="651642" y="1881352"/>
            <a:ext cx="11140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части рассказывается о появлении первых законов, социальных движений, обществ в защиту прав животных в зарубежных странах, первых приютов для бездомных животных, об отмене опытов на животных, о развитии гуманного отношения к животным.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9281A1-7CB6-CD48-A9BF-EBEE28E06DB7}"/>
              </a:ext>
            </a:extLst>
          </p:cNvPr>
          <p:cNvSpPr txBox="1"/>
          <p:nvPr/>
        </p:nvSpPr>
        <p:spPr>
          <a:xfrm>
            <a:off x="672662" y="3312513"/>
            <a:ext cx="11140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«Эволюция развития законодательства о защите животных в России»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F6F62-B65A-7E44-8B31-9362C1617DA3}"/>
              </a:ext>
            </a:extLst>
          </p:cNvPr>
          <p:cNvSpPr txBox="1"/>
          <p:nvPr/>
        </p:nvSpPr>
        <p:spPr>
          <a:xfrm>
            <a:off x="651642" y="4431166"/>
            <a:ext cx="10867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части рассказывается об историческом развитии законодательства о жестоком обращении с животными в России, о появлении новых правовых норм, первых обществ, приютов для бездомных собак, о введении новых запретов, защищающих животных.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15F058-21CD-F34C-9C90-B44E6151A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6048" y="5962816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8F856-643E-6A49-BB89-2C9EA18F408F}"/>
              </a:ext>
            </a:extLst>
          </p:cNvPr>
          <p:cNvSpPr txBox="1"/>
          <p:nvPr/>
        </p:nvSpPr>
        <p:spPr>
          <a:xfrm>
            <a:off x="215462" y="126124"/>
            <a:ext cx="114667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законодательства о жестком обращении с животными»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«Опыт иностранных государств в решении проблемы прав животных»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68609-7B14-3644-8479-DEE476562B26}"/>
              </a:ext>
            </a:extLst>
          </p:cNvPr>
          <p:cNvSpPr txBox="1"/>
          <p:nvPr/>
        </p:nvSpPr>
        <p:spPr>
          <a:xfrm>
            <a:off x="488731" y="1820588"/>
            <a:ext cx="6123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части рассказывается о текущих законах зарубежных стран, об успешной программе для уменьшения количества бездомных собак на улицах, о налогах на домашних животных, об уголовной и административной ответственности за жесткое обращение с животными или не выполнение требований по содержанию питомца.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разобрала некоторые страны  и выписала наиболее интересные правовые нормы в защиту прав животных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77B2FD0-1BF0-5E47-907A-25AECB0B1775}"/>
              </a:ext>
            </a:extLst>
          </p:cNvPr>
          <p:cNvSpPr/>
          <p:nvPr/>
        </p:nvSpPr>
        <p:spPr>
          <a:xfrm>
            <a:off x="488731" y="4287244"/>
            <a:ext cx="1119351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Часть 2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«Законодательство РФ о защите прав животных, которое существует на данный момент»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4EB239-96A4-9F4F-8611-64A7E86B4751}"/>
              </a:ext>
            </a:extLst>
          </p:cNvPr>
          <p:cNvSpPr txBox="1"/>
          <p:nvPr/>
        </p:nvSpPr>
        <p:spPr>
          <a:xfrm>
            <a:off x="352096" y="5407171"/>
            <a:ext cx="11193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части я выделила несколько причин увеличения числа бесхозных животных, разобрала существующие законы о жестоком обращении с животным, об ответственности человека за негуманное отношение к животному, о нововведённых запретах и требованиях к приютам, циркам, зоопаркам.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9D52181-AF57-5141-9224-753C87521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3162" y="5929127"/>
            <a:ext cx="1168838" cy="80274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D9ECED9-9412-834E-88B5-AF10469E1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6889" l="3125" r="94643">
                        <a14:foregroundMark x1="41964" y1="12444" x2="52679" y2="12444"/>
                        <a14:foregroundMark x1="49554" y1="6222" x2="50000" y2="3111"/>
                        <a14:foregroundMark x1="45536" y1="36889" x2="48661" y2="37778"/>
                        <a14:foregroundMark x1="58036" y1="37778" x2="63839" y2="38667"/>
                        <a14:foregroundMark x1="51786" y1="34667" x2="54018" y2="34222"/>
                        <a14:foregroundMark x1="25000" y1="47556" x2="20536" y2="51556"/>
                        <a14:foregroundMark x1="24107" y1="49778" x2="42857" y2="50222"/>
                        <a14:foregroundMark x1="42857" y1="50222" x2="61607" y2="58222"/>
                        <a14:foregroundMark x1="61607" y1="58222" x2="56250" y2="41778"/>
                        <a14:foregroundMark x1="56250" y1="41778" x2="70536" y2="52000"/>
                        <a14:foregroundMark x1="70536" y1="52000" x2="77232" y2="48889"/>
                        <a14:foregroundMark x1="37054" y1="53778" x2="36607" y2="48000"/>
                        <a14:foregroundMark x1="39732" y1="34222" x2="58929" y2="34667"/>
                        <a14:foregroundMark x1="58929" y1="34667" x2="41071" y2="36444"/>
                        <a14:foregroundMark x1="41071" y1="36444" x2="59375" y2="36889"/>
                        <a14:foregroundMark x1="59375" y1="36889" x2="63839" y2="35111"/>
                        <a14:foregroundMark x1="48661" y1="92889" x2="49554" y2="93778"/>
                        <a14:foregroundMark x1="41518" y1="92889" x2="25000" y2="89778"/>
                        <a14:foregroundMark x1="25000" y1="89778" x2="44196" y2="88889"/>
                        <a14:foregroundMark x1="44196" y1="88889" x2="29018" y2="86667"/>
                        <a14:foregroundMark x1="45089" y1="93778" x2="27679" y2="90667"/>
                        <a14:foregroundMark x1="27679" y1="90667" x2="7143" y2="62667"/>
                        <a14:foregroundMark x1="7143" y1="62667" x2="4911" y2="44444"/>
                        <a14:foregroundMark x1="4911" y1="44444" x2="8482" y2="67556"/>
                        <a14:foregroundMark x1="8482" y1="67556" x2="10714" y2="48000"/>
                        <a14:foregroundMark x1="10714" y1="48000" x2="13393" y2="66667"/>
                        <a14:foregroundMark x1="13393" y1="66667" x2="14286" y2="45333"/>
                        <a14:foregroundMark x1="14286" y1="45333" x2="25893" y2="60000"/>
                        <a14:foregroundMark x1="25893" y1="60000" x2="18750" y2="42222"/>
                        <a14:foregroundMark x1="18750" y1="42222" x2="30357" y2="57333"/>
                        <a14:foregroundMark x1="30357" y1="57333" x2="19643" y2="37333"/>
                        <a14:foregroundMark x1="19643" y1="37333" x2="33482" y2="50222"/>
                        <a14:foregroundMark x1="33482" y1="50222" x2="50893" y2="53778"/>
                        <a14:foregroundMark x1="50893" y1="53778" x2="39286" y2="40889"/>
                        <a14:foregroundMark x1="39286" y1="40889" x2="54911" y2="51556"/>
                        <a14:foregroundMark x1="54911" y1="51556" x2="46875" y2="35111"/>
                        <a14:foregroundMark x1="46875" y1="35111" x2="61607" y2="48444"/>
                        <a14:foregroundMark x1="61607" y1="48444" x2="60714" y2="48889"/>
                        <a14:foregroundMark x1="43750" y1="88444" x2="65625" y2="79556"/>
                        <a14:foregroundMark x1="65625" y1="79556" x2="69643" y2="59111"/>
                        <a14:foregroundMark x1="69643" y1="59111" x2="54464" y2="73778"/>
                        <a14:foregroundMark x1="54464" y1="73778" x2="57589" y2="57333"/>
                        <a14:foregroundMark x1="57589" y1="57333" x2="45089" y2="79556"/>
                        <a14:foregroundMark x1="45089" y1="79556" x2="49107" y2="56889"/>
                        <a14:foregroundMark x1="49107" y1="56889" x2="35714" y2="66667"/>
                        <a14:foregroundMark x1="35714" y1="66667" x2="26339" y2="64444"/>
                        <a14:foregroundMark x1="8482" y1="41778" x2="14732" y2="25333"/>
                        <a14:foregroundMark x1="14732" y1="25333" x2="5357" y2="40444"/>
                        <a14:foregroundMark x1="5357" y1="40444" x2="5804" y2="57778"/>
                        <a14:foregroundMark x1="5804" y1="57778" x2="7589" y2="40444"/>
                        <a14:foregroundMark x1="7589" y1="40444" x2="10714" y2="51111"/>
                        <a14:foregroundMark x1="76786" y1="52444" x2="76786" y2="48000"/>
                        <a14:foregroundMark x1="32143" y1="61333" x2="66964" y2="67111"/>
                        <a14:foregroundMark x1="66964" y1="67111" x2="68750" y2="60889"/>
                        <a14:foregroundMark x1="62946" y1="64444" x2="40179" y2="64000"/>
                        <a14:foregroundMark x1="40179" y1="64000" x2="57143" y2="54667"/>
                        <a14:foregroundMark x1="57143" y1="54667" x2="80357" y2="61778"/>
                        <a14:foregroundMark x1="80357" y1="61778" x2="54018" y2="61778"/>
                        <a14:foregroundMark x1="54018" y1="61778" x2="76786" y2="65333"/>
                        <a14:foregroundMark x1="76786" y1="65333" x2="51786" y2="65333"/>
                        <a14:foregroundMark x1="51786" y1="65333" x2="70089" y2="64000"/>
                        <a14:foregroundMark x1="70089" y1="64000" x2="51786" y2="59111"/>
                        <a14:foregroundMark x1="51786" y1="59111" x2="65179" y2="62667"/>
                        <a14:foregroundMark x1="53125" y1="56889" x2="38839" y2="46667"/>
                        <a14:foregroundMark x1="38839" y1="46667" x2="54911" y2="57333"/>
                        <a14:foregroundMark x1="54911" y1="57333" x2="47321" y2="40000"/>
                        <a14:foregroundMark x1="47321" y1="40000" x2="30804" y2="39556"/>
                        <a14:foregroundMark x1="30804" y1="39556" x2="39286" y2="56444"/>
                        <a14:foregroundMark x1="39286" y1="56444" x2="62500" y2="55556"/>
                        <a14:foregroundMark x1="62500" y1="55556" x2="39286" y2="36889"/>
                        <a14:foregroundMark x1="39286" y1="36889" x2="19196" y2="39111"/>
                        <a14:foregroundMark x1="19196" y1="39111" x2="41071" y2="56444"/>
                        <a14:foregroundMark x1="41071" y1="56444" x2="63839" y2="53778"/>
                        <a14:foregroundMark x1="63839" y1="53778" x2="55357" y2="36889"/>
                        <a14:foregroundMark x1="55357" y1="36889" x2="36607" y2="36000"/>
                        <a14:foregroundMark x1="36607" y1="36000" x2="34375" y2="54667"/>
                        <a14:foregroundMark x1="34375" y1="54667" x2="49107" y2="68000"/>
                        <a14:foregroundMark x1="49107" y1="68000" x2="48214" y2="60889"/>
                        <a14:foregroundMark x1="81696" y1="24444" x2="63839" y2="18222"/>
                        <a14:foregroundMark x1="63839" y1="18222" x2="52232" y2="6222"/>
                        <a14:foregroundMark x1="52232" y1="6222" x2="34821" y2="7111"/>
                        <a14:foregroundMark x1="34821" y1="7111" x2="20536" y2="15556"/>
                        <a14:foregroundMark x1="20536" y1="15556" x2="38839" y2="8444"/>
                        <a14:foregroundMark x1="38839" y1="8444" x2="23214" y2="19111"/>
                        <a14:foregroundMark x1="23214" y1="19111" x2="37500" y2="10222"/>
                        <a14:foregroundMark x1="37500" y1="10222" x2="23214" y2="18667"/>
                        <a14:foregroundMark x1="23214" y1="18667" x2="33929" y2="5778"/>
                        <a14:foregroundMark x1="33929" y1="5778" x2="42411" y2="3556"/>
                        <a14:foregroundMark x1="4911" y1="36889" x2="3571" y2="53778"/>
                        <a14:foregroundMark x1="3571" y1="53778" x2="6696" y2="64000"/>
                        <a14:foregroundMark x1="85714" y1="44444" x2="85268" y2="27111"/>
                        <a14:foregroundMark x1="85268" y1="27111" x2="94196" y2="44889"/>
                        <a14:foregroundMark x1="94196" y1="44889" x2="90179" y2="64000"/>
                        <a14:foregroundMark x1="90179" y1="64000" x2="84821" y2="51111"/>
                        <a14:foregroundMark x1="94643" y1="49333" x2="92857" y2="59556"/>
                        <a14:foregroundMark x1="35714" y1="25333" x2="23661" y2="42667"/>
                        <a14:foregroundMark x1="23661" y1="42667" x2="36161" y2="30667"/>
                        <a14:foregroundMark x1="36161" y1="30667" x2="43304" y2="49333"/>
                        <a14:foregroundMark x1="43304" y1="49333" x2="49554" y2="30222"/>
                        <a14:foregroundMark x1="49554" y1="30222" x2="54464" y2="52889"/>
                        <a14:foregroundMark x1="54464" y1="52889" x2="48661" y2="8889"/>
                        <a14:foregroundMark x1="48661" y1="8889" x2="75893" y2="38667"/>
                        <a14:foregroundMark x1="75893" y1="38667" x2="70536" y2="32889"/>
                        <a14:foregroundMark x1="69643" y1="19111" x2="53125" y2="10667"/>
                        <a14:foregroundMark x1="53125" y1="10667" x2="73214" y2="11111"/>
                        <a14:foregroundMark x1="73214" y1="11111" x2="82143" y2="19111"/>
                        <a14:foregroundMark x1="59375" y1="89778" x2="75446" y2="82222"/>
                        <a14:foregroundMark x1="75446" y1="82222" x2="82143" y2="72000"/>
                        <a14:foregroundMark x1="43304" y1="94222" x2="55804" y2="91111"/>
                        <a14:foregroundMark x1="40625" y1="96889" x2="47768" y2="96000"/>
                        <a14:backgroundMark x1="5804" y1="2222" x2="446" y2="18222"/>
                        <a14:backgroundMark x1="446" y1="18222" x2="893" y2="444"/>
                        <a14:backgroundMark x1="893" y1="444" x2="2679" y2="17333"/>
                        <a14:backgroundMark x1="2679" y1="17333" x2="12500" y2="3111"/>
                        <a14:backgroundMark x1="12500" y1="3111" x2="3571" y2="21778"/>
                        <a14:backgroundMark x1="3571" y1="21778" x2="9375" y2="10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8244" y="1733702"/>
            <a:ext cx="2844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0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C450C3D-CA22-2E43-B9BC-868A23B95093}"/>
              </a:ext>
            </a:extLst>
          </p:cNvPr>
          <p:cNvSpPr/>
          <p:nvPr/>
        </p:nvSpPr>
        <p:spPr>
          <a:xfrm>
            <a:off x="157655" y="666755"/>
            <a:ext cx="118766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данной работе я разбиралась в законодательных актах, регулирующих права животных и ответственность человека за негуманное отношение к животным  в разных странах. Я сравнивала российские и зарубежные законы. Безусловно, можно утверждать по данному вопросу Россия находится среди отстающих стран. Опыт многих экономических развитых иностранных государств был бы полезен для решения проблем в данной области.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1A173-637C-B147-968D-763D636EB830}"/>
              </a:ext>
            </a:extLst>
          </p:cNvPr>
          <p:cNvSpPr txBox="1"/>
          <p:nvPr/>
        </p:nvSpPr>
        <p:spPr>
          <a:xfrm>
            <a:off x="4440621" y="131944"/>
            <a:ext cx="3310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Заключение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8DD092-E602-A445-81FE-02CD2A72718C}"/>
              </a:ext>
            </a:extLst>
          </p:cNvPr>
          <p:cNvSpPr/>
          <p:nvPr/>
        </p:nvSpPr>
        <p:spPr>
          <a:xfrm>
            <a:off x="78828" y="2139136"/>
            <a:ext cx="829791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моему мнению, в нашей стране есть несколько проблем: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Большинство из граждан РФ не знают про существующие законы 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все знают, что делать если увидели плохое отношение к животному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Никто не боится штрафа или быть наказанным</a:t>
            </a:r>
          </a:p>
          <a:p>
            <a:pPr lvl="0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считаю, что необходимо предпринять: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Просвещать население о существующей проблеме: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Растить детей с гуманным отношением к животным 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Финансировать законы в данной области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Наладить систему стерилизации бездомных собак и кошек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Финансировать приюты для животных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 учения перед тем, как отдать животное новому владельцу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Обязать всех владельцев купить чип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Обязать хозяев стерилизовать своего домашнего питомца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государственную базу по учету животных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Запретить тестирование косметической продукции на животных</a:t>
            </a:r>
          </a:p>
          <a:p>
            <a:pPr marL="342900" lvl="0" indent="-342900" algn="just">
              <a:spcAft>
                <a:spcPts val="0"/>
              </a:spcAft>
              <a:buFont typeface="Symbol" pitchFamily="2" charset="2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Ужесточить законодательство по негуманному отношению к животным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7E1C2D2-13AA-7D47-888F-3F3ED82F6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6048" y="5962816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7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FE756C-4F98-5142-8CCA-FE2571A6F974}"/>
              </a:ext>
            </a:extLst>
          </p:cNvPr>
          <p:cNvSpPr/>
          <p:nvPr/>
        </p:nvSpPr>
        <p:spPr>
          <a:xfrm>
            <a:off x="126124" y="187251"/>
            <a:ext cx="119397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использованных источников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Книги</a:t>
            </a: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Книга Организационные и экономические проблемы развития предпринимательства. </a:t>
            </a: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Мирошниченко В.С. Социальная обусловленность правовых норм, закрепляющих ответственность за жестокое обращение с животными // Вестник Академии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Генеральнои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̆ прокуратуры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Российскои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̆ Федерации. 2012.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6. С. 72</a:t>
            </a:r>
            <a:r>
              <a:rPr lang="ru-RU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ресурсы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Научно-исследовательских сайт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Науколандия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[Электронный ресурс]/ Раздел экология/2019г.//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 доступа-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://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scienceland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info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biology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7/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human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-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impact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экоцентра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«Дронт» [Электронный ресурс]/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Бакка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// председатель СОПР2018г.//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https://dront.ru/news/2018/12/21/zakon-o-zashhite-zhivotnyh-prinyat/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 правительства Московской области/[Электронный ресурс]/2019г/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Ирисова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А./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https://mosreg.ru/sobytiya/novosti/news-submoscow/federalnyi-zakon-ob-obrashenii-s-zhivotnymi-osnovnye-polozheniya-i-zaprety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Исторический сайт/[Электронный ресурс]/автор статьи не указан/2016г.//Режим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http://www.zooprotection.ru/project/files/102.php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Сайт Государственной Думы Федерального собрания РФ/[Электронный ресурс]//2018г./автор статьи не указан 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http://duma.gov.ru/news/29273/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Павлова Т.Н. Движение за права животных /[Электронный ресурс]//Режим доступа 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http://westernizer.com/index/0-80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(дата обращения 14.10.2015) 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Свод законов/[Электронный ресурс]/ Федеральный закон "Об ответственном обращении с животными и о внесении изменений в отдельные законодательные акты Российской Федерации".12.2018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498-ФЗ /2018г.//Режим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http://www.consultant.ru/document/cons_doc_LAW_314646/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Всемирная декларация прав животных/[Электронный ресурс]/15 октября 1978/ Режим доступа- 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http://www.ecolife.ru/infos/eto_interesno/49566/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E7D742-1FB6-CA41-B5EF-5C52CBE725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6048" y="5962816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7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DB0E7E-D349-EA49-B944-47D9CDFBC8D2}"/>
              </a:ext>
            </a:extLst>
          </p:cNvPr>
          <p:cNvSpPr/>
          <p:nvPr/>
        </p:nvSpPr>
        <p:spPr>
          <a:xfrm>
            <a:off x="183931" y="1033865"/>
            <a:ext cx="11824138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Статьи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Научная статья по специальности «Право»// «Актуальные проблемы правового регулирования»/Маслов Н.А. Анисимов А.П./ 2016г. №3/[Электронный ресурс] Режим доступа-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https://cyberleninka.ru/article/n/aktualnye-problemy-pravovogo-regulirovaniya-otnosheniy-po-dolevomu-stroitelstvu-v-rossiyskoy-federatsii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Научная статья по специальности «История и археология»// Боровик М.А.,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Михель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Д.В./ «Движения по защите животных: история, политика, практика» /[Электронный ресурс], режим доступа -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https://cyberleninka.ru/article/n/dvizheniya-po-zaschite-zhivotnyh-istoriya-politika-praktika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Р.Ю.Ласуков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/Общественные экологически организации//Газета «Биология»//2000. №35,36,37,39,40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В.А.Фронин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/Российская газета/издатель- ФГБУ «Редакция «Российской газеты»// 29 декабря 2018 г.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Российская газета - Федеральный выпуск № 295(7758)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[Электронный ресурс]//Режим доступа- 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://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rg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.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ru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/2018/12/29/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fz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-498-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dok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.</a:t>
            </a:r>
            <a:r>
              <a:rPr lang="en-US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html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Новостная газета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Village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/[Электронный ресурс]/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Мардина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К.,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Шепелева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И./2012г//Режим доступа-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https://www.the-village.ru/village/city/abroad/120008-doghantery-chto-delat-s-bezdomnymi-sobakami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Научная статья по специальности «Философия, этика, религиоведение»/[Электронный ресурс]/Анисимов А.П./Научные ведомости/ Серия Философия. Социология. Право. 2016.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(224). Выпуск 35 Режим доступа -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https://cyberleninka.ru/article/n/o-nekotoryh-filosofskih-i-pravovyh-argumentah-v-polzu-novoy-kontseptsii-prav-zhivotnyh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https://rg.ru/2019/03/21/reg-cfo/nachala-dejstvovat-goriachaia-liniia-po-zashchite-zhivotnyh.html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D7C407-AC2B-4745-893A-C31E86BA3354}"/>
              </a:ext>
            </a:extLst>
          </p:cNvPr>
          <p:cNvSpPr/>
          <p:nvPr/>
        </p:nvSpPr>
        <p:spPr>
          <a:xfrm>
            <a:off x="4334186" y="440396"/>
            <a:ext cx="45223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использованных источников 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FFDAE7-6132-ED48-A14E-63D7BC619B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21509" y1="42308" x2="21509" y2="42308"/>
                        <a14:foregroundMark x1="17533" y1="41215" x2="52453" y2="57692"/>
                        <a14:foregroundMark x1="52453" y1="57692" x2="72075" y2="37363"/>
                        <a14:foregroundMark x1="22642" y1="36264" x2="63396" y2="56593"/>
                        <a14:foregroundMark x1="63396" y1="56593" x2="21132" y2="48901"/>
                        <a14:foregroundMark x1="21132" y1="48901" x2="53962" y2="70330"/>
                        <a14:foregroundMark x1="36226" y1="36813" x2="77358" y2="50549"/>
                        <a14:foregroundMark x1="77358" y1="50549" x2="73585" y2="25824"/>
                        <a14:foregroundMark x1="18491" y1="39011" x2="28302" y2="39011"/>
                        <a14:foregroundMark x1="47925" y1="40110" x2="73585" y2="41758"/>
                        <a14:foregroundMark x1="68302" y1="43407" x2="73962" y2="40659"/>
                        <a14:foregroundMark x1="63774" y1="33516" x2="79245" y2="31868"/>
                        <a14:foregroundMark x1="60755" y1="31319" x2="81509" y2="34066"/>
                        <a14:foregroundMark x1="62264" y1="31319" x2="53585" y2="34066"/>
                        <a14:foregroundMark x1="60000" y1="29670" x2="73585" y2="21978"/>
                        <a14:foregroundMark x1="17563" y1="42969" x2="27547" y2="63736"/>
                        <a14:foregroundMark x1="21509" y1="64286" x2="25283" y2="68132"/>
                        <a14:foregroundMark x1="20706" y1="59067" x2="17638" y2="47311"/>
                        <a14:foregroundMark x1="22595" y1="66306" x2="21723" y2="62965"/>
                        <a14:foregroundMark x1="21887" y1="59890" x2="17588" y2="44427"/>
                        <a14:foregroundMark x1="21638" y1="60593" x2="17529" y2="40986"/>
                        <a14:foregroundMark x1="22642" y1="65385" x2="22060" y2="62608"/>
                        <a14:foregroundMark x1="20302" y1="58405" x2="17591" y2="44593"/>
                        <a14:foregroundMark x1="21673" y1="65392" x2="21287" y2="63426"/>
                        <a14:foregroundMark x1="16501" y1="31116" x2="15849" y2="28571"/>
                        <a14:foregroundMark x1="25283" y1="65385" x2="17421" y2="34706"/>
                        <a14:foregroundMark x1="16075" y1="31132" x2="15849" y2="30220"/>
                        <a14:foregroundMark x1="24151" y1="63736" x2="17456" y2="36706"/>
                        <a14:foregroundMark x1="27925" y1="70330" x2="17420" y2="34641"/>
                        <a14:foregroundMark x1="24648" y1="68337" x2="17570" y2="43355"/>
                        <a14:foregroundMark x1="29057" y1="69231" x2="17405" y2="33757"/>
                        <a14:foregroundMark x1="25521" y1="69202" x2="17599" y2="45051"/>
                        <a14:foregroundMark x1="20742" y1="59126" x2="17626" y2="46581"/>
                        <a14:foregroundMark x1="21887" y1="63736" x2="21701" y2="62988"/>
                        <a14:foregroundMark x1="17638" y1="47299" x2="26038" y2="59890"/>
                        <a14:foregroundMark x1="17687" y1="50150" x2="24906" y2="60989"/>
                        <a14:foregroundMark x1="17654" y1="53066" x2="23774" y2="62637"/>
                        <a14:foregroundMark x1="17279" y1="53080" x2="26792" y2="66484"/>
                        <a14:foregroundMark x1="17692" y1="50452" x2="27547" y2="65934"/>
                        <a14:foregroundMark x1="17590" y1="57172" x2="18551" y2="58182"/>
                        <a14:foregroundMark x1="15472" y1="54945" x2="15942" y2="55440"/>
                        <a14:foregroundMark x1="20328" y1="64061" x2="18491" y2="48901"/>
                        <a14:foregroundMark x1="16981" y1="37912" x2="16981" y2="40659"/>
                        <a14:foregroundMark x1="16981" y1="40110" x2="17358" y2="47253"/>
                        <a14:foregroundMark x1="17358" y1="46703" x2="16226" y2="42857"/>
                        <a14:foregroundMark x1="16226" y1="42308" x2="17358" y2="48901"/>
                        <a14:foregroundMark x1="17358" y1="48352" x2="16226" y2="41209"/>
                        <a14:foregroundMark x1="16226" y1="41209" x2="18491" y2="54396"/>
                        <a14:foregroundMark x1="18491" y1="53846" x2="16226" y2="36813"/>
                        <a14:foregroundMark x1="16226" y1="36264" x2="17358" y2="49451"/>
                        <a14:foregroundMark x1="17358" y1="49451" x2="17358" y2="43956"/>
                        <a14:foregroundMark x1="15472" y1="42857" x2="16604" y2="45604"/>
                        <a14:foregroundMark x1="16604" y1="45055" x2="16981" y2="45055"/>
                        <a14:backgroundMark x1="4151" y1="28571" x2="9057" y2="37912"/>
                        <a14:backgroundMark x1="10943" y1="37220" x2="10943" y2="31319"/>
                        <a14:backgroundMark x1="10943" y1="52198" x2="10943" y2="50612"/>
                        <a14:backgroundMark x1="11280" y1="50930" x2="11321" y2="53297"/>
                        <a14:backgroundMark x1="10943" y1="31319" x2="11044" y2="37202"/>
                        <a14:backgroundMark x1="29057" y1="86813" x2="31321" y2="81319"/>
                        <a14:backgroundMark x1="31321" y1="80769" x2="21887" y2="71429"/>
                        <a14:backgroundMark x1="13425" y1="36771" x2="12453" y2="31319"/>
                        <a14:backgroundMark x1="20000" y1="73626" x2="16685" y2="55040"/>
                        <a14:backgroundMark x1="11321" y1="63736" x2="14340" y2="63187"/>
                        <a14:backgroundMark x1="14340" y1="62637" x2="17358" y2="675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6048" y="5962816"/>
            <a:ext cx="1168838" cy="8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93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1176</Words>
  <Application>Microsoft Macintosh PowerPoint</Application>
  <PresentationFormat>Широкоэкранный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Тема Office</vt:lpstr>
      <vt:lpstr>РЕФЕРАТ на тему «Эволюция развития законодательства о жестоком обращении с животными в России»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 «Эволюция развития законодательства о жестоком обращении с животными в России» </dc:title>
  <dc:creator>Krasnova Polina</dc:creator>
  <cp:lastModifiedBy>Krasnova Polina</cp:lastModifiedBy>
  <cp:revision>12</cp:revision>
  <dcterms:created xsi:type="dcterms:W3CDTF">2020-04-12T08:43:46Z</dcterms:created>
  <dcterms:modified xsi:type="dcterms:W3CDTF">2020-04-13T15:25:59Z</dcterms:modified>
</cp:coreProperties>
</file>