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1" r:id="rId3"/>
    <p:sldId id="258" r:id="rId4"/>
    <p:sldId id="257" r:id="rId5"/>
    <p:sldId id="259" r:id="rId6"/>
    <p:sldId id="262" r:id="rId7"/>
    <p:sldId id="260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3" autoAdjust="0"/>
    <p:restoredTop sz="94660"/>
  </p:normalViewPr>
  <p:slideViewPr>
    <p:cSldViewPr snapToGrid="0">
      <p:cViewPr varScale="1">
        <p:scale>
          <a:sx n="97" d="100"/>
          <a:sy n="97" d="100"/>
        </p:scale>
        <p:origin x="513" y="7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2;&#1089;&#1091;&#1089;\Downloads\&#1043;&#1102;&#1085;&#1075;&#1102;&#1088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72;&#1089;&#1091;&#1089;\Downloads\&#1043;&#1102;&#1085;&#1075;&#1102;&#1088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sz="1400" b="0" i="1">
                <a:solidFill>
                  <a:srgbClr val="434343"/>
                </a:solidFill>
                <a:latin typeface="+mn-lt"/>
              </a:defRPr>
            </a:pPr>
            <a:r>
              <a:rPr lang="ru-RU"/>
              <a:t>Время появления побегов в салфетках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285F4"/>
            </a:solidFill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percentage"/>
            <c:noEndCap val="0"/>
            <c:val val="5"/>
          </c:errBars>
          <c:cat>
            <c:strRef>
              <c:f>Лист1!$G$17:$G$18</c:f>
              <c:strCache>
                <c:ptCount val="2"/>
                <c:pt idx="0">
                  <c:v>Без биостима </c:v>
                </c:pt>
                <c:pt idx="1">
                  <c:v>С биотимом</c:v>
                </c:pt>
              </c:strCache>
            </c:strRef>
          </c:cat>
          <c:val>
            <c:numRef>
              <c:f>Лист1!$H$17:$H$18</c:f>
              <c:numCache>
                <c:formatCode>0.0</c:formatCode>
                <c:ptCount val="2"/>
                <c:pt idx="0">
                  <c:v>15.75</c:v>
                </c:pt>
                <c:pt idx="1">
                  <c:v>8.8666666666666671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E33D-4D51-99C1-D85B70E004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44887153"/>
        <c:axId val="1158131584"/>
      </c:barChart>
      <c:catAx>
        <c:axId val="2044887153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ru-RU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ru-RU"/>
          </a:p>
        </c:txPr>
        <c:crossAx val="1158131584"/>
        <c:crosses val="autoZero"/>
        <c:auto val="1"/>
        <c:lblAlgn val="ctr"/>
        <c:lblOffset val="100"/>
        <c:noMultiLvlLbl val="1"/>
      </c:catAx>
      <c:valAx>
        <c:axId val="1158131584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ru-RU"/>
              </a:p>
            </c:rich>
          </c:tx>
          <c:overlay val="0"/>
        </c:title>
        <c:numFmt formatCode="0.0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ru-RU"/>
          </a:p>
        </c:txPr>
        <c:crossAx val="2044887153"/>
        <c:crosses val="autoZero"/>
        <c:crossBetween val="between"/>
      </c:valAx>
    </c:plotArea>
    <c:legend>
      <c:legendPos val="r"/>
      <c:overlay val="0"/>
      <c:txPr>
        <a:bodyPr/>
        <a:lstStyle/>
        <a:p>
          <a:pPr lvl="0">
            <a:defRPr b="0">
              <a:solidFill>
                <a:srgbClr val="1A1A1A"/>
              </a:solidFill>
              <a:latin typeface="+mn-lt"/>
            </a:defRPr>
          </a:pPr>
          <a:endParaRPr lang="ru-RU"/>
        </a:p>
      </c:txPr>
    </c:legend>
    <c:plotVisOnly val="1"/>
    <c:dispBlanksAs val="zero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lvl="0">
              <a:defRPr sz="1400" b="0" i="1">
                <a:solidFill>
                  <a:srgbClr val="434343"/>
                </a:solidFill>
                <a:latin typeface="+mn-lt"/>
              </a:defRPr>
            </a:pPr>
            <a:r>
              <a:rPr lang="ru-RU"/>
              <a:t>Время появления побегов в почве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1"/>
        <c:ser>
          <c:idx val="0"/>
          <c:order val="0"/>
          <c:spPr>
            <a:solidFill>
              <a:srgbClr val="4285F4"/>
            </a:solidFill>
          </c:spPr>
          <c:invertIfNegative val="1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lvl="0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percentage"/>
            <c:noEndCap val="0"/>
            <c:val val="6"/>
          </c:errBars>
          <c:cat>
            <c:strRef>
              <c:f>Лист1!$A$15:$A$16</c:f>
              <c:strCache>
                <c:ptCount val="2"/>
                <c:pt idx="0">
                  <c:v>Без биостима</c:v>
                </c:pt>
                <c:pt idx="1">
                  <c:v>С биостимом</c:v>
                </c:pt>
              </c:strCache>
            </c:strRef>
          </c:cat>
          <c:val>
            <c:numRef>
              <c:f>Лист1!$B$15:$B$16</c:f>
              <c:numCache>
                <c:formatCode>General</c:formatCode>
                <c:ptCount val="2"/>
                <c:pt idx="0" formatCode="0.0">
                  <c:v>16.916666666666668</c:v>
                </c:pt>
                <c:pt idx="1">
                  <c:v>14</c:v>
                </c:pt>
              </c:numCache>
            </c:numRef>
          </c:val>
          <c:extLst>
            <c:ext xmlns:c14="http://schemas.microsoft.com/office/drawing/2007/8/2/chart" uri="{6F2FDCE9-48DA-4B69-8628-5D25D57E5C99}">
              <c14:invertSolidFillFmt>
                <c14:spPr xmlns:c14="http://schemas.microsoft.com/office/drawing/2007/8/2/chart">
                  <a:solidFill>
                    <a:srgbClr val="FFFFFF"/>
                  </a:solidFill>
                </c14:spPr>
              </c14:invertSolidFillFmt>
            </c:ext>
            <c:ext xmlns:c16="http://schemas.microsoft.com/office/drawing/2014/chart" uri="{C3380CC4-5D6E-409C-BE32-E72D297353CC}">
              <c16:uniqueId val="{00000000-7955-491E-8448-FEDF4BE98E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44298506"/>
        <c:axId val="2040106797"/>
      </c:barChart>
      <c:catAx>
        <c:axId val="164429850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ru-RU"/>
              </a:p>
            </c:rich>
          </c:tx>
          <c:overlay val="0"/>
        </c:title>
        <c:numFmt formatCode="General" sourceLinked="1"/>
        <c:majorTickMark val="cross"/>
        <c:minorTickMark val="cross"/>
        <c:tickLblPos val="nextTo"/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ru-RU"/>
          </a:p>
        </c:txPr>
        <c:crossAx val="2040106797"/>
        <c:crosses val="autoZero"/>
        <c:auto val="1"/>
        <c:lblAlgn val="ctr"/>
        <c:lblOffset val="100"/>
        <c:noMultiLvlLbl val="1"/>
      </c:catAx>
      <c:valAx>
        <c:axId val="2040106797"/>
        <c:scaling>
          <c:orientation val="minMax"/>
        </c:scaling>
        <c:delete val="0"/>
        <c:axPos val="l"/>
        <c:majorGridlines>
          <c:spPr>
            <a:ln>
              <a:solidFill>
                <a:srgbClr val="B7B7B7"/>
              </a:solidFill>
            </a:ln>
          </c:spPr>
        </c:majorGridlines>
        <c:minorGridlines>
          <c:spPr>
            <a:ln>
              <a:solidFill>
                <a:srgbClr val="CCCCCC">
                  <a:alpha val="0"/>
                </a:srgbClr>
              </a:solidFill>
            </a:ln>
          </c:spPr>
        </c:minorGridlines>
        <c:title>
          <c:tx>
            <c:rich>
              <a:bodyPr/>
              <a:lstStyle/>
              <a:p>
                <a:pPr lvl="0">
                  <a:defRPr b="0">
                    <a:solidFill>
                      <a:srgbClr val="000000"/>
                    </a:solidFill>
                    <a:latin typeface="+mn-lt"/>
                  </a:defRPr>
                </a:pPr>
                <a:endParaRPr lang="ru-RU"/>
              </a:p>
            </c:rich>
          </c:tx>
          <c:overlay val="0"/>
        </c:title>
        <c:numFmt formatCode="0.0" sourceLinked="1"/>
        <c:majorTickMark val="cross"/>
        <c:minorTickMark val="cross"/>
        <c:tickLblPos val="nextTo"/>
        <c:spPr>
          <a:ln w="47625">
            <a:noFill/>
          </a:ln>
        </c:spPr>
        <c:txPr>
          <a:bodyPr/>
          <a:lstStyle/>
          <a:p>
            <a:pPr lvl="0">
              <a:defRPr b="0">
                <a:solidFill>
                  <a:srgbClr val="000000"/>
                </a:solidFill>
                <a:latin typeface="+mn-lt"/>
              </a:defRPr>
            </a:pPr>
            <a:endParaRPr lang="ru-RU"/>
          </a:p>
        </c:txPr>
        <c:crossAx val="1644298506"/>
        <c:crosses val="autoZero"/>
        <c:crossBetween val="between"/>
      </c:valAx>
    </c:plotArea>
    <c:legend>
      <c:legendPos val="r"/>
      <c:overlay val="0"/>
      <c:txPr>
        <a:bodyPr/>
        <a:lstStyle/>
        <a:p>
          <a:pPr lvl="0">
            <a:defRPr b="0">
              <a:solidFill>
                <a:srgbClr val="1A1A1A"/>
              </a:solidFill>
              <a:latin typeface="+mn-lt"/>
            </a:defRPr>
          </a:pPr>
          <a:endParaRPr lang="ru-RU"/>
        </a:p>
      </c:txPr>
    </c:legend>
    <c:plotVisOnly val="1"/>
    <c:dispBlanksAs val="zero"/>
    <c:showDLblsOverMax val="1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mmWvcHuW70" TargetMode="External"/><Relationship Id="rId2" Type="http://schemas.openxmlformats.org/officeDocument/2006/relationships/hyperlink" Target="https://gufo.me/search?term=%D0%A4%D0%98%D0%A2%D0%9E%D0%93%D0%9E%D0%A0%D0%9C%D0%9E%D0%9D%D0%AB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kristall-agro.ru/katalog-produkcii/antistress-regulyatori/biostim-start" TargetMode="External"/><Relationship Id="rId5" Type="http://schemas.openxmlformats.org/officeDocument/2006/relationships/hyperlink" Target="https://cyberleninka.ru/article/n/fitogormony-protiv-fuzarioznogo-uvyadaniya/viewer" TargetMode="External"/><Relationship Id="rId4" Type="http://schemas.openxmlformats.org/officeDocument/2006/relationships/hyperlink" Target="https://cyberleninka.ru/article/n/rol-fitogormonov-v-regulyatsii-prorastaniya-semyan/viewer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DE003-B57F-4E0C-8C9F-25806EE65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Влияние биостима на время прорастания семян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A8C076F-783F-4E1C-B800-E0A0010441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Исследовательская работа ученицы 9 А класса Гюнгюр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Филиз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</a:t>
            </a:r>
          </a:p>
          <a:p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Ноздрачева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347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FC079-53BF-4C20-BEDE-F8A8948C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Благодарности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CF63CA-D56A-40AB-8732-CB7802586FA8}"/>
              </a:ext>
            </a:extLst>
          </p:cNvPr>
          <p:cNvSpPr/>
          <p:nvPr/>
        </p:nvSpPr>
        <p:spPr>
          <a:xfrm>
            <a:off x="882770" y="1576457"/>
            <a:ext cx="83912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Выражаю благодарность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Ноздрачевой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Анне Николаевне, за помощь и консультацию, а также Еве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Геец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рецензию.</a:t>
            </a:r>
          </a:p>
        </p:txBody>
      </p:sp>
    </p:spTree>
    <p:extLst>
      <p:ext uri="{BB962C8B-B14F-4D97-AF65-F5344CB8AC3E}">
        <p14:creationId xmlns:p14="http://schemas.microsoft.com/office/powerpoint/2010/main" val="2396566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E494B-0990-43FF-AF3F-B6D585AB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Список Литературы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06A7E9-E859-4457-9570-2776CD61ED56}"/>
              </a:ext>
            </a:extLst>
          </p:cNvPr>
          <p:cNvSpPr/>
          <p:nvPr/>
        </p:nvSpPr>
        <p:spPr>
          <a:xfrm>
            <a:off x="1082169" y="1466860"/>
            <a:ext cx="85966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	Микробиология. Словарь терминов:</a:t>
            </a:r>
          </a:p>
          <a:p>
            <a:r>
              <a:rPr lang="ru-RU" dirty="0">
                <a:hlinkClick r:id="rId2"/>
              </a:rPr>
              <a:t>https://gufo.me/search?term=%D0%A4%D0%98%D0%A2%D0%9E%D0%93%D0%9E%D0%A0%D0%9C%D0%9E%D0%9D%D0%AB</a:t>
            </a:r>
            <a:r>
              <a:rPr lang="ru-RU" dirty="0"/>
              <a:t> </a:t>
            </a:r>
          </a:p>
          <a:p>
            <a:r>
              <a:rPr lang="ru-RU" dirty="0"/>
              <a:t>2.	Носов, А.М. Физиология растений [Лекция]: лекции ученых МГУ/ Носов А.М.</a:t>
            </a:r>
          </a:p>
          <a:p>
            <a:r>
              <a:rPr lang="ru-RU" dirty="0">
                <a:hlinkClick r:id="rId3"/>
              </a:rPr>
              <a:t>https://youtu.be/lmmWvcHuW70</a:t>
            </a:r>
            <a:r>
              <a:rPr lang="ru-RU" dirty="0"/>
              <a:t> </a:t>
            </a:r>
          </a:p>
          <a:p>
            <a:r>
              <a:rPr lang="ru-RU" dirty="0"/>
              <a:t>3.	Нефедьева Е.Э. Роль фитогормонов в регуляции прорастания семян [Статья]/ Нефедьева Е.Э., Белопухов С.Л., Верхотуров В.В., Лысак В.И.</a:t>
            </a:r>
          </a:p>
          <a:p>
            <a:r>
              <a:rPr lang="ru-RU" dirty="0">
                <a:hlinkClick r:id="rId4"/>
              </a:rPr>
              <a:t>https://cyberleninka.ru/article/n/rol-fitogormonov-v-regulyatsii-prorastaniya-semyan/viewer</a:t>
            </a:r>
            <a:r>
              <a:rPr lang="ru-RU" dirty="0"/>
              <a:t> </a:t>
            </a:r>
          </a:p>
          <a:p>
            <a:r>
              <a:rPr lang="ru-RU" dirty="0"/>
              <a:t>4.	</a:t>
            </a:r>
            <a:r>
              <a:rPr lang="ru-RU" dirty="0" err="1"/>
              <a:t>Пшибытко</a:t>
            </a:r>
            <a:r>
              <a:rPr lang="ru-RU" dirty="0"/>
              <a:t> Н., </a:t>
            </a:r>
            <a:r>
              <a:rPr lang="ru-RU" dirty="0" err="1"/>
              <a:t>Зеневич</a:t>
            </a:r>
            <a:r>
              <a:rPr lang="ru-RU" dirty="0"/>
              <a:t> Л., Жаворонкова Н., Калашникова Л. Фитогормоны против </a:t>
            </a:r>
            <a:r>
              <a:rPr lang="ru-RU" dirty="0" err="1"/>
              <a:t>фузариозного</a:t>
            </a:r>
            <a:r>
              <a:rPr lang="ru-RU" dirty="0"/>
              <a:t> увядания [Статья]</a:t>
            </a:r>
          </a:p>
          <a:p>
            <a:r>
              <a:rPr lang="ru-RU" dirty="0">
                <a:hlinkClick r:id="rId5"/>
              </a:rPr>
              <a:t>https://cyberleninka.ru/article/n/fitogormony-protiv-fuzarioznogo-uvyadaniya/viewer</a:t>
            </a:r>
            <a:r>
              <a:rPr lang="ru-RU" dirty="0"/>
              <a:t> </a:t>
            </a:r>
          </a:p>
          <a:p>
            <a:r>
              <a:rPr lang="ru-RU" dirty="0"/>
              <a:t>5.	Официальный сайт «</a:t>
            </a:r>
            <a:r>
              <a:rPr lang="ru-RU" dirty="0" err="1"/>
              <a:t>Биостим_Старт</a:t>
            </a:r>
            <a:r>
              <a:rPr lang="ru-RU" dirty="0"/>
              <a:t>»</a:t>
            </a:r>
          </a:p>
          <a:p>
            <a:r>
              <a:rPr lang="ru-RU" dirty="0">
                <a:hlinkClick r:id="rId6"/>
              </a:rPr>
              <a:t>https://kristall-agro.ru/katalog-produkcii/antistress-regulyatori/biostim-start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3562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ADE95C-5A7A-4148-97EB-5860CD1DD20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D49EC44-22C3-4A25-84C0-5A8017AFCC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Презентацию подготовила Гюнгюр </a:t>
            </a:r>
            <a:r>
              <a:rPr lang="ru-RU" dirty="0" err="1"/>
              <a:t>Филиз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307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0DBA-AF72-49F9-B94B-38D226F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Введение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07BB982-9879-4C5E-9365-2248A327FAD1}"/>
              </a:ext>
            </a:extLst>
          </p:cNvPr>
          <p:cNvSpPr/>
          <p:nvPr/>
        </p:nvSpPr>
        <p:spPr>
          <a:xfrm>
            <a:off x="1190443" y="1592397"/>
            <a:ext cx="7864415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растения в современном мире за счет недостатка питательных веществ, погодных условий, вредителей или других воздействующих факторов заболевают.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растений приводят к снижению научно-технического уровня производства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агрокультур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неурожайности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FE64E47-9254-447C-A9CA-C3BF16D39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67" y="3612073"/>
            <a:ext cx="3946584" cy="26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C2A4CC0E-ABD0-4655-B476-2ED54B71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757" y="3612073"/>
            <a:ext cx="4117458" cy="263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12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0DBA-AF72-49F9-B94B-38D226F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Проблема и Актуальность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85C714A-C80B-4753-B372-0532025052C7}"/>
              </a:ext>
            </a:extLst>
          </p:cNvPr>
          <p:cNvSpPr/>
          <p:nvPr/>
        </p:nvSpPr>
        <p:spPr>
          <a:xfrm>
            <a:off x="926507" y="1413055"/>
            <a:ext cx="8347495" cy="44538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современном мире растения живут в условиях недостатка питательных веществ, отсутствия света или его переизбытка, стресса из-за погодных условий, загрязнения воздуха и избытка/недостатка влаги, что способствует развитию болезней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агрокультур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Для улучшения урожайности фермеры и ученые предпринимают ряд мер, чтобы противостоять болезням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агрокультур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Оптимальным путем борьбы с болезнями растений является повышение устойчивости и увеличение скорости роста сельскохозяйственных культур, воздействуя на фитогормоны растений. </a:t>
            </a:r>
            <a:endParaRPr lang="ru-RU" sz="2000" dirty="0"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Воздействуя на растение смесью фитогормонов на стадии их роста, можно предотвратить последующие заболевания растений, которые приводят к снижению научно-технического уровня производства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агрокультур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неурожайности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770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0DBA-AF72-49F9-B94B-38D226F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Цель работы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D40F4D3-E3B4-4A6D-862F-E44C91D5D62A}"/>
              </a:ext>
            </a:extLst>
          </p:cNvPr>
          <p:cNvSpPr/>
          <p:nvPr/>
        </p:nvSpPr>
        <p:spPr>
          <a:xfrm>
            <a:off x="677334" y="2519359"/>
            <a:ext cx="8932492" cy="1819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Гипотеза:</a:t>
            </a: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Препарат “</a:t>
            </a:r>
            <a:r>
              <a:rPr lang="ru-RU" sz="20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Биостим_Старт</a:t>
            </a: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ускоряет процесс прорастания семян.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i="1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Проверить годность препарата “</a:t>
            </a:r>
            <a:r>
              <a:rPr lang="ru-RU" sz="2000" dirty="0" err="1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Биостим_Старт</a:t>
            </a: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как регулятора прорастания семян, а также исследовать время прорастания семян с использованием фитогормона биостима и без него в почвенной и беспочвенной средах.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089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0DBA-AF72-49F9-B94B-38D226F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Материалы и методы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A67575E-424E-4374-8A19-89119DD89BBF}"/>
              </a:ext>
            </a:extLst>
          </p:cNvPr>
          <p:cNvSpPr/>
          <p:nvPr/>
        </p:nvSpPr>
        <p:spPr>
          <a:xfrm>
            <a:off x="1175563" y="1270000"/>
            <a:ext cx="6096000" cy="45215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9000"/>
              </a:lnSpc>
              <a:spcAft>
                <a:spcPts val="800"/>
              </a:spcAft>
            </a:pPr>
            <a:r>
              <a:rPr lang="ru-RU" sz="2000" u="sng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Агрокультуры и сорта: </a:t>
            </a: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Горох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Оскар Агро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Иловецкий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Калипсо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Фасоль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Креолка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Тенек-Холодок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Нота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Тыква крупноплодная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Марсельеза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Парижская золотая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●"/>
            </a:pPr>
            <a:r>
              <a:rPr lang="ru-RU" sz="2000" dirty="0"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Землячка</a:t>
            </a:r>
            <a:endParaRPr lang="ru-RU" sz="2000" u="none" strike="noStrike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3.jpg">
            <a:extLst>
              <a:ext uri="{FF2B5EF4-FFF2-40B4-BE49-F238E27FC236}">
                <a16:creationId xmlns:a16="http://schemas.microsoft.com/office/drawing/2014/main" id="{80B14F4F-6990-445A-9FF4-19453AD3C6AA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5324097" y="2275216"/>
            <a:ext cx="2442482" cy="3866791"/>
          </a:xfrm>
          <a:prstGeom prst="rect">
            <a:avLst/>
          </a:prstGeom>
          <a:ln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06FFF9-E554-48F7-9BC7-B357518BF0A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630" y="737884"/>
            <a:ext cx="1938744" cy="41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034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0DBA-AF72-49F9-B94B-38D226F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Ход исследования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823D68C-C8AD-417A-8359-3764971636A9}"/>
              </a:ext>
            </a:extLst>
          </p:cNvPr>
          <p:cNvSpPr/>
          <p:nvPr/>
        </p:nvSpPr>
        <p:spPr>
          <a:xfrm>
            <a:off x="677334" y="1270000"/>
            <a:ext cx="6096000" cy="50098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семян.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Замачивание семян в воде или </a:t>
            </a:r>
            <a:r>
              <a:rPr lang="ru-RU" sz="2000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биорастворе</a:t>
            </a: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24 часа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24 часа Каждая группа была поделена пополам. Часть семян посажена в землю, остальные были завернуты в намоченные (семью гормона или просто обычной водой) салфетки.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Каждую неделю салфетки с семенами опускали в необходимые жидкости, а семена в горшках поливали водой через день, семена второй группы дополнительно опрыскивали раствором биостима в воде. 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проводилось месяц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ru-RU" sz="2000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Через месяц мы можем наблюдать следующие результаты:</a:t>
            </a:r>
            <a:endParaRPr lang="ru-RU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8564D7-A2A2-4F79-8010-215643737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317" y="533759"/>
            <a:ext cx="3860321" cy="2895241"/>
          </a:xfrm>
          <a:prstGeom prst="rect">
            <a:avLst/>
          </a:prstGeom>
        </p:spPr>
      </p:pic>
      <p:sp>
        <p:nvSpPr>
          <p:cNvPr id="7" name="AutoShape 2">
            <a:extLst>
              <a:ext uri="{FF2B5EF4-FFF2-40B4-BE49-F238E27FC236}">
                <a16:creationId xmlns:a16="http://schemas.microsoft.com/office/drawing/2014/main" id="{85FF2B0B-933C-46FE-9BDC-6C2A3A5B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21C8EF-E0EC-4EDC-AE01-AF9C1A712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318" y="3581400"/>
            <a:ext cx="3860321" cy="257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80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80DBA-AF72-49F9-B94B-38D226F59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Результаты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5974461C-10E3-4D0A-B54A-C27CB70B8A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751529"/>
              </p:ext>
            </p:extLst>
          </p:nvPr>
        </p:nvGraphicFramePr>
        <p:xfrm>
          <a:off x="1844279" y="1321759"/>
          <a:ext cx="6273175" cy="52256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8183">
                  <a:extLst>
                    <a:ext uri="{9D8B030D-6E8A-4147-A177-3AD203B41FA5}">
                      <a16:colId xmlns:a16="http://schemas.microsoft.com/office/drawing/2014/main" val="336660786"/>
                    </a:ext>
                  </a:extLst>
                </a:gridCol>
                <a:gridCol w="1223748">
                  <a:extLst>
                    <a:ext uri="{9D8B030D-6E8A-4147-A177-3AD203B41FA5}">
                      <a16:colId xmlns:a16="http://schemas.microsoft.com/office/drawing/2014/main" val="1785261555"/>
                    </a:ext>
                  </a:extLst>
                </a:gridCol>
                <a:gridCol w="1223748">
                  <a:extLst>
                    <a:ext uri="{9D8B030D-6E8A-4147-A177-3AD203B41FA5}">
                      <a16:colId xmlns:a16="http://schemas.microsoft.com/office/drawing/2014/main" val="1598330544"/>
                    </a:ext>
                  </a:extLst>
                </a:gridCol>
                <a:gridCol w="1223748">
                  <a:extLst>
                    <a:ext uri="{9D8B030D-6E8A-4147-A177-3AD203B41FA5}">
                      <a16:colId xmlns:a16="http://schemas.microsoft.com/office/drawing/2014/main" val="905825939"/>
                    </a:ext>
                  </a:extLst>
                </a:gridCol>
                <a:gridCol w="1223748">
                  <a:extLst>
                    <a:ext uri="{9D8B030D-6E8A-4147-A177-3AD203B41FA5}">
                      <a16:colId xmlns:a16="http://schemas.microsoft.com/office/drawing/2014/main" val="2838292233"/>
                    </a:ext>
                  </a:extLst>
                </a:gridCol>
              </a:tblGrid>
              <a:tr h="39062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Агрокультура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Время появления побегов, сут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552351"/>
                  </a:ext>
                </a:extLst>
              </a:tr>
              <a:tr h="390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почва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салфетки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16064"/>
                  </a:ext>
                </a:extLst>
              </a:tr>
              <a:tr h="634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 биостима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биостимом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без биостима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 биостимом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816767881"/>
                  </a:ext>
                </a:extLst>
              </a:tr>
              <a:tr h="634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Горох Оскар Агро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15, 16, 18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11,12,13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7.6,5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188462628"/>
                  </a:ext>
                </a:extLst>
              </a:tr>
              <a:tr h="634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Горох Калипсо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11,13,17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197184330"/>
                  </a:ext>
                </a:extLst>
              </a:tr>
              <a:tr h="634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Фасоль </a:t>
                      </a: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Креолка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11,12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5,5,7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298031453"/>
                  </a:ext>
                </a:extLst>
              </a:tr>
              <a:tr h="3906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Фасоль Нота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273619291"/>
                  </a:ext>
                </a:extLst>
              </a:tr>
              <a:tr h="8792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Тыква Парижская Золотая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20,22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-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11,12,14,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529141808"/>
                  </a:ext>
                </a:extLst>
              </a:tr>
              <a:tr h="6349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highlight>
                            <a:srgbClr val="FFFFFF"/>
                          </a:highlight>
                        </a:rPr>
                        <a:t>Тыква Марсельеза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28,30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22,23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24,27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16,20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066759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193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FC079-53BF-4C20-BEDE-F8A8948C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Результаты</a:t>
            </a:r>
          </a:p>
        </p:txBody>
      </p:sp>
      <p:graphicFrame>
        <p:nvGraphicFramePr>
          <p:cNvPr id="5" name="Диаграмма 4" title="Диаграмма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575572"/>
              </p:ext>
            </p:extLst>
          </p:nvPr>
        </p:nvGraphicFramePr>
        <p:xfrm>
          <a:off x="517270" y="1270000"/>
          <a:ext cx="5578729" cy="5216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 title="Диаграмма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320553"/>
              </p:ext>
            </p:extLst>
          </p:nvPr>
        </p:nvGraphicFramePr>
        <p:xfrm>
          <a:off x="5935937" y="1205947"/>
          <a:ext cx="5578729" cy="5280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6037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DFC079-53BF-4C20-BEDE-F8A8948CB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Вывод и заключение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F3399B3-8752-4E73-9495-8F450C649F68}"/>
              </a:ext>
            </a:extLst>
          </p:cNvPr>
          <p:cNvSpPr/>
          <p:nvPr/>
        </p:nvSpPr>
        <p:spPr>
          <a:xfrm>
            <a:off x="677334" y="1451154"/>
            <a:ext cx="7552266" cy="2553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Различие между растениями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биостимом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без наблюдается, но статистически недостоверно. Гипотеза не опровергнута. 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Эксперимент имел бы более точный результат при использовании большего количества семян и растений (как минимум 10 для расчета погрешности и статистической точности), а также при предварительной проверки семян на всхожесть.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940425" algn="r"/>
              </a:tabLst>
            </a:pP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3035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33</TotalTime>
  <Words>656</Words>
  <Application>Microsoft Office PowerPoint</Application>
  <PresentationFormat>Широкоэкранный</PresentationFormat>
  <Paragraphs>94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Times New Roman</vt:lpstr>
      <vt:lpstr>Trebuchet MS</vt:lpstr>
      <vt:lpstr>Wingdings 3</vt:lpstr>
      <vt:lpstr>Аспект</vt:lpstr>
      <vt:lpstr>Влияние биостима на время прорастания семян</vt:lpstr>
      <vt:lpstr>Введение</vt:lpstr>
      <vt:lpstr>Проблема и Актуальность</vt:lpstr>
      <vt:lpstr>Цель работы</vt:lpstr>
      <vt:lpstr>Материалы и методы</vt:lpstr>
      <vt:lpstr>Ход исследования</vt:lpstr>
      <vt:lpstr>Результаты</vt:lpstr>
      <vt:lpstr>Результаты</vt:lpstr>
      <vt:lpstr>Вывод и заключение</vt:lpstr>
      <vt:lpstr>Благодарности</vt:lpstr>
      <vt:lpstr>Список Литературы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биостима на время прорастания семян</dc:title>
  <dc:creator>Светлана Гюнгюр</dc:creator>
  <cp:lastModifiedBy>Светлана Гюнгюр</cp:lastModifiedBy>
  <cp:revision>7</cp:revision>
  <dcterms:created xsi:type="dcterms:W3CDTF">2020-04-11T19:16:14Z</dcterms:created>
  <dcterms:modified xsi:type="dcterms:W3CDTF">2020-04-20T12:38:25Z</dcterms:modified>
</cp:coreProperties>
</file>