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Ноздрачева Анна Николаевн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4-20T06:47:48.889">
    <p:pos x="288" y="173"/>
    <p:text>мы про женщин говорим. а ты по всех! Особенно курение важно!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469f481e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469f481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45441cd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45441cd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c88d4f5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c88d4f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fc88d4f56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fc88d4f5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fc88d4f56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fc88d4f5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auchforum.ru/studconf/med/xlv/22147" TargetMode="External"/><Relationship Id="rId4" Type="http://schemas.openxmlformats.org/officeDocument/2006/relationships/hyperlink" Target="https://mednet.ru/images/stories/files/materialy_konferencii_i_seminarov/2010/23_24_yan_fas/recomendations.pdf" TargetMode="External"/><Relationship Id="rId9" Type="http://schemas.openxmlformats.org/officeDocument/2006/relationships/hyperlink" Target="https://cyberleninka.ru/article/n/rol-alimentarnyh-faktorov-i-ozhireniya-u-beremennyh-zhenschin-v-razvitii-akusherskoy-i-perinatalnoy-patologii/viewer" TargetMode="External"/><Relationship Id="rId5" Type="http://schemas.openxmlformats.org/officeDocument/2006/relationships/hyperlink" Target="https://scienceforum.ru/2015/article/2015009197" TargetMode="External"/><Relationship Id="rId6" Type="http://schemas.openxmlformats.org/officeDocument/2006/relationships/hyperlink" Target="https://cyberleninka.ru/article/v/vliyanie-alkogolya-na-plod-i-ishod-beremennosti-fetalnyy-alkogolnyy-sindrom-i-fetalnyy-alkogolnyy-spektr-narusheniy" TargetMode="External"/><Relationship Id="rId7" Type="http://schemas.openxmlformats.org/officeDocument/2006/relationships/hyperlink" Target="https://bio.1sept.ru/article.php?ID=200401809" TargetMode="External"/><Relationship Id="rId8" Type="http://schemas.openxmlformats.org/officeDocument/2006/relationships/hyperlink" Target="https://www.krugosvet.ru/enc/medicina/NARKOTIK.html" TargetMode="External"/><Relationship Id="rId10" Type="http://schemas.openxmlformats.org/officeDocument/2006/relationships/hyperlink" Target="https://www.jnmp.ru/jour/article/viewFile/8/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hyperlink" Target="https://docs.google.com/document/d/1JOJ4B2dquEsnkluMtu2Hu1FMVYwtAmjmiHilpLhl3T4/edit#heading=h.255tmsa3dbjn" TargetMode="External"/><Relationship Id="rId42" Type="http://schemas.openxmlformats.org/officeDocument/2006/relationships/hyperlink" Target="https://docs.google.com/document/d/1JOJ4B2dquEsnkluMtu2Hu1FMVYwtAmjmiHilpLhl3T4/edit#heading=h.boc2e92ssztc" TargetMode="External"/><Relationship Id="rId41" Type="http://schemas.openxmlformats.org/officeDocument/2006/relationships/hyperlink" Target="https://docs.google.com/document/d/1JOJ4B2dquEsnkluMtu2Hu1FMVYwtAmjmiHilpLhl3T4/edit#heading=h.255tmsa3dbjn" TargetMode="External"/><Relationship Id="rId44" Type="http://schemas.openxmlformats.org/officeDocument/2006/relationships/hyperlink" Target="https://docs.google.com/document/d/1JOJ4B2dquEsnkluMtu2Hu1FMVYwtAmjmiHilpLhl3T4/edit#heading=h.knyzm143l824" TargetMode="External"/><Relationship Id="rId43" Type="http://schemas.openxmlformats.org/officeDocument/2006/relationships/hyperlink" Target="https://docs.google.com/document/d/1JOJ4B2dquEsnkluMtu2Hu1FMVYwtAmjmiHilpLhl3T4/edit#heading=h.boc2e92ssztc" TargetMode="External"/><Relationship Id="rId46" Type="http://schemas.openxmlformats.org/officeDocument/2006/relationships/hyperlink" Target="https://docs.google.com/document/d/1JOJ4B2dquEsnkluMtu2Hu1FMVYwtAmjmiHilpLhl3T4/edit#heading=h.buc6o83akyem" TargetMode="External"/><Relationship Id="rId45" Type="http://schemas.openxmlformats.org/officeDocument/2006/relationships/hyperlink" Target="https://docs.google.com/document/d/1JOJ4B2dquEsnkluMtu2Hu1FMVYwtAmjmiHilpLhl3T4/edit#heading=h.knyzm143l82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JOJ4B2dquEsnkluMtu2Hu1FMVYwtAmjmiHilpLhl3T4/edit#heading=h.izwtwxx7ag8z" TargetMode="External"/><Relationship Id="rId4" Type="http://schemas.openxmlformats.org/officeDocument/2006/relationships/hyperlink" Target="https://docs.google.com/document/d/1JOJ4B2dquEsnkluMtu2Hu1FMVYwtAmjmiHilpLhl3T4/edit#heading=h.izwtwxx7ag8z" TargetMode="External"/><Relationship Id="rId9" Type="http://schemas.openxmlformats.org/officeDocument/2006/relationships/hyperlink" Target="https://docs.google.com/document/d/1JOJ4B2dquEsnkluMtu2Hu1FMVYwtAmjmiHilpLhl3T4/edit#heading=h.h43m2m5fn08h" TargetMode="External"/><Relationship Id="rId48" Type="http://schemas.openxmlformats.org/officeDocument/2006/relationships/hyperlink" Target="https://docs.google.com/document/d/1JOJ4B2dquEsnkluMtu2Hu1FMVYwtAmjmiHilpLhl3T4/edit#heading=h.ykt1vrwcovjv" TargetMode="External"/><Relationship Id="rId47" Type="http://schemas.openxmlformats.org/officeDocument/2006/relationships/hyperlink" Target="https://docs.google.com/document/d/1JOJ4B2dquEsnkluMtu2Hu1FMVYwtAmjmiHilpLhl3T4/edit#heading=h.buc6o83akyem" TargetMode="External"/><Relationship Id="rId49" Type="http://schemas.openxmlformats.org/officeDocument/2006/relationships/hyperlink" Target="https://docs.google.com/document/d/1JOJ4B2dquEsnkluMtu2Hu1FMVYwtAmjmiHilpLhl3T4/edit#heading=h.ykt1vrwcovjv" TargetMode="External"/><Relationship Id="rId5" Type="http://schemas.openxmlformats.org/officeDocument/2006/relationships/hyperlink" Target="https://docs.google.com/document/d/1JOJ4B2dquEsnkluMtu2Hu1FMVYwtAmjmiHilpLhl3T4/edit#heading=h.k2edj6rl8fyz" TargetMode="External"/><Relationship Id="rId6" Type="http://schemas.openxmlformats.org/officeDocument/2006/relationships/hyperlink" Target="https://docs.google.com/document/d/1JOJ4B2dquEsnkluMtu2Hu1FMVYwtAmjmiHilpLhl3T4/edit#heading=h.k2edj6rl8fyz" TargetMode="External"/><Relationship Id="rId7" Type="http://schemas.openxmlformats.org/officeDocument/2006/relationships/hyperlink" Target="https://docs.google.com/document/d/1JOJ4B2dquEsnkluMtu2Hu1FMVYwtAmjmiHilpLhl3T4/edit#heading=h.ih3aw5oqayvv" TargetMode="External"/><Relationship Id="rId8" Type="http://schemas.openxmlformats.org/officeDocument/2006/relationships/hyperlink" Target="https://docs.google.com/document/d/1JOJ4B2dquEsnkluMtu2Hu1FMVYwtAmjmiHilpLhl3T4/edit#heading=h.ih3aw5oqayvv" TargetMode="External"/><Relationship Id="rId31" Type="http://schemas.openxmlformats.org/officeDocument/2006/relationships/hyperlink" Target="https://docs.google.com/document/d/1JOJ4B2dquEsnkluMtu2Hu1FMVYwtAmjmiHilpLhl3T4/edit#heading=h.gy5h7zepje2k" TargetMode="External"/><Relationship Id="rId30" Type="http://schemas.openxmlformats.org/officeDocument/2006/relationships/hyperlink" Target="https://docs.google.com/document/d/1JOJ4B2dquEsnkluMtu2Hu1FMVYwtAmjmiHilpLhl3T4/edit#heading=h.d4wun8xoer1" TargetMode="External"/><Relationship Id="rId33" Type="http://schemas.openxmlformats.org/officeDocument/2006/relationships/hyperlink" Target="https://docs.google.com/document/d/1JOJ4B2dquEsnkluMtu2Hu1FMVYwtAmjmiHilpLhl3T4/edit#heading=h.zapddou4vh5v" TargetMode="External"/><Relationship Id="rId32" Type="http://schemas.openxmlformats.org/officeDocument/2006/relationships/hyperlink" Target="https://docs.google.com/document/d/1JOJ4B2dquEsnkluMtu2Hu1FMVYwtAmjmiHilpLhl3T4/edit#heading=h.zapddou4vh5v" TargetMode="External"/><Relationship Id="rId35" Type="http://schemas.openxmlformats.org/officeDocument/2006/relationships/hyperlink" Target="https://docs.google.com/document/d/1JOJ4B2dquEsnkluMtu2Hu1FMVYwtAmjmiHilpLhl3T4/edit#heading=h.cbxruhboudsr" TargetMode="External"/><Relationship Id="rId34" Type="http://schemas.openxmlformats.org/officeDocument/2006/relationships/hyperlink" Target="https://docs.google.com/document/d/1JOJ4B2dquEsnkluMtu2Hu1FMVYwtAmjmiHilpLhl3T4/edit#heading=h.cbxruhboudsr" TargetMode="External"/><Relationship Id="rId37" Type="http://schemas.openxmlformats.org/officeDocument/2006/relationships/hyperlink" Target="https://docs.google.com/document/d/1JOJ4B2dquEsnkluMtu2Hu1FMVYwtAmjmiHilpLhl3T4/edit#heading=h.b04ok9gw279o" TargetMode="External"/><Relationship Id="rId36" Type="http://schemas.openxmlformats.org/officeDocument/2006/relationships/hyperlink" Target="https://docs.google.com/document/d/1JOJ4B2dquEsnkluMtu2Hu1FMVYwtAmjmiHilpLhl3T4/edit#heading=h.b04ok9gw279o" TargetMode="External"/><Relationship Id="rId39" Type="http://schemas.openxmlformats.org/officeDocument/2006/relationships/hyperlink" Target="https://docs.google.com/document/d/1JOJ4B2dquEsnkluMtu2Hu1FMVYwtAmjmiHilpLhl3T4/edit#heading=h.iencnut6us7q" TargetMode="External"/><Relationship Id="rId38" Type="http://schemas.openxmlformats.org/officeDocument/2006/relationships/hyperlink" Target="https://docs.google.com/document/d/1JOJ4B2dquEsnkluMtu2Hu1FMVYwtAmjmiHilpLhl3T4/edit#heading=h.iencnut6us7q" TargetMode="External"/><Relationship Id="rId20" Type="http://schemas.openxmlformats.org/officeDocument/2006/relationships/hyperlink" Target="https://docs.google.com/document/d/1JOJ4B2dquEsnkluMtu2Hu1FMVYwtAmjmiHilpLhl3T4/edit#heading=h.rau7m1lzzb5p" TargetMode="External"/><Relationship Id="rId22" Type="http://schemas.openxmlformats.org/officeDocument/2006/relationships/hyperlink" Target="https://docs.google.com/document/d/1JOJ4B2dquEsnkluMtu2Hu1FMVYwtAmjmiHilpLhl3T4/edit#heading=h.mln9ecolcfww" TargetMode="External"/><Relationship Id="rId21" Type="http://schemas.openxmlformats.org/officeDocument/2006/relationships/hyperlink" Target="https://docs.google.com/document/d/1JOJ4B2dquEsnkluMtu2Hu1FMVYwtAmjmiHilpLhl3T4/edit#heading=h.mln9ecolcfww" TargetMode="External"/><Relationship Id="rId24" Type="http://schemas.openxmlformats.org/officeDocument/2006/relationships/hyperlink" Target="https://docs.google.com/document/d/1JOJ4B2dquEsnkluMtu2Hu1FMVYwtAmjmiHilpLhl3T4/edit#heading=h.6ybesan4iit1" TargetMode="External"/><Relationship Id="rId23" Type="http://schemas.openxmlformats.org/officeDocument/2006/relationships/hyperlink" Target="https://docs.google.com/document/d/1JOJ4B2dquEsnkluMtu2Hu1FMVYwtAmjmiHilpLhl3T4/edit#heading=h.6ybesan4iit1" TargetMode="External"/><Relationship Id="rId26" Type="http://schemas.openxmlformats.org/officeDocument/2006/relationships/hyperlink" Target="https://docs.google.com/document/d/1JOJ4B2dquEsnkluMtu2Hu1FMVYwtAmjmiHilpLhl3T4/edit#heading=h.lw375knodbit" TargetMode="External"/><Relationship Id="rId25" Type="http://schemas.openxmlformats.org/officeDocument/2006/relationships/hyperlink" Target="https://docs.google.com/document/d/1JOJ4B2dquEsnkluMtu2Hu1FMVYwtAmjmiHilpLhl3T4/edit#heading=h.lw375knodbit" TargetMode="External"/><Relationship Id="rId28" Type="http://schemas.openxmlformats.org/officeDocument/2006/relationships/hyperlink" Target="https://docs.google.com/document/d/1JOJ4B2dquEsnkluMtu2Hu1FMVYwtAmjmiHilpLhl3T4/edit#heading=h.vfxgvie08n06" TargetMode="External"/><Relationship Id="rId27" Type="http://schemas.openxmlformats.org/officeDocument/2006/relationships/hyperlink" Target="https://docs.google.com/document/d/1JOJ4B2dquEsnkluMtu2Hu1FMVYwtAmjmiHilpLhl3T4/edit#heading=h.vfxgvie08n06" TargetMode="External"/><Relationship Id="rId29" Type="http://schemas.openxmlformats.org/officeDocument/2006/relationships/hyperlink" Target="https://docs.google.com/document/d/1JOJ4B2dquEsnkluMtu2Hu1FMVYwtAmjmiHilpLhl3T4/edit#heading=h.d4wun8xoer1" TargetMode="External"/><Relationship Id="rId51" Type="http://schemas.openxmlformats.org/officeDocument/2006/relationships/hyperlink" Target="https://docs.google.com/document/d/1JOJ4B2dquEsnkluMtu2Hu1FMVYwtAmjmiHilpLhl3T4/edit#heading=h.utim8l4mzaf6" TargetMode="External"/><Relationship Id="rId50" Type="http://schemas.openxmlformats.org/officeDocument/2006/relationships/hyperlink" Target="https://docs.google.com/document/d/1JOJ4B2dquEsnkluMtu2Hu1FMVYwtAmjmiHilpLhl3T4/edit#heading=h.utim8l4mzaf6" TargetMode="External"/><Relationship Id="rId11" Type="http://schemas.openxmlformats.org/officeDocument/2006/relationships/hyperlink" Target="https://docs.google.com/document/d/1JOJ4B2dquEsnkluMtu2Hu1FMVYwtAmjmiHilpLhl3T4/edit#heading=h.pcnoyd8kvpgt" TargetMode="External"/><Relationship Id="rId10" Type="http://schemas.openxmlformats.org/officeDocument/2006/relationships/hyperlink" Target="https://docs.google.com/document/d/1JOJ4B2dquEsnkluMtu2Hu1FMVYwtAmjmiHilpLhl3T4/edit#heading=h.h43m2m5fn08h" TargetMode="External"/><Relationship Id="rId13" Type="http://schemas.openxmlformats.org/officeDocument/2006/relationships/hyperlink" Target="https://docs.google.com/document/d/1JOJ4B2dquEsnkluMtu2Hu1FMVYwtAmjmiHilpLhl3T4/edit#heading=h.o2304uoxfohy" TargetMode="External"/><Relationship Id="rId12" Type="http://schemas.openxmlformats.org/officeDocument/2006/relationships/hyperlink" Target="https://docs.google.com/document/d/1JOJ4B2dquEsnkluMtu2Hu1FMVYwtAmjmiHilpLhl3T4/edit#heading=h.pcnoyd8kvpgt" TargetMode="External"/><Relationship Id="rId15" Type="http://schemas.openxmlformats.org/officeDocument/2006/relationships/hyperlink" Target="https://docs.google.com/document/d/1JOJ4B2dquEsnkluMtu2Hu1FMVYwtAmjmiHilpLhl3T4/edit#heading=h.8rhpt1mpncy0" TargetMode="External"/><Relationship Id="rId14" Type="http://schemas.openxmlformats.org/officeDocument/2006/relationships/hyperlink" Target="https://docs.google.com/document/d/1JOJ4B2dquEsnkluMtu2Hu1FMVYwtAmjmiHilpLhl3T4/edit#heading=h.o2304uoxfohy" TargetMode="External"/><Relationship Id="rId17" Type="http://schemas.openxmlformats.org/officeDocument/2006/relationships/hyperlink" Target="https://docs.google.com/document/d/1JOJ4B2dquEsnkluMtu2Hu1FMVYwtAmjmiHilpLhl3T4/edit#heading=h.1357hprqsg7d" TargetMode="External"/><Relationship Id="rId16" Type="http://schemas.openxmlformats.org/officeDocument/2006/relationships/hyperlink" Target="https://docs.google.com/document/d/1JOJ4B2dquEsnkluMtu2Hu1FMVYwtAmjmiHilpLhl3T4/edit#heading=h.8rhpt1mpncy0" TargetMode="External"/><Relationship Id="rId19" Type="http://schemas.openxmlformats.org/officeDocument/2006/relationships/hyperlink" Target="https://docs.google.com/document/d/1JOJ4B2dquEsnkluMtu2Hu1FMVYwtAmjmiHilpLhl3T4/edit#heading=h.rau7m1lzzb5p" TargetMode="External"/><Relationship Id="rId18" Type="http://schemas.openxmlformats.org/officeDocument/2006/relationships/hyperlink" Target="https://docs.google.com/document/d/1JOJ4B2dquEsnkluMtu2Hu1FMVYwtAmjmiHilpLhl3T4/edit#heading=h.1357hprqsg7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3992750" y="4500575"/>
            <a:ext cx="46368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Выполнила ученица 9 класса «В»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Бочарова Ульяна.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Волохова Разия Юрьевна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/>
          <p:nvPr>
            <p:ph type="ctrTitle"/>
          </p:nvPr>
        </p:nvSpPr>
        <p:spPr>
          <a:xfrm>
            <a:off x="428596" y="2285992"/>
            <a:ext cx="83923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 НЕПРАВИЛЬНОГО ОБРАЗА ЖИЗНИ МАТЕРИ НА ЗДОРОВЬЕ РЕБЕНКА.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500298" y="500042"/>
            <a:ext cx="4286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ГБОУ «Школа 1505 «Преображенская»»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500034" y="7143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Благодарности</a:t>
            </a:r>
            <a:br>
              <a:rPr lang="ru-RU" sz="3959"/>
            </a:br>
            <a:endParaRPr sz="3959"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Хочу выразить свою благодарность Волоховой Разие Юрьевне, которая помогала мне с выбором тем для глав моего реферата, а также с выбором достоверных источников.</a:t>
            </a:r>
            <a:endParaRPr sz="2200"/>
          </a:p>
          <a:p>
            <a:pPr indent="-3683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Также хочу выразить благодарность Ноздрачёвой Анне Николаевне,которая также предоставляла свою помощь.</a:t>
            </a:r>
            <a:endParaRPr sz="2200"/>
          </a:p>
          <a:p>
            <a:pPr indent="-3683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Хочу также поблагодарить моего рецензента, Воробьёву Екатерину Андреевну, которая указала на все мои ошибки и недочеты.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Использованная литература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285720" y="1000108"/>
            <a:ext cx="8429684" cy="521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ru-RU" sz="1000"/>
              <a:t>		</a:t>
            </a: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Глава 1. Изменение плода при наличии различных лекарственных препаратов в крови матери.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 	Алексанян, Т.В. Эмбриотическое и тератогенное действие лекарственных препаратов на плод при беременности // Т.В. Алексанян, М.М. Камалова, С.В. Сердюк – Режим доступа: 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https://nauchforum.ru/studconf/med/xlv/22147</a:t>
            </a: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 	Валькович, Э.И.  Беременность и тератогенное действие лекарственных препаратов и ряда химических соединений [Текст]  (первоисточник) // Э.И. Валькович, Е.А. Олейник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 Крыжановский, С.А. Клиническая фармакология [Текст]    (первоисточник) // С.А. Крыжановский –издат. Москва: Мастер, 2001 год.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 Кукес, В.Г.  Клиническая фармакология [Текст] (первоисточник) // В.Г. Кукес – Москва: ГЭОТАР-Медиа, 2008 год.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 Николаевский, В.А. Отрицательное действие лекарственных средств. Комбинированное применение лекарственных средств. Взаимодействие лекарственных средств и пищи: учебно-методическое пособие  [Текст] (первоисточник) // В.А Николаевский, А.В. Бузлама –Воронеж: ЛОП ВГУ, 2006 год.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	Глава 2. Изменения плода при наличии алкоголя в крови матери.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Джербердинг, Д. Л. Фетальный алкогольный синдром: методические рекомендации по направлению к специалистам и диагностике [Электронный ресурс] // Д. Л. Джербердинг, Х. Кордеро – Режим доступа: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https://mednet.ru/images/stories/files/materialy_konferencii_i_seminarov/2010/23_24_yan_fas/recomendations.pdf</a:t>
            </a: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Марянян, А.Ю. Влияние алкоголя на беременность и плод. Роль профилактической работы в практической деятельности акушера-гинеколога [Электронный ресурс] // А.Ю. Марянян – Режим доступа: 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Протопоп, Д.О. Влияние алкоголя на плод и новорожденного [Электронный ресурс] // Д.О. Протопоп, М.А. Ачмиз, Е.В. Леут, С.Ю. Петрова – Режим доступа: 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https://scienceforum.ru/2015/article/2015009197</a:t>
            </a: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Протопопова, Н.В. Влияние алкоголя на плод и исход беременности. Фетальный алкогольный синдром и фетальный алкогольный спектр нарушений [Электронный ресурс] // Н.В. Протопопова, Л.И. Колесникова, А.Ю. Марянян – Режим доступа: 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https://cyberleninka.ru/article/v/vliyanie-alkogolya-na-plod-i-ishod-beremennosti-fetalnyy-alkogolnyy-sindrom-i-fetalnyy-alkogolnyy-spektr-narusheniy</a:t>
            </a: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	Глава 3. Изменение плода при наличии никотина в крови матери.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Кузнецов, В.Н. Никотин, алкоголь и наркотики – тератогенны [Электронный ресурс] // В.Н. Кузнецов – Режим доступа: 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https://bio.1sept.ru/article.php?ID=200401809</a:t>
            </a: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  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	Глава 4. Изменение плода при наличии наркотических веществ в крови матер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Латов, Ю.В. Наркотик [Электронный ресурс] // Ю.В. Латов – Режим доступа: 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https://www.krugosvet.ru/enc/medicina/NARKOTIK.html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	Глава 5. Изменение‌ ‌плода‌ ‌при‌ ‌неправильном‌ ‌питании‌ ‌матери‌ ‌до‌ ‌и‌ ‌во‌ ‌время‌ беременности.‌ ‌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Чабанова, Н.Б.  Роль алиментарных факторов и ожирения у беременных женщин в развитии акушерской и перинатальной патологии [Электронный ресурс] // Н. Б. Чабанова, С.И. Матаев, Т.Н. Василькова, Т.П. Шевлюкова, И.А. Трошина – Режим доступа: 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https://cyberleninka.ru/article/n/rol-alimentarnyh-faktorov-i-ozhireniya-u-beremennyh-zhenschin-v-razvitii-akusherskoy-i-perinatalnoy-patologii/viewer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	Глава 6. Изменение‌ ‌плода‌ ‌при‌ наличии физических травм у матери.‌ ‌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	Каримов, З.Д. Травмы у беременных: современные аспекты проблемы (обзор литературы) [Электронный ресурс] // З.Д. Каримов, У.У Жабборов, Б.С. Абдикулов, М.Т. Хусанходжаева – Режим доступа: </a:t>
            </a:r>
            <a:r>
              <a:rPr lang="ru-RU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https://www.jnmp.ru/jour/article/viewFile/8/9</a:t>
            </a:r>
            <a:r>
              <a:rPr lang="ru-RU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7305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 - за последние полвека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женщины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приобщились к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вредным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 привычкам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0" l="-2760" r="2760" t="0"/>
          <a:stretch/>
        </p:blipFill>
        <p:spPr>
          <a:xfrm>
            <a:off x="176225" y="1691276"/>
            <a:ext cx="4032550" cy="29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2410" y="1691278"/>
            <a:ext cx="4760789" cy="29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038" y="4799979"/>
            <a:ext cx="4784473" cy="187499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68500" y="4951825"/>
            <a:ext cx="32847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222222"/>
                </a:solidFill>
                <a:highlight>
                  <a:srgbClr val="F7F7F7"/>
                </a:highlight>
              </a:rPr>
              <a:t>Количество курящих женщин старше 15 лет в России увеличилось с 9% в 1994 году до 14% в 2016-м.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257425"/>
            <a:ext cx="82296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000">
                <a:latin typeface="Times New Roman"/>
                <a:ea typeface="Times New Roman"/>
                <a:cs typeface="Times New Roman"/>
                <a:sym typeface="Times New Roman"/>
              </a:rPr>
              <a:t>Проблема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- распространение вредных привычек среди женщин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2606650" y="1705563"/>
            <a:ext cx="4609500" cy="430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Что может повредить 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будущему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ребенку?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1. Лекарственные препараты.</a:t>
            </a:r>
            <a:endParaRPr sz="2200"/>
          </a:p>
          <a:p>
            <a:pPr indent="-342900" lvl="0" marL="3429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		2. Алкоголь.</a:t>
            </a:r>
            <a:endParaRPr sz="2200"/>
          </a:p>
          <a:p>
            <a:pPr indent="-342900" lvl="0" marL="3429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		3. Табачный дым.</a:t>
            </a:r>
            <a:endParaRPr sz="2200"/>
          </a:p>
          <a:p>
            <a:pPr indent="-342900" lvl="0" marL="3429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		4. Наркотические вещества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		5. Нездоровое питание матери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342900" rtl="0" algn="l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		6. Физические травмы, полученные матерью</a:t>
            </a:r>
            <a:endParaRPr sz="2200"/>
          </a:p>
          <a:p>
            <a:pPr indent="-17018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551" y="3244922"/>
            <a:ext cx="1457525" cy="122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300" y="4696725"/>
            <a:ext cx="1225374" cy="122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6151" y="1793125"/>
            <a:ext cx="1869676" cy="12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793137"/>
            <a:ext cx="2566700" cy="31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Цель работы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600200"/>
            <a:ext cx="8372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ru-RU" sz="2200">
                <a:latin typeface="Times New Roman"/>
                <a:ea typeface="Times New Roman"/>
                <a:cs typeface="Times New Roman"/>
                <a:sym typeface="Times New Roman"/>
              </a:rPr>
              <a:t>	Цель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реферата – выяснение, влияния неправильного  образа жизни матери на развитие эмбриона.</a:t>
            </a:r>
            <a:endParaRPr sz="22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ru-RU" sz="18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13" y="3429000"/>
            <a:ext cx="8670373" cy="28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Содержание работы</a:t>
            </a:r>
            <a:endParaRPr sz="3000"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1000"/>
              </a:spcAft>
              <a:buNone/>
            </a:pP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ВВЕДЕНИЕ</a:t>
            </a: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.															</a:t>
            </a: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3</a:t>
            </a:r>
            <a:br>
              <a:rPr lang="ru-RU" sz="1300"/>
            </a:b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ГЛАВА 1. Общая информация.</a:t>
            </a: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	</a:t>
            </a: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4</a:t>
            </a:r>
            <a:br>
              <a:rPr lang="ru-RU" sz="1300"/>
            </a:b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ГЛАВА 2. Влияние неправильного образа жизни матер на развитие ребенка во время беременности.</a:t>
            </a: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6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2.1 Изменение плода при наличии различных лекарственных препаратов в крови матери.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6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2.1.1 Как влияют лекарственные препараты на развитие ребёнка?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6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2.1.2 Какие лекарственные препараты можно принимать?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8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2.1.3 Противопоказанные лекарственные препараты.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9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2.2.1 Влияние алкоголя на плод.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8"/>
              </a:rPr>
              <a:t>10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9"/>
              </a:rPr>
              <a:t>2.2.2 Фетальный алкогольный синдром.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0"/>
              </a:rPr>
              <a:t>11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1"/>
              </a:rPr>
              <a:t>2.3 Изменение плода при наличии табачного дыма в организме матери.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2"/>
              </a:rPr>
              <a:t>12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3"/>
              </a:rPr>
              <a:t>2.3.1 Воздействие курения на беременность.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4"/>
              </a:rPr>
              <a:t>12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5"/>
              </a:rPr>
              <a:t>2.3.2 Действие компонентов дыма на плод. 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6"/>
              </a:rPr>
              <a:t>13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7"/>
              </a:rPr>
              <a:t>2.4 Изменение‌ ‌плода‌ ‌при‌ ‌наличии‌ ‌компонентов наркотических‌ ‌веществ‌ ‌в‌ ‌крови‌ ‌матери.‌ ‌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8"/>
              </a:rPr>
              <a:t>14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29"/>
              </a:rPr>
              <a:t>4.1‌ ‌Определение‌ ‌наркотических‌ ‌веществ.‌ ‌Их‌ ‌виды.‌ ‌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0"/>
              </a:rPr>
              <a:t>14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1"/>
              </a:rPr>
              <a:t>2.4.2‌ ‌Влияние‌ ‌наркотических‌ ‌веществ‌ ‌на‌ ‌развитие‌ ‌плода.‌ ‌									15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2"/>
              </a:rPr>
              <a:t> 2.5  Изменение‌ ‌плода‌ ‌при‌ ‌неправильном‌ ‌питании‌ ‌матери‌ ‌до‌ ‌и‌ ‌во‌ ‌время‌ беременности.‌ ‌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3"/>
              </a:rPr>
              <a:t>18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4"/>
              </a:rPr>
              <a:t>2.6 Изменение‌ ‌плода‌ ‌при‌ наличии физических травм у матери.‌ ‌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5"/>
              </a:rPr>
              <a:t>20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6"/>
              </a:rPr>
              <a:t>2.6.1 Общие сведения.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7"/>
              </a:rPr>
              <a:t>20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8"/>
              </a:rPr>
              <a:t>2.6.2. Травмы, связанные с тазовым отделом и позвоночником.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9"/>
              </a:rPr>
              <a:t>21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0"/>
              </a:rPr>
              <a:t>2.6.3 Термические травмы.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1"/>
              </a:rPr>
              <a:t>23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2"/>
              </a:rPr>
              <a:t>2.6.4 Тупые травмы живота.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3"/>
              </a:rPr>
              <a:t>23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4"/>
              </a:rPr>
              <a:t>2.6.5 Проникающие или режущие ранения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5"/>
              </a:rPr>
              <a:t>24</a:t>
            </a:r>
            <a:br>
              <a:rPr lang="ru-RU" sz="1300"/>
            </a:b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6"/>
              </a:rPr>
              <a:t>2.6.6 Травмы, полученные при падении.</a:t>
            </a: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</a:t>
            </a:r>
            <a:r>
              <a:rPr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7"/>
              </a:rPr>
              <a:t>25</a:t>
            </a:r>
            <a:br>
              <a:rPr lang="ru-RU" sz="1300"/>
            </a:b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8"/>
              </a:rPr>
              <a:t>ВЫВОДЫ.</a:t>
            </a: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					</a:t>
            </a: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9"/>
              </a:rPr>
              <a:t>26</a:t>
            </a:r>
            <a:br>
              <a:rPr lang="ru-RU" sz="1300"/>
            </a:b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0"/>
              </a:rPr>
              <a:t>СПИСОК ЛИТЕРАТУРЫ.</a:t>
            </a:r>
            <a:r>
              <a:rPr b="1" lang="ru-RU" sz="1300">
                <a:latin typeface="Times New Roman"/>
                <a:ea typeface="Times New Roman"/>
                <a:cs typeface="Times New Roman"/>
                <a:sym typeface="Times New Roman"/>
              </a:rPr>
              <a:t>													</a:t>
            </a:r>
            <a:r>
              <a:rPr b="1" lang="ru-RU" sz="13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1"/>
              </a:rPr>
              <a:t>27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Содержание работы.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457200" y="12481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200">
                <a:latin typeface="Times New Roman"/>
                <a:ea typeface="Times New Roman"/>
                <a:cs typeface="Times New Roman"/>
                <a:sym typeface="Times New Roman"/>
              </a:rPr>
              <a:t>Изменение плода при наличии табачного дыма в организме матери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Воздействие курения на беременность.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Действие компонентов дыма на плод. 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900" y="3429000"/>
            <a:ext cx="5176203" cy="291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Содержание работы</a:t>
            </a:r>
            <a:endParaRPr sz="3000"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564350" y="130935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0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200">
                <a:latin typeface="Times New Roman"/>
                <a:ea typeface="Times New Roman"/>
                <a:cs typeface="Times New Roman"/>
                <a:sym typeface="Times New Roman"/>
              </a:rPr>
              <a:t>Изменение плода при наличии алкоголя в крови матери.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Влияние алкоголя на плод.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Фетальный алкогольный синдром</a:t>
            </a:r>
            <a:r>
              <a:rPr b="1" lang="ru-RU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300" y="3429000"/>
            <a:ext cx="4791399" cy="282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Содержание работы</a:t>
            </a:r>
            <a:endParaRPr sz="3000"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457200" y="10741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0000" rtl="0" algn="ct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i="1" lang="ru-RU" sz="2200">
                <a:latin typeface="Times New Roman"/>
                <a:ea typeface="Times New Roman"/>
                <a:cs typeface="Times New Roman"/>
                <a:sym typeface="Times New Roman"/>
              </a:rPr>
              <a:t>Изменение‌ ‌плода‌ ‌при‌ наличии физических травм у матери.‌ ‌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Общие сведения.	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Травмы, связанные с тазовым отделом и позвоночником.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Термические травмы.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Тупые травмы живота.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Проникающие или режущие ранения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Times New Roman"/>
              <a:buChar char="-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Травмы, полученные при падении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350" y="3429007"/>
            <a:ext cx="2969900" cy="19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518450" y="11659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Исходя из всей вышеизложенной информации, можно сделать следующие выводы: Наличие лекарственных препаратов в крови беременной матери  может вызывать у плода патологии сердечно-сосудистой системы или увеличение возможности наличия синдрома Дауна. Наличие алкоголя в крови матери может вызывать у ребенка фетальный алкогольный синдром и олигофрению. Также повышается риск развития алкоголизма у ребенка. Наличие компонентов табачного дыма, находящихся в крови и в дыхательных путях матери воздействует на нервную системы ребенка , вызывать врожденные психические отклонения, повышает риск Синдрома Внезапной Детской Смерти. Наличие наркотиков в крови матери также воздействует на нервную систему ребенка. Ребенок отстает в психическом и физическом развитии. Также повышается риск развития наркомании у ребенка. Неправильное питание матери повышает риск наличия заболеваний, которые могут проявиться в будущем. Например, гестационный сахарный диабет. Также избыточный вес повышает возможность неправильного развития нервной трубки. Наличие физических травм, полученных матерью способствует преждевременным родам. Это способствует недоразвитости малыша.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ru-RU"/>
            </a:br>
            <a:r>
              <a:rPr lang="ru-RU"/>
              <a:t> 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