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8397-E79B-4903-A8AB-196BCE4856A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CA60-1E39-4600-A681-80728354EC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982450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теломеразы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онтогенезе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2904" y="3657798"/>
            <a:ext cx="5079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Ахапкин Сергей, 9 «А»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Анна Николаевна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Ноздрачёва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Рецензент: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Евангелина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Сергеевна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 (1)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1) </a:t>
            </a:r>
            <a:r>
              <a:rPr lang="en-US" dirty="0" smtClean="0"/>
              <a:t>Weismann</a:t>
            </a:r>
            <a:r>
              <a:rPr lang="en-US" dirty="0"/>
              <a:t>, A. (1891) Essays Upon Heredity and Kindred Biological Problems, 2nd Ed., Clarendon Press, Oxford.</a:t>
            </a:r>
          </a:p>
          <a:p>
            <a:pPr fontAlgn="base"/>
            <a:r>
              <a:rPr lang="ru-RU" dirty="0" smtClean="0"/>
              <a:t>2) </a:t>
            </a:r>
            <a:r>
              <a:rPr lang="en-US" dirty="0" err="1" smtClean="0"/>
              <a:t>Hayflick</a:t>
            </a:r>
            <a:r>
              <a:rPr lang="en-US" dirty="0" smtClean="0"/>
              <a:t> </a:t>
            </a:r>
            <a:r>
              <a:rPr lang="en-US" dirty="0"/>
              <a:t>L. Mortality and immortality at the cellular level [</a:t>
            </a:r>
            <a:r>
              <a:rPr lang="ru-RU" dirty="0" err="1"/>
              <a:t>Хейфлик</a:t>
            </a:r>
            <a:r>
              <a:rPr lang="ru-RU" dirty="0"/>
              <a:t> Л. </a:t>
            </a:r>
            <a:r>
              <a:rPr lang="ru-RU" i="1" dirty="0"/>
              <a:t>Смертность и бессмертие на клеточном уровне</a:t>
            </a:r>
            <a:r>
              <a:rPr lang="ru-RU" dirty="0"/>
              <a:t>] // </a:t>
            </a:r>
            <a:r>
              <a:rPr lang="en-US" dirty="0"/>
              <a:t>Biochemistry. 1997. V.62. E.11. P. 1380-1393.</a:t>
            </a:r>
          </a:p>
          <a:p>
            <a:pPr fontAlgn="base"/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en-US" dirty="0" smtClean="0"/>
              <a:t>M.P</a:t>
            </a:r>
            <a:r>
              <a:rPr lang="en-US" dirty="0"/>
              <a:t>. </a:t>
            </a:r>
            <a:r>
              <a:rPr lang="en-US" dirty="0" err="1"/>
              <a:t>Rubtsova</a:t>
            </a:r>
            <a:r>
              <a:rPr lang="en-US" dirty="0"/>
              <a:t>, D.P. </a:t>
            </a:r>
            <a:r>
              <a:rPr lang="en-US" dirty="0" err="1"/>
              <a:t>Vasilkova</a:t>
            </a:r>
            <a:r>
              <a:rPr lang="en-US" dirty="0"/>
              <a:t>, A.N. </a:t>
            </a:r>
            <a:r>
              <a:rPr lang="en-US" dirty="0" err="1"/>
              <a:t>Malyavko</a:t>
            </a:r>
            <a:r>
              <a:rPr lang="en-US" dirty="0"/>
              <a:t>, </a:t>
            </a:r>
            <a:r>
              <a:rPr lang="en-US" dirty="0" err="1"/>
              <a:t>Yu.V</a:t>
            </a:r>
            <a:r>
              <a:rPr lang="en-US" dirty="0"/>
              <a:t>. </a:t>
            </a:r>
            <a:r>
              <a:rPr lang="en-US" dirty="0" err="1"/>
              <a:t>Naraikina</a:t>
            </a:r>
            <a:r>
              <a:rPr lang="en-US" dirty="0"/>
              <a:t>, M.I. </a:t>
            </a:r>
            <a:r>
              <a:rPr lang="en-US" dirty="0" err="1"/>
              <a:t>Zvereva</a:t>
            </a:r>
            <a:r>
              <a:rPr lang="en-US" dirty="0"/>
              <a:t>, O.A. </a:t>
            </a:r>
            <a:r>
              <a:rPr lang="en-US" dirty="0" err="1"/>
              <a:t>Dontsova</a:t>
            </a:r>
            <a:r>
              <a:rPr lang="en-US" dirty="0"/>
              <a:t>. Telomere Lengthening and Other Functions of Telomerase [</a:t>
            </a:r>
            <a:r>
              <a:rPr lang="ru-RU" dirty="0"/>
              <a:t>Рубцова М.П. Василькова Д.П. </a:t>
            </a:r>
            <a:r>
              <a:rPr lang="ru-RU" dirty="0" err="1"/>
              <a:t>Малявко</a:t>
            </a:r>
            <a:r>
              <a:rPr lang="ru-RU" dirty="0"/>
              <a:t> А.Н. </a:t>
            </a:r>
            <a:r>
              <a:rPr lang="ru-RU" dirty="0" err="1"/>
              <a:t>Нарайкина</a:t>
            </a:r>
            <a:r>
              <a:rPr lang="ru-RU" dirty="0"/>
              <a:t> Ю.В. Зверева М.Э. </a:t>
            </a:r>
            <a:r>
              <a:rPr lang="ru-RU" dirty="0" err="1"/>
              <a:t>Донцова</a:t>
            </a:r>
            <a:r>
              <a:rPr lang="ru-RU" dirty="0"/>
              <a:t> О.А. </a:t>
            </a:r>
            <a:r>
              <a:rPr lang="ru-RU" i="1" dirty="0"/>
              <a:t>Функции </a:t>
            </a:r>
            <a:r>
              <a:rPr lang="ru-RU" i="1" dirty="0" err="1"/>
              <a:t>теломеразы</a:t>
            </a:r>
            <a:r>
              <a:rPr lang="ru-RU" i="1" dirty="0"/>
              <a:t>: удлинение </a:t>
            </a:r>
            <a:r>
              <a:rPr lang="ru-RU" i="1" dirty="0" err="1"/>
              <a:t>теломер</a:t>
            </a:r>
            <a:r>
              <a:rPr lang="ru-RU" i="1" dirty="0"/>
              <a:t> и не только</a:t>
            </a:r>
            <a:r>
              <a:rPr lang="ru-RU" dirty="0"/>
              <a:t>] //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Naturae</a:t>
            </a:r>
            <a:r>
              <a:rPr lang="en-US" dirty="0"/>
              <a:t>. 2012. 4 (2): 44-61</a:t>
            </a:r>
          </a:p>
          <a:p>
            <a:pPr fontAlgn="base"/>
            <a:r>
              <a:rPr lang="ru-RU" dirty="0"/>
              <a:t>4</a:t>
            </a:r>
            <a:r>
              <a:rPr lang="ru-RU" dirty="0" smtClean="0"/>
              <a:t>) </a:t>
            </a:r>
            <a:r>
              <a:rPr lang="en-US" dirty="0" err="1" smtClean="0"/>
              <a:t>Dymshits</a:t>
            </a:r>
            <a:r>
              <a:rPr lang="en-US" dirty="0" smtClean="0"/>
              <a:t> </a:t>
            </a:r>
            <a:r>
              <a:rPr lang="en-US" dirty="0"/>
              <a:t>G. DNA Linear End-Replication Problem and Telomerase [</a:t>
            </a:r>
            <a:r>
              <a:rPr lang="ru-RU" dirty="0"/>
              <a:t>Дымшиц Г. </a:t>
            </a:r>
            <a:r>
              <a:rPr lang="ru-RU" i="1" dirty="0"/>
              <a:t>Проблема репликации концов линейных молекул ДНК и </a:t>
            </a:r>
            <a:r>
              <a:rPr lang="ru-RU" i="1" dirty="0" err="1"/>
              <a:t>теломераза</a:t>
            </a:r>
            <a:r>
              <a:rPr lang="ru-RU" dirty="0"/>
              <a:t>] // </a:t>
            </a:r>
            <a:r>
              <a:rPr lang="en-US" dirty="0"/>
              <a:t>International Soros Science Education Program. 2000. V6. E5. P. 8-13.</a:t>
            </a:r>
          </a:p>
          <a:p>
            <a:pPr fontAlgn="base"/>
            <a:r>
              <a:rPr lang="ru-RU" dirty="0"/>
              <a:t>5</a:t>
            </a:r>
            <a:r>
              <a:rPr lang="ru-RU" dirty="0" smtClean="0"/>
              <a:t>) </a:t>
            </a:r>
            <a:r>
              <a:rPr lang="en-US" dirty="0" err="1" smtClean="0"/>
              <a:t>Spitkovsky</a:t>
            </a:r>
            <a:r>
              <a:rPr lang="en-US" dirty="0" smtClean="0"/>
              <a:t> </a:t>
            </a:r>
            <a:r>
              <a:rPr lang="en-US" dirty="0"/>
              <a:t>D. Telomere DNA Sequences and the Concept of Ontogenetic Reserve Cells [</a:t>
            </a:r>
            <a:r>
              <a:rPr lang="ru-RU" dirty="0" err="1"/>
              <a:t>Спитковский</a:t>
            </a:r>
            <a:r>
              <a:rPr lang="ru-RU" dirty="0"/>
              <a:t> Д. </a:t>
            </a:r>
            <a:r>
              <a:rPr lang="ru-RU" i="1" dirty="0" err="1"/>
              <a:t>Теломерные</a:t>
            </a:r>
            <a:r>
              <a:rPr lang="ru-RU" i="1" dirty="0"/>
              <a:t> последовательности ДНК и концепция о клетках онтогенетического резерва</a:t>
            </a:r>
            <a:r>
              <a:rPr lang="ru-RU" dirty="0"/>
              <a:t>] // </a:t>
            </a:r>
            <a:r>
              <a:rPr lang="en-US" dirty="0"/>
              <a:t>Biochemistry. 1997. V.62. E.11. P. 1503-1509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 (2)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6) </a:t>
            </a:r>
            <a:r>
              <a:rPr lang="en-US" dirty="0" err="1" smtClean="0"/>
              <a:t>Procházková</a:t>
            </a:r>
            <a:r>
              <a:rPr lang="en-US" dirty="0" smtClean="0"/>
              <a:t> </a:t>
            </a:r>
            <a:r>
              <a:rPr lang="en-US" dirty="0" err="1" smtClean="0"/>
              <a:t>Schrumpfová</a:t>
            </a:r>
            <a:r>
              <a:rPr lang="en-US" dirty="0" smtClean="0"/>
              <a:t> </a:t>
            </a:r>
            <a:r>
              <a:rPr lang="en-US" dirty="0"/>
              <a:t>P., </a:t>
            </a:r>
            <a:r>
              <a:rPr lang="en-US" dirty="0" err="1"/>
              <a:t>Fojtová</a:t>
            </a:r>
            <a:r>
              <a:rPr lang="en-US" dirty="0"/>
              <a:t> M., </a:t>
            </a:r>
            <a:r>
              <a:rPr lang="en-US" dirty="0" err="1"/>
              <a:t>Fajkus</a:t>
            </a:r>
            <a:r>
              <a:rPr lang="en-US" dirty="0"/>
              <a:t> J. Telomeres in Plants and Humans: Not So Different, Not So Similar [</a:t>
            </a:r>
            <a:r>
              <a:rPr lang="ru-RU" dirty="0" err="1"/>
              <a:t>Прочаскова</a:t>
            </a:r>
            <a:r>
              <a:rPr lang="ru-RU" dirty="0"/>
              <a:t> </a:t>
            </a:r>
            <a:r>
              <a:rPr lang="ru-RU" dirty="0" err="1"/>
              <a:t>Шрампова</a:t>
            </a:r>
            <a:r>
              <a:rPr lang="ru-RU" dirty="0"/>
              <a:t> П., </a:t>
            </a:r>
            <a:r>
              <a:rPr lang="ru-RU" dirty="0" err="1"/>
              <a:t>Фойтова</a:t>
            </a:r>
            <a:r>
              <a:rPr lang="ru-RU" dirty="0"/>
              <a:t> М., </a:t>
            </a:r>
            <a:r>
              <a:rPr lang="ru-RU" dirty="0" err="1"/>
              <a:t>Файкус</a:t>
            </a:r>
            <a:r>
              <a:rPr lang="ru-RU" dirty="0"/>
              <a:t> Дж. </a:t>
            </a:r>
            <a:r>
              <a:rPr lang="ru-RU" dirty="0" err="1"/>
              <a:t>Теломеры</a:t>
            </a:r>
            <a:r>
              <a:rPr lang="ru-RU" dirty="0"/>
              <a:t> у растений и людей: не такие разные, не такие похожие] // </a:t>
            </a:r>
            <a:r>
              <a:rPr lang="en-US" dirty="0" smtClean="0"/>
              <a:t>Cells. </a:t>
            </a:r>
            <a:r>
              <a:rPr lang="en-US" dirty="0"/>
              <a:t>2019. 8 (1): 58.</a:t>
            </a:r>
          </a:p>
          <a:p>
            <a:r>
              <a:rPr lang="ru-RU" dirty="0" smtClean="0"/>
              <a:t>7) </a:t>
            </a:r>
            <a:r>
              <a:rPr lang="en-US" dirty="0" err="1" smtClean="0"/>
              <a:t>Yegorav</a:t>
            </a:r>
            <a:r>
              <a:rPr lang="en-US" dirty="0" smtClean="0"/>
              <a:t> </a:t>
            </a:r>
            <a:r>
              <a:rPr lang="en-US" dirty="0"/>
              <a:t>Y. Telomeres, Telomerase, </a:t>
            </a:r>
            <a:r>
              <a:rPr lang="en-US" dirty="0" err="1"/>
              <a:t>Oncogenesis</a:t>
            </a:r>
            <a:r>
              <a:rPr lang="en-US" dirty="0"/>
              <a:t> and Measure Of Health [</a:t>
            </a:r>
            <a:r>
              <a:rPr lang="ru-RU" dirty="0"/>
              <a:t>Егоров Е. </a:t>
            </a:r>
            <a:r>
              <a:rPr lang="ru-RU" dirty="0" err="1"/>
              <a:t>Теломеры</a:t>
            </a:r>
            <a:r>
              <a:rPr lang="ru-RU" dirty="0"/>
              <a:t>, </a:t>
            </a:r>
            <a:r>
              <a:rPr lang="ru-RU" dirty="0" err="1"/>
              <a:t>теломераза</a:t>
            </a:r>
            <a:r>
              <a:rPr lang="ru-RU" dirty="0"/>
              <a:t>, канцерогенез и мера здоровья] // </a:t>
            </a:r>
            <a:r>
              <a:rPr lang="en-US" dirty="0"/>
              <a:t>Best Practice &amp; Research Clinical </a:t>
            </a:r>
            <a:r>
              <a:rPr lang="en-US" dirty="0" err="1"/>
              <a:t>Haematology</a:t>
            </a:r>
            <a:r>
              <a:rPr lang="en-US" dirty="0"/>
              <a:t>. 2010. V.3. E.2. P. 184-196.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хотел бы выразить свою благодарность и признательность моему консультанту, Анне Николаевне </a:t>
            </a:r>
            <a:r>
              <a:rPr lang="ru-RU" dirty="0" err="1" smtClean="0"/>
              <a:t>Ноздрачёвой</a:t>
            </a:r>
            <a:r>
              <a:rPr lang="ru-RU" dirty="0" smtClean="0"/>
              <a:t>, моему рецензенту, </a:t>
            </a:r>
            <a:r>
              <a:rPr lang="ru-RU" dirty="0" err="1" smtClean="0"/>
              <a:t>Евангелине</a:t>
            </a:r>
            <a:r>
              <a:rPr lang="ru-RU" dirty="0" smtClean="0"/>
              <a:t> Сергеевне </a:t>
            </a:r>
            <a:r>
              <a:rPr lang="ru-RU" dirty="0" err="1" smtClean="0"/>
              <a:t>Геец</a:t>
            </a:r>
            <a:r>
              <a:rPr lang="ru-RU" dirty="0" smtClean="0"/>
              <a:t>, и Фёдору Михайловичу Ерошкину за советы, рекомендации и конструктивную критику. Если бы не их помощь и поддержка, моя работа не стала бы такой, какая она есть.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1197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олшебный фермент теломераза, продлевающий молодость: научны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53" y="1988840"/>
            <a:ext cx="4780894" cy="3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I.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- 1.1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Недорепликация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концевых отрезков ДНК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1.2 Работа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комплекса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II.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онтогенезе организмов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- 2.1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онтогенезе растений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- 2.2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онтогенезе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онтогенезе человека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клеточного старения.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клеточное бессмертие.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активна на разных этапах онтогенеза – на каких и почему?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Выяснить, что известно современным исследователям о роли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онтогенезе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1) По литературным данным описать, как укорачивание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работа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связаны со смертью и бессмертием соответственно, в чём заключается активность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2) По литературным данным описать, в какие периоды онтогенеза и в каких тканях разных организмов активна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3) По литературным данным описать, для чего необходима активность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теломеразы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именно в эти периоды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/>
              <a:t>Теломеры</a:t>
            </a:r>
            <a:r>
              <a:rPr lang="ru-RU" sz="3200" dirty="0" smtClean="0"/>
              <a:t> и </a:t>
            </a:r>
            <a:r>
              <a:rPr lang="ru-RU" sz="3200" dirty="0" err="1" smtClean="0"/>
              <a:t>теломераза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Недорепликация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концевых отрезков ДНК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теломеры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lh6.googleusercontent.com/HFFIVbDI7Sh0QGBnHqUEx_g3B2FusbZIUhxGzDHjGqa1LU1BUvfr4EYT3iPp58sgxn5RHVH5WmPq_sbpmZqYf31efyHS8o7oNJuznaB0z_fozkUmFnY6dA_BeK4J1DBwvxLtHwL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528392" cy="2412858"/>
          </a:xfrm>
          <a:prstGeom prst="rect">
            <a:avLst/>
          </a:prstGeom>
          <a:noFill/>
        </p:spPr>
      </p:pic>
      <p:pic>
        <p:nvPicPr>
          <p:cNvPr id="1028" name="Picture 4" descr="https://lh6.googleusercontent.com/Op3C0pVtd9uH6Vab_fhX2CjoI7QpqBGNGJz40L5rVQN-hpxGadxeEWIAso7P9hjJA4QsSnfKjbt_ud92UvYUW5LB-9e5vhli0j3sMQ69oilt6UdweMdYX0zmxcQstNt6Z7r11kw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47" y="5013176"/>
            <a:ext cx="3977865" cy="1656184"/>
          </a:xfrm>
          <a:prstGeom prst="rect">
            <a:avLst/>
          </a:prstGeom>
          <a:noFill/>
        </p:spPr>
      </p:pic>
      <p:pic>
        <p:nvPicPr>
          <p:cNvPr id="1030" name="Picture 6" descr="https://lh5.googleusercontent.com/LrC02dXovutByK4L6d93BtScJCGn1xmjo1OdU2x9DzSp8HtTXrQNc6KCEGGOT6-8vJsIXPBjkfDUr5ZG8_zqrXOzy4J3LU_liGMtdqRbFZ-UXEbykvPwKTG_QqP6srbzHczPT1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7813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/>
              <a:t>Теломеры</a:t>
            </a:r>
            <a:r>
              <a:rPr lang="ru-RU" sz="3200" dirty="0" smtClean="0"/>
              <a:t> и </a:t>
            </a:r>
            <a:r>
              <a:rPr lang="ru-RU" sz="3200" dirty="0" err="1" smtClean="0"/>
              <a:t>теломераза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ru-RU" sz="2400" dirty="0"/>
              <a:t>Работа </a:t>
            </a:r>
            <a:r>
              <a:rPr lang="ru-RU" sz="2400" dirty="0" err="1"/>
              <a:t>теломеразного</a:t>
            </a:r>
            <a:r>
              <a:rPr lang="ru-RU" sz="2400" dirty="0"/>
              <a:t> </a:t>
            </a:r>
            <a:r>
              <a:rPr lang="ru-RU" sz="2400" dirty="0" smtClean="0"/>
              <a:t>комплекса</a:t>
            </a:r>
            <a:endParaRPr lang="ru-RU" sz="2400" b="1" dirty="0" smtClean="0"/>
          </a:p>
        </p:txBody>
      </p:sp>
      <p:pic>
        <p:nvPicPr>
          <p:cNvPr id="17410" name="Picture 2" descr="https://lh4.googleusercontent.com/UERLMgS3VDPhFX00i9Vst_AXSgGFHGLrN7BQL_1p0SAOqyDz38KOxgqYYc2SyYPg5yG_g9sCt5Ks2Y8XT5fZCauvru0Y59VJjISSQSVa_2SYPG8jODaJI5D3rvS_1-HlngxOR4K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168352" cy="3676651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31090" t="41221" r="50160" b="23931"/>
          <a:stretch/>
        </p:blipFill>
        <p:spPr bwMode="auto">
          <a:xfrm>
            <a:off x="5004048" y="2420888"/>
            <a:ext cx="3138170" cy="3280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онтогенезе организмов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онтогенезе растений </a:t>
            </a:r>
            <a:endParaRPr lang="ru-RU" sz="2400" b="1" dirty="0" smtClean="0"/>
          </a:p>
        </p:txBody>
      </p:sp>
      <p:pic>
        <p:nvPicPr>
          <p:cNvPr id="18434" name="Picture 2" descr="https://lh5.googleusercontent.com/TDQn1tZWHcg5_Ziq1zlhnEvlVhRma_aEZZl6FIwxlaztyfe_z5hjA7JBEnh-0UMIdmvXxo5AOj6RU402hBL8gJQXDX9Y8MFSVn8yx5UHMqJ17F4R0XBamP5kb8YDjKl9aHC_VaR5"/>
          <p:cNvPicPr>
            <a:picLocks noChangeAspect="1" noChangeArrowheads="1"/>
          </p:cNvPicPr>
          <p:nvPr/>
        </p:nvPicPr>
        <p:blipFill>
          <a:blip r:embed="rId2" cstate="print"/>
          <a:srcRect l="48976"/>
          <a:stretch>
            <a:fillRect/>
          </a:stretch>
        </p:blipFill>
        <p:spPr bwMode="auto">
          <a:xfrm>
            <a:off x="2987824" y="2144498"/>
            <a:ext cx="3213770" cy="411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онтогенезе организмов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онтогенезе животных</a:t>
            </a:r>
            <a:endParaRPr lang="ru-RU" sz="2400" b="1" dirty="0" smtClean="0"/>
          </a:p>
        </p:txBody>
      </p:sp>
      <p:pic>
        <p:nvPicPr>
          <p:cNvPr id="19458" name="Picture 2" descr="Дрозофила фруктовая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516279" cy="2736304"/>
          </a:xfrm>
          <a:prstGeom prst="rect">
            <a:avLst/>
          </a:prstGeom>
          <a:noFill/>
        </p:spPr>
      </p:pic>
      <p:sp>
        <p:nvSpPr>
          <p:cNvPr id="19460" name="AutoShape 4" descr="Факты о шимпанз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Факты о шимпанз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Шимпанзе – фото, описание, ареал, рацион, популя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34115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онтогенезе организмов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679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Теломераза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онтогенезе человека</a:t>
            </a:r>
            <a:endParaRPr lang="ru-RU" sz="2400" b="1" dirty="0" smtClean="0"/>
          </a:p>
        </p:txBody>
      </p:sp>
      <p:pic>
        <p:nvPicPr>
          <p:cNvPr id="20482" name="Picture 2" descr="https://lh5.googleusercontent.com/TDQn1tZWHcg5_Ziq1zlhnEvlVhRma_aEZZl6FIwxlaztyfe_z5hjA7JBEnh-0UMIdmvXxo5AOj6RU402hBL8gJQXDX9Y8MFSVn8yx5UHMqJ17F4R0XBamP5kb8YDjKl9aHC_VaR5"/>
          <p:cNvPicPr>
            <a:picLocks noChangeAspect="1" noChangeArrowheads="1"/>
          </p:cNvPicPr>
          <p:nvPr/>
        </p:nvPicPr>
        <p:blipFill>
          <a:blip r:embed="rId2" cstate="print"/>
          <a:srcRect l="1232" r="50727"/>
          <a:stretch>
            <a:fillRect/>
          </a:stretch>
        </p:blipFill>
        <p:spPr bwMode="auto">
          <a:xfrm>
            <a:off x="2987824" y="2132856"/>
            <a:ext cx="3240360" cy="440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Старение </a:t>
            </a:r>
            <a:r>
              <a:rPr lang="ru-RU" dirty="0"/>
              <a:t>организма напрямую связано с клеточным старением</a:t>
            </a:r>
            <a:r>
              <a:rPr lang="ru-RU" dirty="0" smtClean="0"/>
              <a:t>. Основная причина клеточного старения – укорачивание </a:t>
            </a:r>
            <a:r>
              <a:rPr lang="ru-RU" dirty="0" err="1" smtClean="0"/>
              <a:t>теломер</a:t>
            </a:r>
            <a:r>
              <a:rPr lang="ru-RU" dirty="0" smtClean="0"/>
              <a:t>. Эта проблема решается с помощью </a:t>
            </a:r>
            <a:r>
              <a:rPr lang="ru-RU" dirty="0" err="1" smtClean="0"/>
              <a:t>теломеразы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 err="1" smtClean="0"/>
              <a:t>Теломераза</a:t>
            </a:r>
            <a:r>
              <a:rPr lang="ru-RU" dirty="0" smtClean="0"/>
              <a:t>, как правило, активна на </a:t>
            </a:r>
            <a:r>
              <a:rPr lang="ru-RU" dirty="0"/>
              <a:t>ранних этапах </a:t>
            </a:r>
            <a:r>
              <a:rPr lang="ru-RU" dirty="0" smtClean="0"/>
              <a:t>онтогенеза, её </a:t>
            </a:r>
            <a:r>
              <a:rPr lang="ru-RU" dirty="0" err="1" smtClean="0"/>
              <a:t>процессивность</a:t>
            </a:r>
            <a:r>
              <a:rPr lang="ru-RU" dirty="0" smtClean="0"/>
              <a:t> характерна для не дифференцировавшихся клеток. У растений </a:t>
            </a:r>
            <a:r>
              <a:rPr lang="ru-RU" dirty="0" err="1" smtClean="0"/>
              <a:t>теломераза</a:t>
            </a:r>
            <a:r>
              <a:rPr lang="ru-RU" dirty="0" smtClean="0"/>
              <a:t>, однако, может активизироваться и на более поздних этапах, в уже дифференцировавшихся клетках.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 err="1" smtClean="0"/>
              <a:t>Теломераза</a:t>
            </a:r>
            <a:r>
              <a:rPr lang="ru-RU" dirty="0" smtClean="0"/>
              <a:t> </a:t>
            </a:r>
            <a:r>
              <a:rPr lang="ru-RU" dirty="0"/>
              <a:t>нужна для обеспечения большого пролиферативного потенциала </a:t>
            </a:r>
            <a:r>
              <a:rPr lang="ru-RU" dirty="0" smtClean="0"/>
              <a:t>клеток.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 smtClean="0"/>
              <a:t>Дальнейшее </a:t>
            </a:r>
            <a:r>
              <a:rPr lang="ru-RU" dirty="0"/>
              <a:t>исследование </a:t>
            </a:r>
            <a:r>
              <a:rPr lang="ru-RU" dirty="0" err="1"/>
              <a:t>теломеразы</a:t>
            </a:r>
            <a:r>
              <a:rPr lang="ru-RU" dirty="0"/>
              <a:t> может помочь в замедлении и даже остановке клеточного старения у некоторых </a:t>
            </a:r>
            <a:r>
              <a:rPr lang="ru-RU" dirty="0" smtClean="0"/>
              <a:t>организмов. </a:t>
            </a:r>
            <a:r>
              <a:rPr lang="ru-RU" dirty="0"/>
              <a:t>Исследования в этом направлении, однако, сопряжены с риском из-за </a:t>
            </a:r>
            <a:r>
              <a:rPr lang="ru-RU" dirty="0" err="1"/>
              <a:t>канцерогенности</a:t>
            </a:r>
            <a:r>
              <a:rPr lang="ru-RU" dirty="0"/>
              <a:t> фермента.</a:t>
            </a:r>
            <a:endParaRPr lang="ru-RU" b="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684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PC-user</dc:creator>
  <cp:lastModifiedBy>PC-user</cp:lastModifiedBy>
  <cp:revision>15</cp:revision>
  <dcterms:created xsi:type="dcterms:W3CDTF">2020-04-19T15:38:46Z</dcterms:created>
  <dcterms:modified xsi:type="dcterms:W3CDTF">2020-04-20T09:16:34Z</dcterms:modified>
</cp:coreProperties>
</file>