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9" r:id="rId8"/>
    <p:sldId id="268" r:id="rId9"/>
    <p:sldId id="262" r:id="rId10"/>
    <p:sldId id="270" r:id="rId11"/>
    <p:sldId id="271" r:id="rId12"/>
    <p:sldId id="263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nk\OneDrive\Desktop\&#1087;&#1086;%20&#1073;&#1072;&#1085;&#1082;&#1072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nk\OneDrive\Desktop\&#1082;&#1077;&#1088;&#1083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nk\OneDrive\Desktop\&#1082;&#1086;&#1083;&#1074;&#1086;%20&#1084;&#1091;&#109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Количество мух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линия Су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в каждой баночке при температуре 30 и 15 градусов за 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дней.</a:t>
            </a:r>
            <a:r>
              <a:rPr lang="ru-RU" dirty="0"/>
              <a:t>
</a:t>
            </a:r>
          </a:p>
        </c:rich>
      </c:tx>
      <c:layout>
        <c:manualLayout>
          <c:xMode val="edge"/>
          <c:yMode val="edge"/>
          <c:x val="0.10955263868408485"/>
          <c:y val="2.939476023131933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t 30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Лист1!$B$1:$E$1</c:f>
              <c:strCache>
                <c:ptCount val="4"/>
                <c:pt idx="0">
                  <c:v>Баночка 1</c:v>
                </c:pt>
                <c:pt idx="1">
                  <c:v>Баночка 2</c:v>
                </c:pt>
                <c:pt idx="2">
                  <c:v>Баночка 3</c:v>
                </c:pt>
                <c:pt idx="3">
                  <c:v>Баночка 4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131</c:v>
                </c:pt>
                <c:pt idx="1">
                  <c:v>233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 15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Лист1!$B$1:$E$1</c:f>
              <c:strCache>
                <c:ptCount val="4"/>
                <c:pt idx="0">
                  <c:v>Баночка 1</c:v>
                </c:pt>
                <c:pt idx="1">
                  <c:v>Баночка 2</c:v>
                </c:pt>
                <c:pt idx="2">
                  <c:v>Баночка 3</c:v>
                </c:pt>
                <c:pt idx="3">
                  <c:v>Баночка 4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80</c:v>
                </c:pt>
                <c:pt idx="3">
                  <c:v>97</c:v>
                </c:pt>
              </c:numCache>
            </c:numRef>
          </c:val>
        </c:ser>
        <c:axId val="156569984"/>
        <c:axId val="156571520"/>
      </c:barChart>
      <c:catAx>
        <c:axId val="156569984"/>
        <c:scaling>
          <c:orientation val="minMax"/>
        </c:scaling>
        <c:axPos val="b"/>
        <c:majorTickMark val="none"/>
        <c:tickLblPos val="nextTo"/>
        <c:crossAx val="156571520"/>
        <c:crosses val="autoZero"/>
        <c:auto val="1"/>
        <c:lblAlgn val="ctr"/>
        <c:lblOffset val="100"/>
      </c:catAx>
      <c:valAx>
        <c:axId val="1565715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algn="r">
                  <a:defRPr/>
                </a:pPr>
                <a:r>
                  <a:rPr lang="ru-RU"/>
                  <a:t>Количество</a:t>
                </a:r>
                <a:r>
                  <a:rPr lang="ru-RU" baseline="0"/>
                  <a:t> мух</a:t>
                </a:r>
                <a:endParaRPr lang="ru-RU"/>
              </a:p>
            </c:rich>
          </c:tx>
          <c:layout/>
        </c:title>
        <c:numFmt formatCode="General" sourceLinked="1"/>
        <c:tickLblPos val="nextTo"/>
        <c:crossAx val="156569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Влияние температуры на динамику развития мух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линия Су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1931321084864391E-2"/>
          <c:y val="0.18014309882780746"/>
          <c:w val="0.7791649654904248"/>
          <c:h val="0.7488936608628925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Температура 30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Лист1!$A$2:$A$4</c:f>
              <c:strCache>
                <c:ptCount val="3"/>
                <c:pt idx="0">
                  <c:v>Появление личинок, дни</c:v>
                </c:pt>
                <c:pt idx="1">
                  <c:v>Появление куколок, дни</c:v>
                </c:pt>
                <c:pt idx="2">
                  <c:v>Появление имаго, дни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Температура 15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Лист1!$A$2:$A$4</c:f>
              <c:strCache>
                <c:ptCount val="3"/>
                <c:pt idx="0">
                  <c:v>Появление личинок, дни</c:v>
                </c:pt>
                <c:pt idx="1">
                  <c:v>Появление куколок, дни</c:v>
                </c:pt>
                <c:pt idx="2">
                  <c:v>Появление имаго, дни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25</c:v>
                </c:pt>
              </c:numCache>
            </c:numRef>
          </c:val>
        </c:ser>
        <c:axId val="161664000"/>
        <c:axId val="171540864"/>
      </c:barChart>
      <c:catAx>
        <c:axId val="161664000"/>
        <c:scaling>
          <c:orientation val="minMax"/>
        </c:scaling>
        <c:axPos val="b"/>
        <c:majorTickMark val="none"/>
        <c:tickLblPos val="nextTo"/>
        <c:crossAx val="171540864"/>
        <c:crosses val="autoZero"/>
        <c:auto val="1"/>
        <c:lblAlgn val="ctr"/>
        <c:lblOffset val="100"/>
      </c:catAx>
      <c:valAx>
        <c:axId val="1715408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616640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Влияние температуры на количество потомков мух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линия Су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за 25 дней.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Потомство, t 30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Потомство, t 15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</c:ser>
        <c:axId val="171578880"/>
        <c:axId val="171607168"/>
      </c:barChart>
      <c:catAx>
        <c:axId val="171578880"/>
        <c:scaling>
          <c:orientation val="minMax"/>
        </c:scaling>
        <c:axPos val="b"/>
        <c:numFmt formatCode="General" sourceLinked="1"/>
        <c:majorTickMark val="none"/>
        <c:tickLblPos val="nextTo"/>
        <c:crossAx val="171607168"/>
        <c:crosses val="autoZero"/>
        <c:auto val="1"/>
        <c:lblAlgn val="ctr"/>
        <c:lblOffset val="100"/>
      </c:catAx>
      <c:valAx>
        <c:axId val="171607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</a:t>
                </a:r>
                <a:r>
                  <a:rPr lang="ru-RU" baseline="0"/>
                  <a:t> мух</a:t>
                </a:r>
                <a:endParaRPr lang="ru-RU"/>
              </a:p>
            </c:rich>
          </c:tx>
          <c:layout/>
        </c:title>
        <c:numFmt formatCode="General" sourceLinked="1"/>
        <c:tickLblPos val="nextTo"/>
        <c:crossAx val="171578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90581-233C-4A18-AB1A-E07E619CE7E4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C7CF-E489-451E-A9BA-2C1E0206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Исследование влияния температуры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развитие мух дрозофил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149080"/>
            <a:ext cx="3312368" cy="1752600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9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Колосов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Андрей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  <a:p>
            <a:pPr algn="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Ноздрачева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Анна Николаевна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ГБОУ «Школа 1505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Преобрженская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и обсуждения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и обсуждения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457200" lvl="0" indent="-457200" algn="ctr" fontAlgn="base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Время цикла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размножения мух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линия Су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зависит от температуры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ctr" fontAlgn="base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При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температуре 30 градусов, время размножения мух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линия Су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сокращается по сравнению с температурой 15 градусов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 fontAlgn="base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При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30 градусах, плодовитость мух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линия Су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больше, чем при 15 градусах.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90080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Выражаю особую благодарность </a:t>
            </a:r>
            <a:endPara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Ноздрачевой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Анне Николаевне, за полезные советы и консультации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972816"/>
          </a:xfrm>
        </p:spPr>
        <p:txBody>
          <a:bodyPr/>
          <a:lstStyle/>
          <a:p>
            <a:pPr marL="457200" lvl="0" indent="-457200" algn="ctr" fontAlgn="base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М.Ф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Козак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Дрозофила – модельный объект генетики // Учебно-методическое пособие, ИД «Астраханский университет»,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 marL="457200" lvl="0" indent="-457200" algn="ctr" fontAlgn="base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Замятнин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А.А. Хромосомные матрицы, или Ода в честь плодовой мушки-дрозофилы // Газета “Поиск”, 2001. №11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29089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Дрозофилы – род мух семейства плодовых мушек. Это мелкое насекомое (длиной 2–3,5 мм) со вздутым телом и обычно красными глазами.  Дрозофилы имеют широкое распространение по земному шару и насчитывают более 1000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видов.</a:t>
            </a:r>
          </a:p>
          <a:p>
            <a:pPr algn="ctr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как дрозофила имеет широкое практическое применение, то важно понимать оптимальные условия проведения исследования с этим организмом.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Получение данных и рассмотрение влияния температуры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цикл развития и плодовитость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Drozophyla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линия Су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кёрли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1266" name="Picture 2" descr="https://regnum.ru/uploads/pictures/news/2017/01/17/regnum_picture_1484643998173591_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429000"/>
            <a:ext cx="3759528" cy="2155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Дрозофилы будут размножаться быстрее с большим потомством при температуре 30 градусов, и медленнее с меньшим потомством при температуре 15 градусов.</a:t>
            </a:r>
          </a:p>
        </p:txBody>
      </p:sp>
      <p:pic>
        <p:nvPicPr>
          <p:cNvPr id="4" name="Рисунок 3" descr="https://lh3.googleusercontent.com/u6Qa9qc2w8MVxFayL8A6xTfjWEqwrELv0aYNFptCZAuWTI5Bf6d7nSxPrPcnsGlPvMZC5Yg7NbeCTuBi2kcuh_a3KrvMztAb7vd0ipqCHdd-MCkid2FK6S7noAMbBur5fGySkel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73016"/>
            <a:ext cx="52387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2044824"/>
          </a:xfrm>
        </p:spPr>
        <p:txBody>
          <a:bodyPr/>
          <a:lstStyle/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Разработать условия для проведения исследования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Подготовить самодельный инкубатор для исследования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3. Подготовить питательную среду для мух дрозофил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4. Провести исследование для проверки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гипотизы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218" name="Picture 2" descr="https://www.ucl.ac.uk/news/sites/news/files/styles/large_image/public/flies-for-web.jpg?itok=CEJGo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17032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1484784"/>
            <a:ext cx="712879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Самодельный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инкубатор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Мухи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Drozophyla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melanogaster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линия Су (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кёрли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Стеклянные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банки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Каши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мух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Вата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Пластиковые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боксы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Пробирки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9" name="Picture 7" descr="https://images.newscientist.com/wp-content/uploads/2019/05/22180928/c0296865-drosophila_fruit_flies_in_a_test_tube-sp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1486" y="4149080"/>
            <a:ext cx="3236658" cy="2195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tronk\Downloads\IMG_20200201_142503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3401351" cy="2551013"/>
          </a:xfrm>
          <a:prstGeom prst="rect">
            <a:avLst/>
          </a:prstGeom>
          <a:noFill/>
        </p:spPr>
      </p:pic>
      <p:pic>
        <p:nvPicPr>
          <p:cNvPr id="25603" name="Picture 3" descr="C:\Users\tronk\Downloads\IMG_20200201_1357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507770" y="2036846"/>
            <a:ext cx="3264363" cy="2448272"/>
          </a:xfrm>
          <a:prstGeom prst="rect">
            <a:avLst/>
          </a:prstGeom>
          <a:noFill/>
        </p:spPr>
      </p:pic>
      <p:pic>
        <p:nvPicPr>
          <p:cNvPr id="25604" name="Picture 4" descr="C:\Users\tronk\Downloads\IMG_20200201_134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228533" y="2036845"/>
            <a:ext cx="3264362" cy="24482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Отбор мух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4941168"/>
            <a:ext cx="1465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Отбор мух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4941168"/>
            <a:ext cx="3626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 Экспериментальная установка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6612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Исследование проводилось при температуре 15 и 30 градусов.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C:\Users\tronk\Downloads\IMG_20200208_140643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19538" y="1820822"/>
            <a:ext cx="3840427" cy="2880320"/>
          </a:xfrm>
          <a:prstGeom prst="rect">
            <a:avLst/>
          </a:prstGeom>
          <a:noFill/>
        </p:spPr>
      </p:pic>
      <p:pic>
        <p:nvPicPr>
          <p:cNvPr id="1026" name="Picture 2" descr="C:\Users\tronk\Downloads\IMG_20200215_13121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055294" y="1793578"/>
            <a:ext cx="3838508" cy="29328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5229200"/>
            <a:ext cx="3022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Мухи в питательной среде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5229200"/>
            <a:ext cx="281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Имаго под микроскопом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Было 2 бокса, в каждом из которых стояло по две баночки с мухами.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и обсуждения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1700808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388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Исследование влияния температуры  на развитие мух дрозофил</vt:lpstr>
      <vt:lpstr>Актуальность </vt:lpstr>
      <vt:lpstr>Цель</vt:lpstr>
      <vt:lpstr>Гипотеза</vt:lpstr>
      <vt:lpstr>Задачи</vt:lpstr>
      <vt:lpstr>Материалы</vt:lpstr>
      <vt:lpstr>Методы</vt:lpstr>
      <vt:lpstr>Методы</vt:lpstr>
      <vt:lpstr>Результаты и обсуждения</vt:lpstr>
      <vt:lpstr>Результаты и обсуждения</vt:lpstr>
      <vt:lpstr>Результаты и обсуждения</vt:lpstr>
      <vt:lpstr>Выводы </vt:lpstr>
      <vt:lpstr>Благодарность </vt:lpstr>
      <vt:lpstr>Использованная литература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влияния температуры  на развитие мух дрозофил</dc:title>
  <dc:creator>Юрий Колосов</dc:creator>
  <cp:lastModifiedBy>Юрий Колосов</cp:lastModifiedBy>
  <cp:revision>15</cp:revision>
  <dcterms:created xsi:type="dcterms:W3CDTF">2020-04-16T16:54:23Z</dcterms:created>
  <dcterms:modified xsi:type="dcterms:W3CDTF">2020-04-18T19:52:24Z</dcterms:modified>
</cp:coreProperties>
</file>