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1"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2" autoAdjust="0"/>
    <p:restoredTop sz="94660"/>
  </p:normalViewPr>
  <p:slideViewPr>
    <p:cSldViewPr snapToGrid="0">
      <p:cViewPr varScale="1">
        <p:scale>
          <a:sx n="89" d="100"/>
          <a:sy n="89" d="100"/>
        </p:scale>
        <p:origin x="8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12/25/19</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21634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12/25/19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0793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12/25/19</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7543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12/25/19</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46325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12/25/19</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33867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12/25/19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58616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12/25/19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68674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12/25/19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26799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12/25/19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57271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12/25/19</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94306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12/25/19</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28421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12/25/19</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76556654"/>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457200" rtl="0" eaLnBrk="1" latinLnBrk="0" hangingPunct="1">
        <a:lnSpc>
          <a:spcPct val="90000"/>
        </a:lnSpc>
        <a:spcBef>
          <a:spcPct val="0"/>
        </a:spcBef>
        <a:buNone/>
        <a:defRPr sz="44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youngspace.ru/faq/klipovoe-myshlenie-kak-molodezh-vosprinimaet-informatsiy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0" name="Rectangle 1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ctrTitle"/>
          </p:nvPr>
        </p:nvSpPr>
        <p:spPr>
          <a:xfrm>
            <a:off x="638620" y="863695"/>
            <a:ext cx="3511233" cy="3779995"/>
          </a:xfrm>
        </p:spPr>
        <p:txBody>
          <a:bodyPr anchor="ctr">
            <a:normAutofit/>
          </a:bodyPr>
          <a:lstStyle/>
          <a:p>
            <a:r>
              <a:rPr lang="ru-RU" dirty="0">
                <a:solidFill>
                  <a:schemeClr val="tx1"/>
                </a:solidFill>
                <a:latin typeface="Corbel"/>
              </a:rPr>
              <a:t>Как мода влияет на контекст рекламы</a:t>
            </a:r>
            <a:endParaRPr lang="ru-RU" dirty="0">
              <a:solidFill>
                <a:schemeClr val="tx1"/>
              </a:solidFill>
            </a:endParaRPr>
          </a:p>
        </p:txBody>
      </p:sp>
      <p:sp>
        <p:nvSpPr>
          <p:cNvPr id="3" name="Подзаголовок 2"/>
          <p:cNvSpPr>
            <a:spLocks noGrp="1"/>
          </p:cNvSpPr>
          <p:nvPr>
            <p:ph type="subTitle" idx="1"/>
          </p:nvPr>
        </p:nvSpPr>
        <p:spPr>
          <a:xfrm>
            <a:off x="638621" y="4739780"/>
            <a:ext cx="3511233" cy="1147054"/>
          </a:xfrm>
        </p:spPr>
        <p:txBody>
          <a:bodyPr anchor="t">
            <a:normAutofit fontScale="77500" lnSpcReduction="20000"/>
          </a:bodyPr>
          <a:lstStyle/>
          <a:p>
            <a:r>
              <a:rPr lang="ru-RU" sz="2200" dirty="0">
                <a:latin typeface="Corbel"/>
              </a:rPr>
              <a:t>Юлия Симоненко</a:t>
            </a:r>
          </a:p>
          <a:p>
            <a:r>
              <a:rPr lang="ru-RU" sz="2200" dirty="0">
                <a:latin typeface="Corbel"/>
              </a:rPr>
              <a:t>Консультант: </a:t>
            </a:r>
            <a:r>
              <a:rPr lang="ru-RU" sz="2200" dirty="0" err="1">
                <a:latin typeface="Corbel"/>
              </a:rPr>
              <a:t>сулейманова</a:t>
            </a:r>
            <a:r>
              <a:rPr lang="ru-RU" sz="2200" dirty="0">
                <a:latin typeface="Corbel"/>
              </a:rPr>
              <a:t> дина </a:t>
            </a:r>
            <a:r>
              <a:rPr lang="ru-RU" sz="2200" dirty="0" err="1">
                <a:latin typeface="Corbel"/>
              </a:rPr>
              <a:t>фатиховна</a:t>
            </a:r>
            <a:endParaRPr lang="ru-RU" sz="2200" dirty="0">
              <a:latin typeface="Corbel"/>
            </a:endParaRPr>
          </a:p>
          <a:p>
            <a:endParaRPr lang="ru-RU" sz="2200" dirty="0">
              <a:latin typeface="Corbel"/>
            </a:endParaRPr>
          </a:p>
        </p:txBody>
      </p:sp>
      <p:sp>
        <p:nvSpPr>
          <p:cNvPr id="22" name="Rectangle 2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id="{D4CB4D47-D8DF-410B-BA28-65EC906194AF}"/>
              </a:ext>
            </a:extLst>
          </p:cNvPr>
          <p:cNvPicPr>
            <a:picLocks noChangeAspect="1"/>
          </p:cNvPicPr>
          <p:nvPr/>
        </p:nvPicPr>
        <p:blipFill rotWithShape="1">
          <a:blip r:embed="rId2"/>
          <a:srcRect l="13317" r="13319" b="3"/>
          <a:stretch/>
        </p:blipFill>
        <p:spPr>
          <a:xfrm>
            <a:off x="4654295" y="10"/>
            <a:ext cx="7537705" cy="6857990"/>
          </a:xfrm>
          <a:prstGeom prst="rect">
            <a:avLst/>
          </a:prstGeom>
        </p:spPr>
      </p:pic>
    </p:spTree>
    <p:extLst>
      <p:ext uri="{BB962C8B-B14F-4D97-AF65-F5344CB8AC3E}">
        <p14:creationId xmlns:p14="http://schemas.microsoft.com/office/powerpoint/2010/main" val="135165157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6357F9-FA0F-4050-85EE-54C6C9176230}"/>
              </a:ext>
            </a:extLst>
          </p:cNvPr>
          <p:cNvSpPr>
            <a:spLocks noGrp="1"/>
          </p:cNvSpPr>
          <p:nvPr>
            <p:ph type="title"/>
          </p:nvPr>
        </p:nvSpPr>
        <p:spPr/>
        <p:txBody>
          <a:bodyPr/>
          <a:lstStyle/>
          <a:p>
            <a:r>
              <a:rPr lang="ru-RU" dirty="0">
                <a:latin typeface="Corbel"/>
              </a:rPr>
              <a:t>Цель работы</a:t>
            </a:r>
            <a:endParaRPr lang="ru-RU" dirty="0"/>
          </a:p>
        </p:txBody>
      </p:sp>
      <p:sp>
        <p:nvSpPr>
          <p:cNvPr id="3" name="Объект 2">
            <a:extLst>
              <a:ext uri="{FF2B5EF4-FFF2-40B4-BE49-F238E27FC236}">
                <a16:creationId xmlns:a16="http://schemas.microsoft.com/office/drawing/2014/main" id="{7CA5B379-117A-46C1-A92E-D0AD4490612D}"/>
              </a:ext>
            </a:extLst>
          </p:cNvPr>
          <p:cNvSpPr>
            <a:spLocks noGrp="1"/>
          </p:cNvSpPr>
          <p:nvPr>
            <p:ph idx="1"/>
          </p:nvPr>
        </p:nvSpPr>
        <p:spPr/>
        <p:txBody>
          <a:bodyPr>
            <a:normAutofit/>
          </a:bodyPr>
          <a:lstStyle/>
          <a:p>
            <a:pPr marL="0" indent="0">
              <a:buNone/>
            </a:pPr>
            <a:r>
              <a:rPr lang="ru-RU" sz="1800" dirty="0">
                <a:latin typeface="Corbel"/>
                <a:ea typeface="+mn-lt"/>
                <a:cs typeface="+mn-lt"/>
              </a:rPr>
              <a:t>Исследовать то, как наши предпочтения влияют на масс-медиа и на контекст рекламы в целом. Проанализировать то, как разные поколения реагируют на рекламу.</a:t>
            </a:r>
          </a:p>
          <a:p>
            <a:pPr marL="0" indent="0">
              <a:buNone/>
            </a:pPr>
            <a:r>
              <a:rPr lang="ru-RU" sz="1800" dirty="0">
                <a:latin typeface="Corbel"/>
                <a:ea typeface="+mn-lt"/>
                <a:cs typeface="+mn-lt"/>
              </a:rPr>
              <a:t> Мода – продукт влияния рекламы на общество или же порождение наших требований?</a:t>
            </a:r>
            <a:endParaRPr lang="ru-RU" sz="1800">
              <a:latin typeface="Corbel"/>
            </a:endParaRPr>
          </a:p>
        </p:txBody>
      </p:sp>
    </p:spTree>
    <p:extLst>
      <p:ext uri="{BB962C8B-B14F-4D97-AF65-F5344CB8AC3E}">
        <p14:creationId xmlns:p14="http://schemas.microsoft.com/office/powerpoint/2010/main" val="2863492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F4324A-CAFE-4E96-9B87-351A306D4AF9}"/>
              </a:ext>
            </a:extLst>
          </p:cNvPr>
          <p:cNvSpPr>
            <a:spLocks noGrp="1"/>
          </p:cNvSpPr>
          <p:nvPr>
            <p:ph type="title"/>
          </p:nvPr>
        </p:nvSpPr>
        <p:spPr/>
        <p:txBody>
          <a:bodyPr/>
          <a:lstStyle/>
          <a:p>
            <a:r>
              <a:rPr lang="ru-RU" dirty="0">
                <a:latin typeface="Corbel"/>
              </a:rPr>
              <a:t>задачи</a:t>
            </a:r>
            <a:endParaRPr lang="ru-RU" dirty="0"/>
          </a:p>
        </p:txBody>
      </p:sp>
      <p:sp>
        <p:nvSpPr>
          <p:cNvPr id="3" name="Объект 2">
            <a:extLst>
              <a:ext uri="{FF2B5EF4-FFF2-40B4-BE49-F238E27FC236}">
                <a16:creationId xmlns:a16="http://schemas.microsoft.com/office/drawing/2014/main" id="{ACB38C7D-8971-4EB8-A16C-5CC8D73F8202}"/>
              </a:ext>
            </a:extLst>
          </p:cNvPr>
          <p:cNvSpPr>
            <a:spLocks noGrp="1"/>
          </p:cNvSpPr>
          <p:nvPr>
            <p:ph idx="1"/>
          </p:nvPr>
        </p:nvSpPr>
        <p:spPr/>
        <p:txBody>
          <a:bodyPr/>
          <a:lstStyle/>
          <a:p>
            <a:pPr marL="305435" indent="-305435" algn="just">
              <a:buNone/>
            </a:pPr>
            <a:r>
              <a:rPr lang="ru-RU" dirty="0">
                <a:latin typeface="Corbel"/>
                <a:ea typeface="+mn-lt"/>
                <a:cs typeface="+mn-lt"/>
              </a:rPr>
              <a:t>1. Выявить общие понятия. </a:t>
            </a:r>
            <a:endParaRPr lang="ru-RU" dirty="0"/>
          </a:p>
          <a:p>
            <a:pPr marL="305435" indent="-305435" algn="just">
              <a:buNone/>
            </a:pPr>
            <a:r>
              <a:rPr lang="ru-RU" dirty="0">
                <a:latin typeface="Corbel"/>
                <a:ea typeface="+mn-lt"/>
                <a:cs typeface="+mn-lt"/>
              </a:rPr>
              <a:t>2. Проанализировать то, как современная молодежь воспринимает рекламу. </a:t>
            </a:r>
            <a:endParaRPr lang="ru-RU" dirty="0"/>
          </a:p>
          <a:p>
            <a:pPr marL="305435" indent="-305435" algn="just">
              <a:buNone/>
            </a:pPr>
            <a:r>
              <a:rPr lang="ru-RU" dirty="0">
                <a:latin typeface="Corbel"/>
                <a:ea typeface="+mn-lt"/>
                <a:cs typeface="+mn-lt"/>
              </a:rPr>
              <a:t>3. Понять современные тенденции в рекламе. </a:t>
            </a:r>
            <a:endParaRPr lang="ru-RU" dirty="0"/>
          </a:p>
          <a:p>
            <a:pPr marL="305435" indent="-305435" algn="just">
              <a:buNone/>
            </a:pPr>
            <a:r>
              <a:rPr lang="ru-RU" dirty="0">
                <a:latin typeface="Corbel"/>
                <a:ea typeface="+mn-lt"/>
                <a:cs typeface="+mn-lt"/>
              </a:rPr>
              <a:t>4. Раскрыть является ли мода продуктом общества. </a:t>
            </a:r>
            <a:endParaRPr lang="ru-RU" dirty="0"/>
          </a:p>
          <a:p>
            <a:pPr marL="0" indent="0">
              <a:buNone/>
            </a:pPr>
            <a:r>
              <a:rPr lang="ru-RU" dirty="0">
                <a:latin typeface="Corbel"/>
                <a:ea typeface="+mn-lt"/>
                <a:cs typeface="+mn-lt"/>
              </a:rPr>
              <a:t>5. Сделать выводы.</a:t>
            </a:r>
            <a:endParaRPr lang="ru-RU" dirty="0">
              <a:latin typeface="Corbel"/>
            </a:endParaRPr>
          </a:p>
        </p:txBody>
      </p:sp>
    </p:spTree>
    <p:extLst>
      <p:ext uri="{BB962C8B-B14F-4D97-AF65-F5344CB8AC3E}">
        <p14:creationId xmlns:p14="http://schemas.microsoft.com/office/powerpoint/2010/main" val="1276726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6BB32D-7E15-446A-98E8-4F328D3DE27F}"/>
              </a:ext>
            </a:extLst>
          </p:cNvPr>
          <p:cNvSpPr>
            <a:spLocks noGrp="1"/>
          </p:cNvSpPr>
          <p:nvPr>
            <p:ph type="title"/>
          </p:nvPr>
        </p:nvSpPr>
        <p:spPr/>
        <p:txBody>
          <a:bodyPr/>
          <a:lstStyle/>
          <a:p>
            <a:r>
              <a:rPr lang="ru-RU" dirty="0">
                <a:latin typeface="Corbel"/>
              </a:rPr>
              <a:t>актуальность</a:t>
            </a:r>
            <a:endParaRPr lang="ru-RU" dirty="0"/>
          </a:p>
        </p:txBody>
      </p:sp>
      <p:sp>
        <p:nvSpPr>
          <p:cNvPr id="3" name="Объект 2">
            <a:extLst>
              <a:ext uri="{FF2B5EF4-FFF2-40B4-BE49-F238E27FC236}">
                <a16:creationId xmlns:a16="http://schemas.microsoft.com/office/drawing/2014/main" id="{2536D538-116C-431C-B260-8FD13AAC6BF7}"/>
              </a:ext>
            </a:extLst>
          </p:cNvPr>
          <p:cNvSpPr>
            <a:spLocks noGrp="1"/>
          </p:cNvSpPr>
          <p:nvPr>
            <p:ph idx="1"/>
          </p:nvPr>
        </p:nvSpPr>
        <p:spPr/>
        <p:txBody>
          <a:bodyPr/>
          <a:lstStyle/>
          <a:p>
            <a:pPr marL="305435" indent="-305435"/>
            <a:r>
              <a:rPr lang="ru-RU" dirty="0">
                <a:latin typeface="Corbel"/>
                <a:ea typeface="+mn-lt"/>
                <a:cs typeface="+mn-lt"/>
              </a:rPr>
              <a:t>Я выбрала эту тему потому, что она очень актуальна в наши дни и интересна своей сложностью. Каждый человек, даже того не осознавая, находится под влиянием рекламы. Но можно ли сказать, что реклама влияет на нас? Или же мы сами влияем на тренды? Взаимосвязано ли это? </a:t>
            </a:r>
          </a:p>
        </p:txBody>
      </p:sp>
    </p:spTree>
    <p:extLst>
      <p:ext uri="{BB962C8B-B14F-4D97-AF65-F5344CB8AC3E}">
        <p14:creationId xmlns:p14="http://schemas.microsoft.com/office/powerpoint/2010/main" val="625727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1FF153-8FDD-4A1F-888E-82F10879CFBC}"/>
              </a:ext>
            </a:extLst>
          </p:cNvPr>
          <p:cNvSpPr>
            <a:spLocks noGrp="1"/>
          </p:cNvSpPr>
          <p:nvPr>
            <p:ph type="title"/>
          </p:nvPr>
        </p:nvSpPr>
        <p:spPr/>
        <p:txBody>
          <a:bodyPr>
            <a:normAutofit/>
          </a:bodyPr>
          <a:lstStyle/>
          <a:p>
            <a:r>
              <a:rPr lang="ru-RU" dirty="0">
                <a:latin typeface="Corbel"/>
              </a:rPr>
              <a:t>Методы исследования</a:t>
            </a:r>
          </a:p>
        </p:txBody>
      </p:sp>
      <p:sp>
        <p:nvSpPr>
          <p:cNvPr id="7" name="Объект 2">
            <a:extLst>
              <a:ext uri="{FF2B5EF4-FFF2-40B4-BE49-F238E27FC236}">
                <a16:creationId xmlns:a16="http://schemas.microsoft.com/office/drawing/2014/main" id="{92E790A8-4DC4-B447-9E72-1D1DDECB6AA7}"/>
              </a:ext>
            </a:extLst>
          </p:cNvPr>
          <p:cNvSpPr txBox="1">
            <a:spLocks noGrp="1"/>
          </p:cNvSpPr>
          <p:nvPr>
            <p:ph idx="1"/>
          </p:nvPr>
        </p:nvSpPr>
        <p:spPr>
          <a:prstGeom prst="rect">
            <a:avLst/>
          </a:prstGeom>
        </p:spPr>
        <p:txBody>
          <a:bodyPr vert="horz" lIns="91440" tIns="45720" rIns="91440" bIns="45720" rtlCol="0" anchor="ctr">
            <a:normAutofit/>
          </a:bodyPr>
          <a:lst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305435" indent="-305435"/>
            <a:r>
              <a:rPr lang="ru-RU" dirty="0">
                <a:latin typeface="Corbel"/>
              </a:rPr>
              <a:t>В первой части:</a:t>
            </a:r>
          </a:p>
          <a:p>
            <a:pPr marL="305435" indent="-305435"/>
            <a:r>
              <a:rPr lang="ru-RU" dirty="0">
                <a:latin typeface="Corbel"/>
              </a:rPr>
              <a:t>1. Сравнение</a:t>
            </a:r>
            <a:endParaRPr lang="ru-RU" dirty="0"/>
          </a:p>
          <a:p>
            <a:pPr marL="305435" indent="-305435"/>
            <a:r>
              <a:rPr lang="ru-RU" dirty="0">
                <a:latin typeface="Corbel"/>
              </a:rPr>
              <a:t>2. Анализ</a:t>
            </a:r>
          </a:p>
          <a:p>
            <a:pPr marL="305435" indent="-305435"/>
            <a:r>
              <a:rPr lang="ru-RU" dirty="0">
                <a:latin typeface="Corbel"/>
              </a:rPr>
              <a:t>Во второй части:</a:t>
            </a:r>
          </a:p>
          <a:p>
            <a:pPr marL="305435" indent="-305435"/>
            <a:r>
              <a:rPr lang="ru-RU" dirty="0">
                <a:latin typeface="Corbel"/>
              </a:rPr>
              <a:t>1. Изучение и обобщение</a:t>
            </a:r>
          </a:p>
          <a:p>
            <a:pPr marL="305435" indent="-305435"/>
            <a:r>
              <a:rPr lang="ru-RU" dirty="0">
                <a:latin typeface="Corbel"/>
              </a:rPr>
              <a:t>2. Фокус - группа</a:t>
            </a:r>
          </a:p>
          <a:p>
            <a:pPr marL="305435" indent="-305435"/>
            <a:r>
              <a:rPr lang="ru-RU" dirty="0">
                <a:latin typeface="Corbel"/>
              </a:rPr>
              <a:t>3. Сравнение и анализ</a:t>
            </a:r>
          </a:p>
        </p:txBody>
      </p:sp>
    </p:spTree>
    <p:extLst>
      <p:ext uri="{BB962C8B-B14F-4D97-AF65-F5344CB8AC3E}">
        <p14:creationId xmlns:p14="http://schemas.microsoft.com/office/powerpoint/2010/main" val="2196383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FB0EA4-B828-44A2-8F43-A8FE51682598}"/>
              </a:ext>
            </a:extLst>
          </p:cNvPr>
          <p:cNvSpPr>
            <a:spLocks noGrp="1"/>
          </p:cNvSpPr>
          <p:nvPr>
            <p:ph type="title"/>
          </p:nvPr>
        </p:nvSpPr>
        <p:spPr/>
        <p:txBody>
          <a:bodyPr/>
          <a:lstStyle/>
          <a:p>
            <a:r>
              <a:rPr lang="ru-RU" dirty="0">
                <a:latin typeface="Corbel"/>
              </a:rPr>
              <a:t>Содержание</a:t>
            </a:r>
            <a:endParaRPr lang="ru-RU" dirty="0"/>
          </a:p>
        </p:txBody>
      </p:sp>
      <p:sp>
        <p:nvSpPr>
          <p:cNvPr id="9" name="Объект 2">
            <a:extLst>
              <a:ext uri="{FF2B5EF4-FFF2-40B4-BE49-F238E27FC236}">
                <a16:creationId xmlns:a16="http://schemas.microsoft.com/office/drawing/2014/main" id="{9AE8214F-EE5D-B74E-9079-456AF3642E32}"/>
              </a:ext>
            </a:extLst>
          </p:cNvPr>
          <p:cNvSpPr txBox="1">
            <a:spLocks noGrp="1"/>
          </p:cNvSpPr>
          <p:nvPr>
            <p:ph idx="1"/>
          </p:nvPr>
        </p:nvSpPr>
        <p:spPr>
          <a:prstGeom prst="rect">
            <a:avLst/>
          </a:prstGeom>
        </p:spPr>
        <p:txBody>
          <a:bodyPr vert="horz" lIns="91440" tIns="45720" rIns="91440" bIns="45720" rtlCol="0" anchor="ctr">
            <a:normAutofit fontScale="85000" lnSpcReduction="20000"/>
          </a:bodyPr>
          <a:lst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305435" indent="-305435" algn="just"/>
            <a:r>
              <a:rPr lang="ru-RU" b="1" dirty="0">
                <a:latin typeface="Corbel"/>
                <a:ea typeface="+mn-lt"/>
                <a:cs typeface="+mn-lt"/>
              </a:rPr>
              <a:t>1 глава:</a:t>
            </a:r>
          </a:p>
          <a:p>
            <a:pPr marL="305435" indent="-305435" algn="just"/>
            <a:r>
              <a:rPr lang="ru-RU" dirty="0">
                <a:latin typeface="Corbel"/>
                <a:ea typeface="+mn-lt"/>
                <a:cs typeface="+mn-lt"/>
              </a:rPr>
              <a:t>ВВЕДЕНИЕ</a:t>
            </a:r>
            <a:endParaRPr lang="ru-RU" dirty="0">
              <a:latin typeface="Corbel"/>
            </a:endParaRPr>
          </a:p>
          <a:p>
            <a:pPr marL="305435" indent="-305435" algn="just"/>
            <a:r>
              <a:rPr lang="ru-RU" dirty="0">
                <a:latin typeface="Corbel"/>
                <a:ea typeface="+mn-lt"/>
                <a:cs typeface="+mn-lt"/>
              </a:rPr>
              <a:t>1.  Общее понятие рекламы ( Основное понятие и то, как описывают его маркетологи)</a:t>
            </a:r>
            <a:endParaRPr lang="ru-RU" dirty="0">
              <a:latin typeface="Corbel"/>
            </a:endParaRPr>
          </a:p>
          <a:p>
            <a:pPr marL="305435" indent="-305435" algn="just"/>
            <a:r>
              <a:rPr lang="ru-RU" dirty="0">
                <a:latin typeface="Corbel"/>
                <a:ea typeface="+mn-lt"/>
                <a:cs typeface="+mn-lt"/>
              </a:rPr>
              <a:t> 1. 1. Реклама как социально-культурный феномен  ( Краткая история этого понятия и становление рекламы важной частью нашей жизни.)         </a:t>
            </a:r>
            <a:endParaRPr lang="ru-RU" dirty="0"/>
          </a:p>
          <a:p>
            <a:pPr marL="305435" indent="-305435" algn="just"/>
            <a:r>
              <a:rPr lang="ru-RU" dirty="0">
                <a:latin typeface="Corbel"/>
                <a:ea typeface="+mn-lt"/>
                <a:cs typeface="+mn-lt"/>
              </a:rPr>
              <a:t>2. Тенденции и особенности современной рекламы </a:t>
            </a:r>
            <a:endParaRPr lang="ru-RU" dirty="0">
              <a:latin typeface="Corbel"/>
            </a:endParaRPr>
          </a:p>
          <a:p>
            <a:pPr marL="305435" indent="-305435" algn="just"/>
            <a:r>
              <a:rPr lang="ru-RU" dirty="0">
                <a:latin typeface="Corbel"/>
                <a:ea typeface="+mn-lt"/>
                <a:cs typeface="+mn-lt"/>
              </a:rPr>
              <a:t>3. Анализ и рассмотрение взаимоотношений молодежи с рекламой </a:t>
            </a:r>
            <a:endParaRPr lang="ru-RU" dirty="0">
              <a:latin typeface="Corbel"/>
            </a:endParaRPr>
          </a:p>
          <a:p>
            <a:pPr marL="305435" indent="-305435"/>
            <a:r>
              <a:rPr lang="ru-RU" dirty="0">
                <a:latin typeface="Corbel"/>
                <a:ea typeface="+mn-lt"/>
                <a:cs typeface="+mn-lt"/>
              </a:rPr>
              <a:t>Список литературы</a:t>
            </a:r>
          </a:p>
          <a:p>
            <a:pPr marL="305435" indent="-305435"/>
            <a:r>
              <a:rPr lang="ru-RU" b="1" dirty="0">
                <a:latin typeface="Corbel"/>
              </a:rPr>
              <a:t>2 глава:</a:t>
            </a:r>
          </a:p>
          <a:p>
            <a:pPr marL="305435" indent="-305435"/>
            <a:r>
              <a:rPr lang="ru-RU" dirty="0">
                <a:latin typeface="Corbel"/>
              </a:rPr>
              <a:t>1. Постановка проблемы </a:t>
            </a:r>
          </a:p>
          <a:p>
            <a:pPr marL="0" indent="0">
              <a:buFont typeface="Wingdings 2" panose="05020102010507070707" pitchFamily="18" charset="2"/>
              <a:buNone/>
            </a:pPr>
            <a:r>
              <a:rPr lang="ru-RU" dirty="0">
                <a:latin typeface="Corbel"/>
              </a:rPr>
              <a:t>(Мода – продукт влияния рекламы на общество или же порождение наших требований?)</a:t>
            </a:r>
            <a:endParaRPr lang="ru-RU" dirty="0"/>
          </a:p>
          <a:p>
            <a:pPr marL="305435" indent="-305435"/>
            <a:r>
              <a:rPr lang="ru-RU" dirty="0">
                <a:latin typeface="Corbel"/>
              </a:rPr>
              <a:t>2. Описание процесса работы</a:t>
            </a:r>
          </a:p>
          <a:p>
            <a:pPr marL="0" indent="0">
              <a:buFont typeface="Wingdings 2" panose="05020102010507070707" pitchFamily="18" charset="2"/>
              <a:buNone/>
            </a:pPr>
            <a:endParaRPr lang="ru-RU" dirty="0">
              <a:latin typeface="Corbel"/>
            </a:endParaRPr>
          </a:p>
          <a:p>
            <a:pPr marL="305435" indent="-305435"/>
            <a:endParaRPr lang="ru-RU" dirty="0">
              <a:latin typeface="Corbel"/>
            </a:endParaRPr>
          </a:p>
        </p:txBody>
      </p:sp>
    </p:spTree>
    <p:extLst>
      <p:ext uri="{BB962C8B-B14F-4D97-AF65-F5344CB8AC3E}">
        <p14:creationId xmlns:p14="http://schemas.microsoft.com/office/powerpoint/2010/main" val="1716382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A4C140-ABAD-402C-B460-8EC6F2DFC764}"/>
              </a:ext>
            </a:extLst>
          </p:cNvPr>
          <p:cNvSpPr>
            <a:spLocks noGrp="1"/>
          </p:cNvSpPr>
          <p:nvPr>
            <p:ph type="title"/>
          </p:nvPr>
        </p:nvSpPr>
        <p:spPr/>
        <p:txBody>
          <a:bodyPr/>
          <a:lstStyle/>
          <a:p>
            <a:r>
              <a:rPr lang="ru-RU">
                <a:latin typeface="Corbel"/>
              </a:rPr>
              <a:t>Конечный продукт</a:t>
            </a:r>
            <a:endParaRPr lang="ru-RU"/>
          </a:p>
        </p:txBody>
      </p:sp>
      <p:sp>
        <p:nvSpPr>
          <p:cNvPr id="3" name="Объект 2">
            <a:extLst>
              <a:ext uri="{FF2B5EF4-FFF2-40B4-BE49-F238E27FC236}">
                <a16:creationId xmlns:a16="http://schemas.microsoft.com/office/drawing/2014/main" id="{89CE74DF-24F1-4757-88FF-9E74DF29CEDB}"/>
              </a:ext>
            </a:extLst>
          </p:cNvPr>
          <p:cNvSpPr>
            <a:spLocks noGrp="1"/>
          </p:cNvSpPr>
          <p:nvPr>
            <p:ph idx="1"/>
          </p:nvPr>
        </p:nvSpPr>
        <p:spPr>
          <a:xfrm>
            <a:off x="581192" y="2340864"/>
            <a:ext cx="11029615" cy="4396486"/>
          </a:xfrm>
        </p:spPr>
        <p:txBody>
          <a:bodyPr>
            <a:normAutofit fontScale="85000" lnSpcReduction="20000"/>
          </a:bodyPr>
          <a:lstStyle/>
          <a:p>
            <a:pPr marL="0" indent="0">
              <a:buNone/>
            </a:pPr>
            <a:r>
              <a:rPr lang="ru-RU">
                <a:latin typeface="Corbel"/>
              </a:rPr>
              <a:t>Фокус - группа - по сути своей это групповая дискуссия, </a:t>
            </a:r>
            <a:r>
              <a:rPr lang="ru-RU">
                <a:ea typeface="+mn-lt"/>
                <a:cs typeface="+mn-lt"/>
              </a:rPr>
              <a:t>в ходе которой выясняется отношение участников к тому или иному виду деятельности или продукту этой деятельности.</a:t>
            </a:r>
            <a:endParaRPr lang="ru-RU"/>
          </a:p>
          <a:p>
            <a:pPr marL="0" indent="0">
              <a:buNone/>
            </a:pPr>
            <a:r>
              <a:rPr lang="ru-RU" b="1">
                <a:latin typeface="Corbel"/>
              </a:rPr>
              <a:t>Подготовка</a:t>
            </a:r>
            <a:endParaRPr lang="ru-RU" b="1" dirty="0">
              <a:latin typeface="Corbel"/>
              <a:ea typeface="+mn-lt"/>
              <a:cs typeface="+mn-lt"/>
            </a:endParaRPr>
          </a:p>
          <a:p>
            <a:pPr marL="0" indent="0">
              <a:buNone/>
            </a:pPr>
            <a:r>
              <a:rPr lang="ru-RU">
                <a:ea typeface="+mn-lt"/>
                <a:cs typeface="+mn-lt"/>
              </a:rPr>
              <a:t>Фокусированное интервью, как и любое другое социологическое исследование, предполагает:</a:t>
            </a:r>
            <a:endParaRPr lang="ru-RU"/>
          </a:p>
          <a:p>
            <a:pPr marL="305435" indent="-305435"/>
            <a:r>
              <a:rPr lang="ru-RU" b="1">
                <a:ea typeface="+mn-lt"/>
                <a:cs typeface="+mn-lt"/>
              </a:rPr>
              <a:t>написание программы</a:t>
            </a:r>
            <a:r>
              <a:rPr lang="ru-RU">
                <a:ea typeface="+mn-lt"/>
                <a:cs typeface="+mn-lt"/>
              </a:rPr>
              <a:t>, где формулируется и обосновывается проблема, определяются цель, задачи, объект, предмет исследования, а также обследуемая совокупность, число и размер фокус-групп, инструментарий сбора и обработки социологической информации. Обычно на этом этапе не выдвигается гипотез, так как считается, что это может предопределить понимание некоторых проблем;</a:t>
            </a:r>
            <a:endParaRPr lang="ru-RU"/>
          </a:p>
          <a:p>
            <a:pPr marL="305435" indent="-305435"/>
            <a:r>
              <a:rPr lang="ru-RU" b="1">
                <a:ea typeface="+mn-lt"/>
                <a:cs typeface="+mn-lt"/>
              </a:rPr>
              <a:t>подготовка команды</a:t>
            </a:r>
            <a:r>
              <a:rPr lang="ru-RU">
                <a:ea typeface="+mn-lt"/>
                <a:cs typeface="+mn-lt"/>
              </a:rPr>
              <a:t>, которая состоит из модератора и ассистентов. Один из ассистентов ведет аудио- или видеозапись, фиксируя особенности высказываний (например, эмоциональность, невербальные характеристики). Другой ассистент, если необходимо, может заниматься обеспечением тишины, подавать прохладительные напитки и т.п.;</a:t>
            </a:r>
            <a:endParaRPr lang="ru-RU"/>
          </a:p>
          <a:p>
            <a:pPr marL="305435" indent="-305435"/>
            <a:r>
              <a:rPr lang="ru-RU" b="1">
                <a:ea typeface="+mn-lt"/>
                <a:cs typeface="+mn-lt"/>
              </a:rPr>
              <a:t>набор респондентов,</a:t>
            </a:r>
            <a:r>
              <a:rPr lang="ru-RU">
                <a:ea typeface="+mn-lt"/>
                <a:cs typeface="+mn-lt"/>
              </a:rPr>
              <a:t> которому может предшествовать предварительное тестирование или интервью. Участники фокус-групп могут также выбираться случайным методом (например, из списка телефонных абонентов) или методом «снежного кома», когда один респондент называет кандидата, отвечающего заданным критериям, а этот кандидат называет еще одного кандидата и т.д. Нельзя использовать уже сложившиеся группы, так как система сложившихся отношений влияет на характер обсуждения;</a:t>
            </a:r>
            <a:endParaRPr lang="ru-RU"/>
          </a:p>
          <a:p>
            <a:pPr marL="305435" indent="-305435"/>
            <a:r>
              <a:rPr lang="ru-RU" b="1">
                <a:ea typeface="+mn-lt"/>
                <a:cs typeface="+mn-lt"/>
              </a:rPr>
              <a:t>написание гайда (организованного плана).</a:t>
            </a:r>
            <a:r>
              <a:rPr lang="ru-RU">
                <a:ea typeface="+mn-lt"/>
                <a:cs typeface="+mn-lt"/>
              </a:rPr>
              <a:t> Он состоит из приветствия, объяснения основных правил, формулирования вопросов, разбитых на смысловые блоки; в гайде указываются время и продолжительность перерывов. Гайд завершается выражением благодарности участникам.</a:t>
            </a:r>
            <a:endParaRPr lang="ru-RU"/>
          </a:p>
          <a:p>
            <a:pPr marL="0" indent="0">
              <a:buNone/>
            </a:pPr>
            <a:r>
              <a:rPr lang="ru-RU">
                <a:latin typeface="Corbel"/>
                <a:ea typeface="+mn-lt"/>
                <a:cs typeface="+mn-lt"/>
              </a:rPr>
              <a:t>После чего нужно собрать всю информацию и проанализировать ее.</a:t>
            </a:r>
            <a:endParaRPr lang="ru-RU" dirty="0">
              <a:latin typeface="Corbel"/>
              <a:ea typeface="+mn-lt"/>
              <a:cs typeface="+mn-lt"/>
            </a:endParaRPr>
          </a:p>
          <a:p>
            <a:pPr marL="305435" indent="-305435"/>
            <a:endParaRPr lang="ru-RU" dirty="0">
              <a:latin typeface="Corbel"/>
              <a:ea typeface="+mn-lt"/>
              <a:cs typeface="+mn-lt"/>
            </a:endParaRPr>
          </a:p>
        </p:txBody>
      </p:sp>
    </p:spTree>
    <p:extLst>
      <p:ext uri="{BB962C8B-B14F-4D97-AF65-F5344CB8AC3E}">
        <p14:creationId xmlns:p14="http://schemas.microsoft.com/office/powerpoint/2010/main" val="3699435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62CE0B-C66F-40A5-A8EA-4BE43D5E3122}"/>
              </a:ext>
            </a:extLst>
          </p:cNvPr>
          <p:cNvSpPr>
            <a:spLocks noGrp="1"/>
          </p:cNvSpPr>
          <p:nvPr>
            <p:ph type="title"/>
          </p:nvPr>
        </p:nvSpPr>
        <p:spPr>
          <a:xfrm>
            <a:off x="581192" y="702156"/>
            <a:ext cx="11029616" cy="825863"/>
          </a:xfrm>
        </p:spPr>
        <p:txBody>
          <a:bodyPr/>
          <a:lstStyle/>
          <a:p>
            <a:r>
              <a:rPr lang="ru-RU" dirty="0">
                <a:latin typeface="Corbel"/>
              </a:rPr>
              <a:t>источники</a:t>
            </a:r>
            <a:endParaRPr lang="ru-RU" dirty="0"/>
          </a:p>
        </p:txBody>
      </p:sp>
      <p:sp>
        <p:nvSpPr>
          <p:cNvPr id="3" name="Объект 2">
            <a:extLst>
              <a:ext uri="{FF2B5EF4-FFF2-40B4-BE49-F238E27FC236}">
                <a16:creationId xmlns:a16="http://schemas.microsoft.com/office/drawing/2014/main" id="{9963D579-AC3F-406A-A77C-F64DB31E514F}"/>
              </a:ext>
            </a:extLst>
          </p:cNvPr>
          <p:cNvSpPr>
            <a:spLocks noGrp="1"/>
          </p:cNvSpPr>
          <p:nvPr>
            <p:ph idx="1"/>
          </p:nvPr>
        </p:nvSpPr>
        <p:spPr>
          <a:xfrm>
            <a:off x="581192" y="1929626"/>
            <a:ext cx="11029615" cy="4650485"/>
          </a:xfrm>
        </p:spPr>
        <p:txBody>
          <a:bodyPr>
            <a:normAutofit lnSpcReduction="10000"/>
          </a:bodyPr>
          <a:lstStyle/>
          <a:p>
            <a:pPr marL="305435" indent="-305435"/>
            <a:r>
              <a:rPr lang="ru-RU" sz="1100" dirty="0">
                <a:latin typeface="Corbel"/>
              </a:rPr>
              <a:t>1.</a:t>
            </a:r>
            <a:r>
              <a:rPr lang="ru-RU" sz="1100" dirty="0">
                <a:latin typeface="Corbel"/>
                <a:ea typeface="+mn-lt"/>
                <a:cs typeface="+mn-lt"/>
              </a:rPr>
              <a:t> </a:t>
            </a:r>
            <a:r>
              <a:rPr lang="ru-RU" sz="1100" err="1">
                <a:latin typeface="Corbel"/>
                <a:ea typeface="+mn-lt"/>
                <a:cs typeface="+mn-lt"/>
              </a:rPr>
              <a:t>Анакшина</a:t>
            </a:r>
            <a:r>
              <a:rPr lang="ru-RU" sz="1100" dirty="0">
                <a:latin typeface="Corbel"/>
                <a:ea typeface="+mn-lt"/>
                <a:cs typeface="+mn-lt"/>
              </a:rPr>
              <a:t> Н.А. К вопросу о взаимодействии рекламы и массовой культуры / Н.А. </a:t>
            </a:r>
            <a:r>
              <a:rPr lang="ru-RU" sz="1100" err="1">
                <a:latin typeface="Corbel"/>
                <a:ea typeface="+mn-lt"/>
                <a:cs typeface="+mn-lt"/>
              </a:rPr>
              <a:t>Анакшина</a:t>
            </a:r>
            <a:r>
              <a:rPr lang="ru-RU" sz="1100" dirty="0">
                <a:latin typeface="Corbel"/>
                <a:ea typeface="+mn-lt"/>
                <a:cs typeface="+mn-lt"/>
              </a:rPr>
              <a:t> // Омский научный вестник. – 2012. – №1-105. С. 247-252.</a:t>
            </a:r>
          </a:p>
          <a:p>
            <a:pPr marL="305435" indent="-305435"/>
            <a:r>
              <a:rPr lang="ru-RU" sz="1100" dirty="0">
                <a:latin typeface="Corbel"/>
                <a:ea typeface="+mn-lt"/>
                <a:cs typeface="+mn-lt"/>
              </a:rPr>
              <a:t>2. Анастасия Шестакова - Клиповое мышление: как молодежь воспринимает информацию? \\  </a:t>
            </a:r>
            <a:r>
              <a:rPr lang="ru-RU" sz="1100" dirty="0">
                <a:latin typeface="Corbel"/>
                <a:ea typeface="+mn-lt"/>
                <a:cs typeface="+mn-lt"/>
                <a:hlinkClick r:id="rId2"/>
              </a:rPr>
              <a:t>https://youngspace.ru/faq/klipovoe-myshlenie-kak-molodezh-vosprinimaet-informatsiyu/</a:t>
            </a:r>
            <a:endParaRPr lang="ru-RU" sz="1100" dirty="0">
              <a:latin typeface="Corbel"/>
              <a:ea typeface="+mn-lt"/>
              <a:cs typeface="+mn-lt"/>
            </a:endParaRPr>
          </a:p>
          <a:p>
            <a:pPr marL="305435" indent="-305435"/>
            <a:r>
              <a:rPr lang="ru-RU" sz="1100" dirty="0">
                <a:latin typeface="Corbel"/>
                <a:ea typeface="+mn-lt"/>
                <a:cs typeface="+mn-lt"/>
              </a:rPr>
              <a:t>3. </a:t>
            </a:r>
            <a:r>
              <a:rPr lang="ru-RU" sz="1100" err="1">
                <a:latin typeface="Corbel"/>
                <a:ea typeface="+mn-lt"/>
                <a:cs typeface="+mn-lt"/>
              </a:rPr>
              <a:t>Борев</a:t>
            </a:r>
            <a:r>
              <a:rPr lang="ru-RU" sz="1100" dirty="0">
                <a:latin typeface="Corbel"/>
                <a:ea typeface="+mn-lt"/>
                <a:cs typeface="+mn-lt"/>
              </a:rPr>
              <a:t> В.Ю., Коваленко А.В. Культура и массовая коммуникация. М, 2006. – 370с.</a:t>
            </a:r>
          </a:p>
          <a:p>
            <a:pPr marL="305435" indent="-305435"/>
            <a:r>
              <a:rPr lang="ru-RU" sz="1100" dirty="0">
                <a:latin typeface="Corbel"/>
                <a:ea typeface="+mn-lt"/>
                <a:cs typeface="+mn-lt"/>
              </a:rPr>
              <a:t>4. Богачева Н.В., </a:t>
            </a:r>
            <a:r>
              <a:rPr lang="ru-RU" sz="1100" err="1">
                <a:latin typeface="Corbel"/>
                <a:ea typeface="+mn-lt"/>
                <a:cs typeface="+mn-lt"/>
              </a:rPr>
              <a:t>Сивак</a:t>
            </a:r>
            <a:r>
              <a:rPr lang="ru-RU" sz="1100" dirty="0">
                <a:latin typeface="Corbel"/>
                <a:ea typeface="+mn-lt"/>
                <a:cs typeface="+mn-lt"/>
              </a:rPr>
              <a:t> Е.В. – Мифы о </a:t>
            </a:r>
            <a:r>
              <a:rPr lang="ru-RU" sz="1100" err="1">
                <a:latin typeface="Corbel"/>
                <a:ea typeface="+mn-lt"/>
                <a:cs typeface="+mn-lt"/>
              </a:rPr>
              <a:t>попколении</a:t>
            </a:r>
            <a:r>
              <a:rPr lang="ru-RU" sz="1100" dirty="0">
                <a:latin typeface="Corbel"/>
                <a:ea typeface="+mn-lt"/>
                <a:cs typeface="+mn-lt"/>
              </a:rPr>
              <a:t> </a:t>
            </a:r>
            <a:r>
              <a:rPr lang="en-US" sz="1100" dirty="0">
                <a:ea typeface="+mn-lt"/>
                <a:cs typeface="+mn-lt"/>
              </a:rPr>
              <a:t>Z </a:t>
            </a:r>
            <a:endParaRPr lang="en-US" sz="1100" dirty="0">
              <a:latin typeface="News Gothic MT"/>
              <a:ea typeface="+mn-lt"/>
              <a:cs typeface="+mn-lt"/>
            </a:endParaRPr>
          </a:p>
          <a:p>
            <a:pPr marL="305435" indent="-305435"/>
            <a:r>
              <a:rPr lang="en-US" sz="1100" dirty="0">
                <a:latin typeface="News Gothic MT"/>
                <a:ea typeface="+mn-lt"/>
                <a:cs typeface="+mn-lt"/>
              </a:rPr>
              <a:t>5.Барт Р. - </a:t>
            </a:r>
            <a:r>
              <a:rPr lang="en-US" sz="1100" err="1"/>
              <a:t>Реклама</a:t>
            </a:r>
            <a:r>
              <a:rPr lang="en-US" sz="1100" dirty="0"/>
              <a:t> в </a:t>
            </a:r>
            <a:r>
              <a:rPr lang="en-US" sz="1100" err="1"/>
              <a:t>социологической</a:t>
            </a:r>
            <a:r>
              <a:rPr lang="en-US" sz="1100" dirty="0"/>
              <a:t> </a:t>
            </a:r>
            <a:r>
              <a:rPr lang="en-US" sz="1100" err="1"/>
              <a:t>концепции</a:t>
            </a:r>
            <a:endParaRPr lang="en-US" sz="1100"/>
          </a:p>
          <a:p>
            <a:pPr marL="305435" indent="-305435"/>
            <a:r>
              <a:rPr lang="en-US" sz="1100" dirty="0">
                <a:latin typeface="News Gothic MT"/>
                <a:ea typeface="+mn-lt"/>
                <a:cs typeface="+mn-lt"/>
              </a:rPr>
              <a:t>6. </a:t>
            </a:r>
            <a:r>
              <a:rPr lang="en-US" sz="1100" err="1">
                <a:ea typeface="+mn-lt"/>
                <a:cs typeface="+mn-lt"/>
              </a:rPr>
              <a:t>Гольдштейн</a:t>
            </a:r>
            <a:r>
              <a:rPr lang="en-US" sz="1100" dirty="0">
                <a:ea typeface="+mn-lt"/>
                <a:cs typeface="+mn-lt"/>
              </a:rPr>
              <a:t> Г. Я. </a:t>
            </a:r>
            <a:r>
              <a:rPr lang="en-US" sz="1100" err="1">
                <a:ea typeface="+mn-lt"/>
                <a:cs typeface="+mn-lt"/>
              </a:rPr>
              <a:t>Стратегический</a:t>
            </a:r>
            <a:r>
              <a:rPr lang="en-US" sz="1100" dirty="0">
                <a:ea typeface="+mn-lt"/>
                <a:cs typeface="+mn-lt"/>
              </a:rPr>
              <a:t> </a:t>
            </a:r>
            <a:r>
              <a:rPr lang="en-US" sz="1100" err="1">
                <a:ea typeface="+mn-lt"/>
                <a:cs typeface="+mn-lt"/>
              </a:rPr>
              <a:t>менеджмент</a:t>
            </a:r>
            <a:r>
              <a:rPr lang="en-US" sz="1100" dirty="0">
                <a:ea typeface="+mn-lt"/>
                <a:cs typeface="+mn-lt"/>
              </a:rPr>
              <a:t>: </a:t>
            </a:r>
            <a:r>
              <a:rPr lang="en-US" sz="1100" err="1">
                <a:ea typeface="+mn-lt"/>
                <a:cs typeface="+mn-lt"/>
              </a:rPr>
              <a:t>Конспект</a:t>
            </a:r>
            <a:r>
              <a:rPr lang="en-US" sz="1100" dirty="0">
                <a:ea typeface="+mn-lt"/>
                <a:cs typeface="+mn-lt"/>
              </a:rPr>
              <a:t> </a:t>
            </a:r>
            <a:r>
              <a:rPr lang="en-US" sz="1100" err="1">
                <a:ea typeface="+mn-lt"/>
                <a:cs typeface="+mn-lt"/>
              </a:rPr>
              <a:t>лекций</a:t>
            </a:r>
            <a:r>
              <a:rPr lang="en-US" sz="1100" dirty="0">
                <a:ea typeface="+mn-lt"/>
                <a:cs typeface="+mn-lt"/>
              </a:rPr>
              <a:t>. </a:t>
            </a:r>
            <a:r>
              <a:rPr lang="en-US" sz="1100" err="1">
                <a:ea typeface="+mn-lt"/>
                <a:cs typeface="+mn-lt"/>
              </a:rPr>
              <a:t>Таганрог</a:t>
            </a:r>
            <a:r>
              <a:rPr lang="en-US" sz="1100" dirty="0">
                <a:ea typeface="+mn-lt"/>
                <a:cs typeface="+mn-lt"/>
              </a:rPr>
              <a:t>: </a:t>
            </a:r>
            <a:r>
              <a:rPr lang="en-US" sz="1100" err="1">
                <a:ea typeface="+mn-lt"/>
                <a:cs typeface="+mn-lt"/>
              </a:rPr>
              <a:t>Изд-во</a:t>
            </a:r>
            <a:r>
              <a:rPr lang="en-US" sz="1100" dirty="0">
                <a:ea typeface="+mn-lt"/>
                <a:cs typeface="+mn-lt"/>
              </a:rPr>
              <a:t> ТРТУ, 1995 </a:t>
            </a:r>
            <a:endParaRPr lang="en-US" sz="1100" dirty="0">
              <a:latin typeface="News Gothic MT"/>
              <a:ea typeface="+mn-lt"/>
              <a:cs typeface="+mn-lt"/>
            </a:endParaRPr>
          </a:p>
          <a:p>
            <a:pPr marL="305435" indent="-305435"/>
            <a:r>
              <a:rPr lang="en-US" sz="1100" dirty="0">
                <a:latin typeface="News Gothic MT"/>
                <a:ea typeface="+mn-lt"/>
                <a:cs typeface="+mn-lt"/>
              </a:rPr>
              <a:t>7. </a:t>
            </a:r>
            <a:r>
              <a:rPr lang="en-US" sz="1100" err="1">
                <a:ea typeface="+mn-lt"/>
                <a:cs typeface="+mn-lt"/>
              </a:rPr>
              <a:t>Джон</a:t>
            </a:r>
            <a:r>
              <a:rPr lang="en-US" sz="1100" dirty="0">
                <a:ea typeface="+mn-lt"/>
                <a:cs typeface="+mn-lt"/>
              </a:rPr>
              <a:t> Р. </a:t>
            </a:r>
            <a:r>
              <a:rPr lang="en-US" sz="1100" err="1">
                <a:ea typeface="+mn-lt"/>
                <a:cs typeface="+mn-lt"/>
              </a:rPr>
              <a:t>Росситер</a:t>
            </a:r>
            <a:r>
              <a:rPr lang="en-US" sz="1100" dirty="0">
                <a:ea typeface="+mn-lt"/>
                <a:cs typeface="+mn-lt"/>
              </a:rPr>
              <a:t>, </a:t>
            </a:r>
            <a:r>
              <a:rPr lang="en-US" sz="1100" err="1">
                <a:ea typeface="+mn-lt"/>
                <a:cs typeface="+mn-lt"/>
              </a:rPr>
              <a:t>Ларри</a:t>
            </a:r>
            <a:r>
              <a:rPr lang="en-US" sz="1100" dirty="0">
                <a:ea typeface="+mn-lt"/>
                <a:cs typeface="+mn-lt"/>
              </a:rPr>
              <a:t> </a:t>
            </a:r>
            <a:r>
              <a:rPr lang="en-US" sz="1100" err="1">
                <a:ea typeface="+mn-lt"/>
                <a:cs typeface="+mn-lt"/>
              </a:rPr>
              <a:t>Перси</a:t>
            </a:r>
            <a:r>
              <a:rPr lang="en-US" sz="1100" dirty="0">
                <a:ea typeface="+mn-lt"/>
                <a:cs typeface="+mn-lt"/>
              </a:rPr>
              <a:t>. </a:t>
            </a:r>
            <a:r>
              <a:rPr lang="en-US" sz="1100" err="1">
                <a:ea typeface="+mn-lt"/>
                <a:cs typeface="+mn-lt"/>
              </a:rPr>
              <a:t>Реклама</a:t>
            </a:r>
            <a:r>
              <a:rPr lang="en-US" sz="1100" dirty="0">
                <a:ea typeface="+mn-lt"/>
                <a:cs typeface="+mn-lt"/>
              </a:rPr>
              <a:t> и </a:t>
            </a:r>
            <a:r>
              <a:rPr lang="en-US" sz="1100" err="1">
                <a:ea typeface="+mn-lt"/>
                <a:cs typeface="+mn-lt"/>
              </a:rPr>
              <a:t>продвижение</a:t>
            </a:r>
            <a:r>
              <a:rPr lang="en-US" sz="1100" dirty="0">
                <a:ea typeface="+mn-lt"/>
                <a:cs typeface="+mn-lt"/>
              </a:rPr>
              <a:t> </a:t>
            </a:r>
            <a:r>
              <a:rPr lang="en-US" sz="1100" err="1">
                <a:ea typeface="+mn-lt"/>
                <a:cs typeface="+mn-lt"/>
              </a:rPr>
              <a:t>товаров</a:t>
            </a:r>
            <a:r>
              <a:rPr lang="en-US" sz="1100" dirty="0">
                <a:ea typeface="+mn-lt"/>
                <a:cs typeface="+mn-lt"/>
              </a:rPr>
              <a:t> = </a:t>
            </a:r>
            <a:r>
              <a:rPr lang="en-US" sz="1100" err="1">
                <a:ea typeface="+mn-lt"/>
                <a:cs typeface="+mn-lt"/>
              </a:rPr>
              <a:t>Advertizing</a:t>
            </a:r>
            <a:r>
              <a:rPr lang="en-US" sz="1100" dirty="0">
                <a:ea typeface="+mn-lt"/>
                <a:cs typeface="+mn-lt"/>
              </a:rPr>
              <a:t> communications &amp; promotion management. — 2-е </a:t>
            </a:r>
            <a:r>
              <a:rPr lang="en-US" sz="1100" err="1">
                <a:ea typeface="+mn-lt"/>
                <a:cs typeface="+mn-lt"/>
              </a:rPr>
              <a:t>изд</a:t>
            </a:r>
            <a:r>
              <a:rPr lang="en-US" sz="1100" dirty="0">
                <a:ea typeface="+mn-lt"/>
                <a:cs typeface="+mn-lt"/>
              </a:rPr>
              <a:t>. — </a:t>
            </a:r>
            <a:r>
              <a:rPr lang="en-US" sz="1100" err="1">
                <a:ea typeface="+mn-lt"/>
                <a:cs typeface="+mn-lt"/>
              </a:rPr>
              <a:t>СПб</a:t>
            </a:r>
            <a:r>
              <a:rPr lang="en-US" sz="1100" dirty="0">
                <a:ea typeface="+mn-lt"/>
                <a:cs typeface="+mn-lt"/>
              </a:rPr>
              <a:t>.: </a:t>
            </a:r>
            <a:r>
              <a:rPr lang="en-US" sz="1100" err="1">
                <a:ea typeface="+mn-lt"/>
                <a:cs typeface="+mn-lt"/>
              </a:rPr>
              <a:t>Питер</a:t>
            </a:r>
            <a:r>
              <a:rPr lang="en-US" sz="1100" dirty="0">
                <a:ea typeface="+mn-lt"/>
                <a:cs typeface="+mn-lt"/>
              </a:rPr>
              <a:t>, 2002. — 656 с.</a:t>
            </a:r>
          </a:p>
          <a:p>
            <a:pPr marL="305435" indent="-305435"/>
            <a:r>
              <a:rPr lang="en-US" sz="1100" dirty="0">
                <a:latin typeface="News Gothic MT"/>
                <a:ea typeface="+mn-lt"/>
                <a:cs typeface="+mn-lt"/>
              </a:rPr>
              <a:t>8. </a:t>
            </a:r>
            <a:r>
              <a:rPr lang="en-US" sz="1100" err="1">
                <a:ea typeface="+mn-lt"/>
                <a:cs typeface="+mn-lt"/>
              </a:rPr>
              <a:t>Дж</a:t>
            </a:r>
            <a:r>
              <a:rPr lang="en-US" sz="1100" dirty="0">
                <a:ea typeface="+mn-lt"/>
                <a:cs typeface="+mn-lt"/>
              </a:rPr>
              <a:t>. </a:t>
            </a:r>
            <a:r>
              <a:rPr lang="en-US" sz="1100" err="1">
                <a:ea typeface="+mn-lt"/>
                <a:cs typeface="+mn-lt"/>
              </a:rPr>
              <a:t>Бернетт</a:t>
            </a:r>
            <a:r>
              <a:rPr lang="en-US" sz="1100" dirty="0">
                <a:ea typeface="+mn-lt"/>
                <a:cs typeface="+mn-lt"/>
              </a:rPr>
              <a:t>, С. </a:t>
            </a:r>
            <a:r>
              <a:rPr lang="en-US" sz="1100" err="1">
                <a:ea typeface="+mn-lt"/>
                <a:cs typeface="+mn-lt"/>
              </a:rPr>
              <a:t>Мориарти</a:t>
            </a:r>
            <a:r>
              <a:rPr lang="en-US" sz="1100" dirty="0">
                <a:ea typeface="+mn-lt"/>
                <a:cs typeface="+mn-lt"/>
              </a:rPr>
              <a:t>. </a:t>
            </a:r>
            <a:r>
              <a:rPr lang="en-US" sz="1100" err="1">
                <a:ea typeface="+mn-lt"/>
                <a:cs typeface="+mn-lt"/>
              </a:rPr>
              <a:t>Маркетинговые</a:t>
            </a:r>
            <a:r>
              <a:rPr lang="en-US" sz="1100" dirty="0">
                <a:ea typeface="+mn-lt"/>
                <a:cs typeface="+mn-lt"/>
              </a:rPr>
              <a:t> </a:t>
            </a:r>
            <a:r>
              <a:rPr lang="en-US" sz="1100" err="1">
                <a:ea typeface="+mn-lt"/>
                <a:cs typeface="+mn-lt"/>
              </a:rPr>
              <a:t>коммуникации</a:t>
            </a:r>
            <a:r>
              <a:rPr lang="en-US" sz="1100" dirty="0">
                <a:ea typeface="+mn-lt"/>
                <a:cs typeface="+mn-lt"/>
              </a:rPr>
              <a:t> </a:t>
            </a:r>
            <a:r>
              <a:rPr lang="en-US" sz="1100" err="1">
                <a:ea typeface="+mn-lt"/>
                <a:cs typeface="+mn-lt"/>
              </a:rPr>
              <a:t>интегрированный</a:t>
            </a:r>
            <a:r>
              <a:rPr lang="en-US" sz="1100" dirty="0">
                <a:ea typeface="+mn-lt"/>
                <a:cs typeface="+mn-lt"/>
              </a:rPr>
              <a:t> </a:t>
            </a:r>
            <a:r>
              <a:rPr lang="en-US" sz="1100" err="1">
                <a:ea typeface="+mn-lt"/>
                <a:cs typeface="+mn-lt"/>
              </a:rPr>
              <a:t>подход</a:t>
            </a:r>
            <a:r>
              <a:rPr lang="en-US" sz="1100" dirty="0">
                <a:ea typeface="+mn-lt"/>
                <a:cs typeface="+mn-lt"/>
              </a:rPr>
              <a:t>. — </a:t>
            </a:r>
            <a:r>
              <a:rPr lang="en-US" sz="1100" err="1">
                <a:ea typeface="+mn-lt"/>
                <a:cs typeface="+mn-lt"/>
              </a:rPr>
              <a:t>СПб</a:t>
            </a:r>
            <a:r>
              <a:rPr lang="en-US" sz="1100" dirty="0">
                <a:ea typeface="+mn-lt"/>
                <a:cs typeface="+mn-lt"/>
              </a:rPr>
              <a:t>., 2001</a:t>
            </a:r>
            <a:endParaRPr lang="en-US" sz="1100" dirty="0">
              <a:latin typeface="News Gothic MT"/>
              <a:ea typeface="+mn-lt"/>
              <a:cs typeface="+mn-lt"/>
            </a:endParaRPr>
          </a:p>
          <a:p>
            <a:pPr marL="305435" indent="-305435"/>
            <a:r>
              <a:rPr lang="en-US" sz="1100" dirty="0">
                <a:latin typeface="News Gothic MT"/>
                <a:ea typeface="+mn-lt"/>
                <a:cs typeface="+mn-lt"/>
              </a:rPr>
              <a:t>9. </a:t>
            </a:r>
            <a:r>
              <a:rPr lang="en-US" sz="1100" err="1">
                <a:ea typeface="+mn-lt"/>
                <a:cs typeface="+mn-lt"/>
              </a:rPr>
              <a:t>Козлова</a:t>
            </a:r>
            <a:r>
              <a:rPr lang="en-US" sz="1100" dirty="0">
                <a:ea typeface="+mn-lt"/>
                <a:cs typeface="+mn-lt"/>
              </a:rPr>
              <a:t> О. Д., </a:t>
            </a:r>
            <a:r>
              <a:rPr lang="en-US" sz="1100" err="1">
                <a:ea typeface="+mn-lt"/>
                <a:cs typeface="+mn-lt"/>
              </a:rPr>
              <a:t>Киндеркнехт</a:t>
            </a:r>
            <a:r>
              <a:rPr lang="en-US" sz="1100" dirty="0">
                <a:ea typeface="+mn-lt"/>
                <a:cs typeface="+mn-lt"/>
              </a:rPr>
              <a:t> А.С. - </a:t>
            </a:r>
            <a:r>
              <a:rPr lang="en-US" sz="1100" err="1">
                <a:ea typeface="+mn-lt"/>
                <a:cs typeface="+mn-lt"/>
              </a:rPr>
              <a:t>Феномен</a:t>
            </a:r>
            <a:r>
              <a:rPr lang="en-US" sz="1100" dirty="0">
                <a:ea typeface="+mn-lt"/>
                <a:cs typeface="+mn-lt"/>
              </a:rPr>
              <a:t> </a:t>
            </a:r>
            <a:r>
              <a:rPr lang="en-US" sz="1100" err="1">
                <a:ea typeface="+mn-lt"/>
                <a:cs typeface="+mn-lt"/>
              </a:rPr>
              <a:t>клипового</a:t>
            </a:r>
            <a:r>
              <a:rPr lang="en-US" sz="1100" dirty="0">
                <a:ea typeface="+mn-lt"/>
                <a:cs typeface="+mn-lt"/>
              </a:rPr>
              <a:t> </a:t>
            </a:r>
            <a:r>
              <a:rPr lang="en-US" sz="1100" err="1">
                <a:ea typeface="+mn-lt"/>
                <a:cs typeface="+mn-lt"/>
              </a:rPr>
              <a:t>мышления</a:t>
            </a:r>
            <a:r>
              <a:rPr lang="en-US" sz="1100" dirty="0">
                <a:ea typeface="+mn-lt"/>
                <a:cs typeface="+mn-lt"/>
              </a:rPr>
              <a:t>: </a:t>
            </a:r>
            <a:r>
              <a:rPr lang="en-US" sz="1100" err="1">
                <a:ea typeface="+mn-lt"/>
                <a:cs typeface="+mn-lt"/>
              </a:rPr>
              <a:t>между</a:t>
            </a:r>
            <a:r>
              <a:rPr lang="en-US" sz="1100" dirty="0">
                <a:ea typeface="+mn-lt"/>
                <a:cs typeface="+mn-lt"/>
              </a:rPr>
              <a:t> </a:t>
            </a:r>
            <a:r>
              <a:rPr lang="en-US" sz="1100" err="1">
                <a:ea typeface="+mn-lt"/>
                <a:cs typeface="+mn-lt"/>
              </a:rPr>
              <a:t>стереотипом</a:t>
            </a:r>
            <a:r>
              <a:rPr lang="en-US" sz="1100" dirty="0">
                <a:ea typeface="+mn-lt"/>
                <a:cs typeface="+mn-lt"/>
              </a:rPr>
              <a:t> и </a:t>
            </a:r>
            <a:r>
              <a:rPr lang="en-US" sz="1100" err="1">
                <a:ea typeface="+mn-lt"/>
                <a:cs typeface="+mn-lt"/>
              </a:rPr>
              <a:t>ризомой</a:t>
            </a:r>
            <a:r>
              <a:rPr lang="en-US" sz="1100" dirty="0">
                <a:ea typeface="+mn-lt"/>
                <a:cs typeface="+mn-lt"/>
              </a:rPr>
              <a:t>.</a:t>
            </a:r>
            <a:endParaRPr lang="en-US" sz="1100" dirty="0">
              <a:latin typeface="News Gothic MT"/>
              <a:ea typeface="+mn-lt"/>
              <a:cs typeface="+mn-lt"/>
            </a:endParaRPr>
          </a:p>
          <a:p>
            <a:pPr marL="305435" indent="-305435"/>
            <a:r>
              <a:rPr lang="en-US" sz="1100" dirty="0">
                <a:latin typeface="News Gothic MT"/>
                <a:ea typeface="+mn-lt"/>
                <a:cs typeface="+mn-lt"/>
              </a:rPr>
              <a:t>10. </a:t>
            </a:r>
            <a:r>
              <a:rPr lang="en-US" sz="1100" err="1">
                <a:ea typeface="+mn-lt"/>
                <a:cs typeface="+mn-lt"/>
              </a:rPr>
              <a:t>Ларина</a:t>
            </a:r>
            <a:r>
              <a:rPr lang="en-US" sz="1100" dirty="0">
                <a:ea typeface="+mn-lt"/>
                <a:cs typeface="+mn-lt"/>
              </a:rPr>
              <a:t> А.В. </a:t>
            </a:r>
            <a:r>
              <a:rPr lang="en-US" sz="1100" err="1">
                <a:ea typeface="+mn-lt"/>
                <a:cs typeface="+mn-lt"/>
              </a:rPr>
              <a:t>Реклама</a:t>
            </a:r>
            <a:r>
              <a:rPr lang="en-US" sz="1100" dirty="0">
                <a:ea typeface="+mn-lt"/>
                <a:cs typeface="+mn-lt"/>
              </a:rPr>
              <a:t> </a:t>
            </a:r>
            <a:r>
              <a:rPr lang="en-US" sz="1100" err="1">
                <a:ea typeface="+mn-lt"/>
                <a:cs typeface="+mn-lt"/>
              </a:rPr>
              <a:t>как</a:t>
            </a:r>
            <a:r>
              <a:rPr lang="en-US" sz="1100" dirty="0">
                <a:ea typeface="+mn-lt"/>
                <a:cs typeface="+mn-lt"/>
              </a:rPr>
              <a:t> </a:t>
            </a:r>
            <a:r>
              <a:rPr lang="en-US" sz="1100" err="1">
                <a:ea typeface="+mn-lt"/>
                <a:cs typeface="+mn-lt"/>
              </a:rPr>
              <a:t>социально-культурный</a:t>
            </a:r>
            <a:r>
              <a:rPr lang="en-US" sz="1100" dirty="0">
                <a:ea typeface="+mn-lt"/>
                <a:cs typeface="+mn-lt"/>
              </a:rPr>
              <a:t> </a:t>
            </a:r>
            <a:r>
              <a:rPr lang="en-US" sz="1100" err="1">
                <a:ea typeface="+mn-lt"/>
                <a:cs typeface="+mn-lt"/>
              </a:rPr>
              <a:t>феномен</a:t>
            </a:r>
            <a:r>
              <a:rPr lang="en-US" sz="1100" dirty="0">
                <a:ea typeface="+mn-lt"/>
                <a:cs typeface="+mn-lt"/>
              </a:rPr>
              <a:t> // </a:t>
            </a:r>
            <a:r>
              <a:rPr lang="en-US" sz="1100" err="1">
                <a:ea typeface="+mn-lt"/>
                <a:cs typeface="+mn-lt"/>
              </a:rPr>
              <a:t>Гуманитарные</a:t>
            </a:r>
            <a:r>
              <a:rPr lang="en-US" sz="1100" dirty="0">
                <a:ea typeface="+mn-lt"/>
                <a:cs typeface="+mn-lt"/>
              </a:rPr>
              <a:t> </a:t>
            </a:r>
            <a:r>
              <a:rPr lang="en-US" sz="1100" err="1">
                <a:ea typeface="+mn-lt"/>
                <a:cs typeface="+mn-lt"/>
              </a:rPr>
              <a:t>научные</a:t>
            </a:r>
            <a:r>
              <a:rPr lang="en-US" sz="1100" dirty="0">
                <a:ea typeface="+mn-lt"/>
                <a:cs typeface="+mn-lt"/>
              </a:rPr>
              <a:t> </a:t>
            </a:r>
            <a:r>
              <a:rPr lang="en-US" sz="1100" err="1">
                <a:ea typeface="+mn-lt"/>
                <a:cs typeface="+mn-lt"/>
              </a:rPr>
              <a:t>исследования</a:t>
            </a:r>
            <a:r>
              <a:rPr lang="en-US" sz="1100" dirty="0">
                <a:ea typeface="+mn-lt"/>
                <a:cs typeface="+mn-lt"/>
              </a:rPr>
              <a:t>. 2015. № 7. Ч. 2</a:t>
            </a:r>
            <a:endParaRPr lang="en-US" sz="1100" dirty="0">
              <a:latin typeface="News Gothic MT"/>
              <a:ea typeface="+mn-lt"/>
              <a:cs typeface="+mn-lt"/>
            </a:endParaRPr>
          </a:p>
          <a:p>
            <a:pPr marL="305435" indent="-305435"/>
            <a:r>
              <a:rPr lang="en-US" sz="1100" dirty="0">
                <a:latin typeface="News Gothic MT"/>
                <a:ea typeface="+mn-lt"/>
                <a:cs typeface="+mn-lt"/>
              </a:rPr>
              <a:t>11. </a:t>
            </a:r>
            <a:r>
              <a:rPr lang="en-US" sz="1100" err="1">
                <a:ea typeface="+mn-lt"/>
                <a:cs typeface="+mn-lt"/>
              </a:rPr>
              <a:t>Маклюен</a:t>
            </a:r>
            <a:r>
              <a:rPr lang="en-US" sz="1100" dirty="0">
                <a:ea typeface="+mn-lt"/>
                <a:cs typeface="+mn-lt"/>
              </a:rPr>
              <a:t> М. - </a:t>
            </a:r>
            <a:r>
              <a:rPr lang="en-US" sz="1100" err="1">
                <a:ea typeface="+mn-lt"/>
                <a:cs typeface="+mn-lt"/>
              </a:rPr>
              <a:t>Понимание</a:t>
            </a:r>
            <a:r>
              <a:rPr lang="en-US" sz="1100" dirty="0">
                <a:ea typeface="+mn-lt"/>
                <a:cs typeface="+mn-lt"/>
              </a:rPr>
              <a:t> </a:t>
            </a:r>
            <a:r>
              <a:rPr lang="en-US" sz="1100" err="1">
                <a:ea typeface="+mn-lt"/>
                <a:cs typeface="+mn-lt"/>
              </a:rPr>
              <a:t>Медиа</a:t>
            </a:r>
            <a:endParaRPr lang="en-US" sz="1100">
              <a:latin typeface="News Gothic MT"/>
              <a:ea typeface="+mn-lt"/>
              <a:cs typeface="+mn-lt"/>
            </a:endParaRPr>
          </a:p>
          <a:p>
            <a:pPr marL="305435" indent="-305435"/>
            <a:r>
              <a:rPr lang="en-US" sz="1100" dirty="0">
                <a:latin typeface="News Gothic MT"/>
                <a:ea typeface="+mn-lt"/>
                <a:cs typeface="+mn-lt"/>
              </a:rPr>
              <a:t>12. </a:t>
            </a:r>
            <a:r>
              <a:rPr lang="en-US" sz="1100" err="1">
                <a:ea typeface="+mn-lt"/>
                <a:cs typeface="+mn-lt"/>
              </a:rPr>
              <a:t>Орлова</a:t>
            </a:r>
            <a:r>
              <a:rPr lang="en-US" sz="1100" dirty="0">
                <a:ea typeface="+mn-lt"/>
                <a:cs typeface="+mn-lt"/>
              </a:rPr>
              <a:t> М. В. </a:t>
            </a:r>
            <a:r>
              <a:rPr lang="en-US" sz="1100" err="1">
                <a:ea typeface="+mn-lt"/>
                <a:cs typeface="+mn-lt"/>
              </a:rPr>
              <a:t>Эстетическая</a:t>
            </a:r>
            <a:r>
              <a:rPr lang="en-US" sz="1100" dirty="0">
                <a:ea typeface="+mn-lt"/>
                <a:cs typeface="+mn-lt"/>
              </a:rPr>
              <a:t> </a:t>
            </a:r>
            <a:r>
              <a:rPr lang="en-US" sz="1100" err="1">
                <a:ea typeface="+mn-lt"/>
                <a:cs typeface="+mn-lt"/>
              </a:rPr>
              <a:t>категория</a:t>
            </a:r>
            <a:r>
              <a:rPr lang="en-US" sz="1100" dirty="0">
                <a:ea typeface="+mn-lt"/>
                <a:cs typeface="+mn-lt"/>
              </a:rPr>
              <a:t> «</a:t>
            </a:r>
            <a:r>
              <a:rPr lang="en-US" sz="1100" err="1">
                <a:ea typeface="+mn-lt"/>
                <a:cs typeface="+mn-lt"/>
              </a:rPr>
              <a:t>безобразное</a:t>
            </a:r>
            <a:r>
              <a:rPr lang="en-US" sz="1100" dirty="0">
                <a:ea typeface="+mn-lt"/>
                <a:cs typeface="+mn-lt"/>
              </a:rPr>
              <a:t>», </a:t>
            </a:r>
            <a:r>
              <a:rPr lang="en-US" sz="1100" err="1">
                <a:ea typeface="+mn-lt"/>
                <a:cs typeface="+mn-lt"/>
              </a:rPr>
              <a:t>использование</a:t>
            </a:r>
            <a:r>
              <a:rPr lang="en-US" sz="1100" dirty="0">
                <a:ea typeface="+mn-lt"/>
                <a:cs typeface="+mn-lt"/>
              </a:rPr>
              <a:t> </a:t>
            </a:r>
            <a:r>
              <a:rPr lang="en-US" sz="1100" err="1">
                <a:ea typeface="+mn-lt"/>
                <a:cs typeface="+mn-lt"/>
              </a:rPr>
              <a:t>ее</a:t>
            </a:r>
            <a:r>
              <a:rPr lang="en-US" sz="1100" dirty="0">
                <a:ea typeface="+mn-lt"/>
                <a:cs typeface="+mn-lt"/>
              </a:rPr>
              <a:t> в </a:t>
            </a:r>
            <a:r>
              <a:rPr lang="en-US" sz="1100" err="1">
                <a:ea typeface="+mn-lt"/>
                <a:cs typeface="+mn-lt"/>
              </a:rPr>
              <a:t>рекламе</a:t>
            </a:r>
            <a:r>
              <a:rPr lang="en-US" sz="1100" dirty="0">
                <a:ea typeface="+mn-lt"/>
                <a:cs typeface="+mn-lt"/>
              </a:rPr>
              <a:t>.</a:t>
            </a:r>
            <a:endParaRPr lang="en-US" sz="1100" dirty="0">
              <a:latin typeface="News Gothic MT"/>
              <a:ea typeface="+mn-lt"/>
              <a:cs typeface="+mn-lt"/>
            </a:endParaRPr>
          </a:p>
          <a:p>
            <a:pPr marL="305435" indent="-305435"/>
            <a:r>
              <a:rPr lang="en-US" sz="1100" dirty="0">
                <a:latin typeface="News Gothic MT"/>
                <a:ea typeface="+mn-lt"/>
                <a:cs typeface="+mn-lt"/>
              </a:rPr>
              <a:t>13. Ф. </a:t>
            </a:r>
            <a:r>
              <a:rPr lang="en-US" sz="1100" err="1">
                <a:latin typeface="News Gothic MT"/>
                <a:ea typeface="+mn-lt"/>
                <a:cs typeface="+mn-lt"/>
              </a:rPr>
              <a:t>Котлер</a:t>
            </a:r>
            <a:r>
              <a:rPr lang="en-US" sz="1100" dirty="0">
                <a:latin typeface="News Gothic MT"/>
                <a:ea typeface="+mn-lt"/>
                <a:cs typeface="+mn-lt"/>
              </a:rPr>
              <a:t> - 10 </a:t>
            </a:r>
            <a:r>
              <a:rPr lang="en-US" sz="1100" err="1">
                <a:latin typeface="News Gothic MT"/>
                <a:ea typeface="+mn-lt"/>
                <a:cs typeface="+mn-lt"/>
              </a:rPr>
              <a:t>смертных</a:t>
            </a:r>
            <a:r>
              <a:rPr lang="en-US" sz="1100" dirty="0">
                <a:latin typeface="News Gothic MT"/>
                <a:ea typeface="+mn-lt"/>
                <a:cs typeface="+mn-lt"/>
              </a:rPr>
              <a:t> </a:t>
            </a:r>
            <a:r>
              <a:rPr lang="en-US" sz="1100" err="1">
                <a:latin typeface="News Gothic MT"/>
                <a:ea typeface="+mn-lt"/>
                <a:cs typeface="+mn-lt"/>
              </a:rPr>
              <a:t>грехов</a:t>
            </a:r>
            <a:r>
              <a:rPr lang="en-US" sz="1100" dirty="0">
                <a:latin typeface="News Gothic MT"/>
                <a:ea typeface="+mn-lt"/>
                <a:cs typeface="+mn-lt"/>
              </a:rPr>
              <a:t> </a:t>
            </a:r>
            <a:r>
              <a:rPr lang="en-US" sz="1100" err="1">
                <a:latin typeface="News Gothic MT"/>
                <a:ea typeface="+mn-lt"/>
                <a:cs typeface="+mn-lt"/>
              </a:rPr>
              <a:t>маркетинга</a:t>
            </a:r>
            <a:r>
              <a:rPr lang="en-US" sz="1100" dirty="0">
                <a:latin typeface="News Gothic MT"/>
                <a:ea typeface="+mn-lt"/>
                <a:cs typeface="+mn-lt"/>
              </a:rPr>
              <a:t>, </a:t>
            </a:r>
            <a:r>
              <a:rPr lang="en-US" sz="1100" err="1">
                <a:latin typeface="News Gothic MT"/>
                <a:ea typeface="+mn-lt"/>
                <a:cs typeface="+mn-lt"/>
              </a:rPr>
              <a:t>Новые</a:t>
            </a:r>
            <a:r>
              <a:rPr lang="en-US" sz="1100" dirty="0">
                <a:latin typeface="News Gothic MT"/>
                <a:ea typeface="+mn-lt"/>
                <a:cs typeface="+mn-lt"/>
              </a:rPr>
              <a:t> </a:t>
            </a:r>
            <a:r>
              <a:rPr lang="en-US" sz="1100" err="1">
                <a:latin typeface="News Gothic MT"/>
                <a:ea typeface="+mn-lt"/>
                <a:cs typeface="+mn-lt"/>
              </a:rPr>
              <a:t>маркетинговые</a:t>
            </a:r>
            <a:r>
              <a:rPr lang="en-US" sz="1100" dirty="0">
                <a:latin typeface="News Gothic MT"/>
                <a:ea typeface="+mn-lt"/>
                <a:cs typeface="+mn-lt"/>
              </a:rPr>
              <a:t> </a:t>
            </a:r>
            <a:r>
              <a:rPr lang="en-US" sz="1100">
                <a:latin typeface="News Gothic MT"/>
                <a:ea typeface="+mn-lt"/>
                <a:cs typeface="+mn-lt"/>
              </a:rPr>
              <a:t>технологии.</a:t>
            </a:r>
          </a:p>
          <a:p>
            <a:pPr marL="305435" indent="-305435"/>
            <a:r>
              <a:rPr lang="en-US" sz="1100">
                <a:latin typeface="News Gothic MT"/>
                <a:ea typeface="+mn-lt"/>
                <a:cs typeface="+mn-lt"/>
              </a:rPr>
              <a:t>14. </a:t>
            </a:r>
            <a:r>
              <a:rPr lang="en-US" sz="1100">
                <a:ea typeface="+mn-lt"/>
                <a:cs typeface="+mn-lt"/>
              </a:rPr>
              <a:t>Белановский С.А. Метод фокус-групп. М., 1996.</a:t>
            </a:r>
            <a:endParaRPr lang="en-US" sz="1100" dirty="0">
              <a:ea typeface="+mn-lt"/>
              <a:cs typeface="+mn-lt"/>
            </a:endParaRPr>
          </a:p>
        </p:txBody>
      </p:sp>
    </p:spTree>
    <p:extLst>
      <p:ext uri="{BB962C8B-B14F-4D97-AF65-F5344CB8AC3E}">
        <p14:creationId xmlns:p14="http://schemas.microsoft.com/office/powerpoint/2010/main" val="1968253953"/>
      </p:ext>
    </p:extLst>
  </p:cSld>
  <p:clrMapOvr>
    <a:masterClrMapping/>
  </p:clrMapOvr>
</p:sld>
</file>

<file path=ppt/theme/theme1.xml><?xml version="1.0" encoding="utf-8"?>
<a:theme xmlns:a="http://schemas.openxmlformats.org/drawingml/2006/main" name="DividendVTI">
  <a:themeElements>
    <a:clrScheme name="AnalogousFromLightSeedLeftStep">
      <a:dk1>
        <a:srgbClr val="000000"/>
      </a:dk1>
      <a:lt1>
        <a:srgbClr val="FFFFFF"/>
      </a:lt1>
      <a:dk2>
        <a:srgbClr val="243341"/>
      </a:dk2>
      <a:lt2>
        <a:srgbClr val="E4E8E2"/>
      </a:lt2>
      <a:accent1>
        <a:srgbClr val="C57FDD"/>
      </a:accent1>
      <a:accent2>
        <a:srgbClr val="8963D6"/>
      </a:accent2>
      <a:accent3>
        <a:srgbClr val="7F87DD"/>
      </a:accent3>
      <a:accent4>
        <a:srgbClr val="639DD6"/>
      </a:accent4>
      <a:accent5>
        <a:srgbClr val="59AFB7"/>
      </a:accent5>
      <a:accent6>
        <a:srgbClr val="53B594"/>
      </a:accent6>
      <a:hlink>
        <a:srgbClr val="658F56"/>
      </a:hlink>
      <a:folHlink>
        <a:srgbClr val="7F7F7F"/>
      </a:folHlink>
    </a:clrScheme>
    <a:fontScheme name="Dividend">
      <a:majorFont>
        <a:latin typeface="Bahnschrif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News Gothic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Широкоэкранный</PresentationFormat>
  <Paragraphs>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DividendVTI</vt:lpstr>
      <vt:lpstr>Как мода влияет на контекст рекламы</vt:lpstr>
      <vt:lpstr>Цель работы</vt:lpstr>
      <vt:lpstr>задачи</vt:lpstr>
      <vt:lpstr>актуальность</vt:lpstr>
      <vt:lpstr>Методы исследования</vt:lpstr>
      <vt:lpstr>Содержание</vt:lpstr>
      <vt:lpstr>Конечный продукт</vt:lpstr>
      <vt:lpstr>источники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
  <cp:lastModifiedBy>юлия симоненко</cp:lastModifiedBy>
  <cp:revision>439</cp:revision>
  <dcterms:created xsi:type="dcterms:W3CDTF">2019-12-24T13:43:35Z</dcterms:created>
  <dcterms:modified xsi:type="dcterms:W3CDTF">2019-12-25T08:43:25Z</dcterms:modified>
</cp:coreProperties>
</file>