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6" name="Google Shape;18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TitleHD.png"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lt1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анорамная фотография с подписью">
  <p:cSld name="Панорамная фотография с подписью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77" name="Google Shape;7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1"/>
          <p:cNvSpPr txBox="1"/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/>
          <p:nvPr>
            <p:ph idx="2" type="pic"/>
          </p:nvPr>
        </p:nvSpPr>
        <p:spPr>
          <a:xfrm>
            <a:off x="1371600" y="932112"/>
            <a:ext cx="8759827" cy="3164976"/>
          </a:xfrm>
          <a:prstGeom prst="roundRect">
            <a:avLst>
              <a:gd fmla="val 43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1" name="Google Shape;81;p11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подпись">
  <p:cSld name="Заголовок и подпись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85" name="Google Shape;8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2"/>
          <p:cNvSpPr txBox="1"/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Цитата с подписью">
  <p:cSld name="Цитата с подписью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92" name="Google Shape;9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5" name="Google Shape;95;p13"/>
          <p:cNvSpPr txBox="1"/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2" type="body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Карточка имени">
  <p:cSld name="Карточка имени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02" name="Google Shape;10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Цитата карточки имени">
  <p:cSld name="Цитата карточки имени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09" name="Google Shape;10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2" name="Google Shape;112;p15"/>
          <p:cNvSpPr txBox="1"/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400" cap="none"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Истина или ложь">
  <p:cSld name="Истина или ложь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19" name="Google Shape;119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 txBox="1"/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sz="2800" cap="none"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16"/>
          <p:cNvSpPr txBox="1"/>
          <p:nvPr>
            <p:ph idx="2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3" name="Google Shape;123;p16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6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27" name="Google Shape;12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7"/>
          <p:cNvSpPr txBox="1"/>
          <p:nvPr>
            <p:ph idx="1" type="body"/>
          </p:nvPr>
        </p:nvSpPr>
        <p:spPr>
          <a:xfrm rot="5400000">
            <a:off x="3926947" y="-1099079"/>
            <a:ext cx="3649133" cy="10131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7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2" name="Google Shape;132;p17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34" name="Google Shape;13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8"/>
          <p:cNvSpPr txBox="1"/>
          <p:nvPr>
            <p:ph type="title"/>
          </p:nvPr>
        </p:nvSpPr>
        <p:spPr>
          <a:xfrm rot="5400000">
            <a:off x="7147151" y="2121124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 rot="5400000">
            <a:off x="2011058" y="-715658"/>
            <a:ext cx="5181600" cy="783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18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8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8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31" name="Google Shape;3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38" name="Google Shape;3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sz="2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3" type="body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sz="2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4" type="body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55" name="Google Shape;5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8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61" name="Google Shape;6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9"/>
          <p:cNvSpPr txBox="1"/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69" name="Google Shape;6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/>
          <p:nvPr>
            <p:ph idx="2" type="pic"/>
          </p:nvPr>
        </p:nvSpPr>
        <p:spPr>
          <a:xfrm>
            <a:off x="7536253" y="914400"/>
            <a:ext cx="3280974" cy="4572000"/>
          </a:xfrm>
          <a:prstGeom prst="roundRect">
            <a:avLst>
              <a:gd fmla="val 42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ru.m.wikipedia.org/wiki/%D0%97%D0%B0%D0%B3%D0%BB%D0%B0%D0%B2%D0%BD%D0%B0%D1%8F_%D1%81%D1%82%D1%80%D0%B0%D0%BD%D0%B8%D1%86%D0%B0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ctrTitle"/>
          </p:nvPr>
        </p:nvSpPr>
        <p:spPr>
          <a:xfrm>
            <a:off x="395536" y="1556792"/>
            <a:ext cx="8134558" cy="17281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Verdana"/>
              <a:buNone/>
            </a:pPr>
            <a:r>
              <a:rPr lang="ru-RU">
                <a:solidFill>
                  <a:schemeClr val="lt1"/>
                </a:solidFill>
              </a:rPr>
              <a:t>РОЛЬ ТЕАТРАЛЬНЫХ ПОСТАНОВОК В СОЦИАЛИЗАЦИИ ШКОЛЬНИКОВ.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5" name="Google Shape;145;p19"/>
          <p:cNvSpPr txBox="1"/>
          <p:nvPr>
            <p:ph idx="1" type="subTitle"/>
          </p:nvPr>
        </p:nvSpPr>
        <p:spPr>
          <a:xfrm>
            <a:off x="2699700" y="5129698"/>
            <a:ext cx="6444300" cy="17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/>
              <a:t>ПОПОВА ОЛЬГА 10Б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КОНСУЛЬТАНТ - ИВАНОВА ЕКАТЕРИНА АНДРЕЕВНА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Р</a:t>
            </a:r>
            <a:r>
              <a:rPr lang="ru-RU"/>
              <a:t>ЕЦЕНЗЕНТ -  НАГИБИНА НАТАЛЬЯ ЛЬВОВНА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КОНДРАШОВА ЮЛИЯ НИКОЛАЕВНА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/>
          <p:nvPr>
            <p:ph type="title"/>
          </p:nvPr>
        </p:nvSpPr>
        <p:spPr>
          <a:xfrm>
            <a:off x="0" y="0"/>
            <a:ext cx="10131300" cy="10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6000"/>
              <a:t>ВЫВОД</a:t>
            </a:r>
            <a:endParaRPr sz="6000"/>
          </a:p>
        </p:txBody>
      </p:sp>
      <p:sp>
        <p:nvSpPr>
          <p:cNvPr id="201" name="Google Shape;201;p28"/>
          <p:cNvSpPr txBox="1"/>
          <p:nvPr>
            <p:ph idx="1" type="body"/>
          </p:nvPr>
        </p:nvSpPr>
        <p:spPr>
          <a:xfrm>
            <a:off x="1329450" y="1685225"/>
            <a:ext cx="7814700" cy="51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2900"/>
              <a:t>Выводом из данного проекта может служить утверждение о том, что театр является одним из способов «душевной разрядки» человека, что необходимо подросткам. Кроме овладения театральным мастерством, театр помогает  подросткам лучше социализироваться, ведь в процессе они могут примерить на совершенно новые для себя социальные роли. </a:t>
            </a:r>
            <a:endParaRPr sz="2900"/>
          </a:p>
          <a:p>
            <a:pPr indent="-171450" lvl="0" marL="28575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/>
          <p:nvPr/>
        </p:nvSpPr>
        <p:spPr>
          <a:xfrm>
            <a:off x="107504" y="206084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Спасибо за внимание!</a:t>
            </a:r>
            <a:endParaRPr b="0" i="0" sz="60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0" y="0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r>
              <a:rPr lang="ru-RU" sz="6000">
                <a:solidFill>
                  <a:schemeClr val="lt1"/>
                </a:solidFill>
              </a:rPr>
              <a:t>АКТУАЛЬНОСТЬ</a:t>
            </a:r>
            <a:endParaRPr sz="6000">
              <a:solidFill>
                <a:schemeClr val="lt1"/>
              </a:solidFill>
            </a:endParaRPr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1992000" y="2806563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-RU" sz="2800"/>
              <a:t>Развитие и воспитания подрастающего поколения является важным элементом формирования общества. Поэтому изучение роли театра в социализации ребенка является актуальным.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-21374" y="0"/>
            <a:ext cx="9165374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r>
              <a:rPr lang="ru-RU" sz="6000">
                <a:solidFill>
                  <a:schemeClr val="lt1"/>
                </a:solidFill>
              </a:rPr>
              <a:t>ЦЕЛЬ ИССЛЕДОВАНИЯ</a:t>
            </a:r>
            <a:endParaRPr sz="6000">
              <a:solidFill>
                <a:schemeClr val="lt1"/>
              </a:solidFill>
            </a:endParaRPr>
          </a:p>
        </p:txBody>
      </p:sp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1547664" y="2564904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-RU" sz="3200"/>
              <a:t>Изучить влияние театра на подростков и их социализацию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0" y="1145400"/>
            <a:ext cx="4752600" cy="10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Verdana"/>
              <a:buNone/>
            </a:pPr>
            <a:r>
              <a:rPr lang="ru-RU" sz="4000">
                <a:solidFill>
                  <a:schemeClr val="lt1"/>
                </a:solidFill>
              </a:rPr>
              <a:t>ПРЕДМЕТ ИССЛЕДОВАНИЯ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4496700" y="909875"/>
            <a:ext cx="4752600" cy="20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ru-RU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</a:t>
            </a:r>
            <a:r>
              <a:rPr lang="ru-RU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БЪЕКТ</a:t>
            </a:r>
            <a:r>
              <a:rPr i="0" lang="ru-RU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ИССЛЕДОВАНИЯ</a:t>
            </a:r>
            <a:endParaRPr i="0" sz="4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-2" y="3014398"/>
            <a:ext cx="40926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Школьный театр:</a:t>
            </a:r>
            <a:endParaRPr b="0" i="0" sz="32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Театральная студия “Исторический театр”</a:t>
            </a:r>
            <a:endParaRPr sz="3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4602001" y="2985502"/>
            <a:ext cx="4541999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Социализация участников и зрителей театральной постановки</a:t>
            </a:r>
            <a:endParaRPr b="0" i="0" sz="32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0" y="-7273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r>
              <a:rPr lang="ru-RU" sz="6000">
                <a:solidFill>
                  <a:schemeClr val="lt1"/>
                </a:solidFill>
              </a:rPr>
              <a:t>ГИПОТЕЗА</a:t>
            </a:r>
            <a:endParaRPr sz="6000">
              <a:solidFill>
                <a:schemeClr val="lt1"/>
              </a:solidFill>
            </a:endParaRPr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1187624" y="2636912"/>
            <a:ext cx="7812360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-RU" sz="3200"/>
              <a:t>Театр, как и любое другое искусство, играет огромную роль в социализации подростков.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0" y="0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r>
              <a:rPr lang="ru-RU" sz="6000">
                <a:solidFill>
                  <a:schemeClr val="lt1"/>
                </a:solidFill>
              </a:rPr>
              <a:t>ЗАДАЧИ</a:t>
            </a:r>
            <a:endParaRPr sz="6000">
              <a:solidFill>
                <a:schemeClr val="lt1"/>
              </a:solidFill>
            </a:endParaRPr>
          </a:p>
        </p:txBody>
      </p:sp>
      <p:sp>
        <p:nvSpPr>
          <p:cNvPr id="177" name="Google Shape;177;p24"/>
          <p:cNvSpPr txBox="1"/>
          <p:nvPr>
            <p:ph idx="1" type="body"/>
          </p:nvPr>
        </p:nvSpPr>
        <p:spPr>
          <a:xfrm>
            <a:off x="1763688" y="1196752"/>
            <a:ext cx="7125112" cy="54195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Изучить литературу о театре и его значении в психологии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Написать введение к исследованию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Провести опрос среди участников и зрителей постановки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Сделать целостный анализ результатов опроса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Написать первую и вторую главы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Подтвердить или опровергнуть гипотезу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>
            <p:ph type="title"/>
          </p:nvPr>
        </p:nvSpPr>
        <p:spPr>
          <a:xfrm>
            <a:off x="0" y="0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r>
              <a:rPr lang="ru-RU" sz="6000">
                <a:solidFill>
                  <a:schemeClr val="lt1"/>
                </a:solidFill>
              </a:rPr>
              <a:t>ИСТОЧНИКИ</a:t>
            </a:r>
            <a:endParaRPr sz="6000">
              <a:solidFill>
                <a:schemeClr val="lt1"/>
              </a:solidFill>
            </a:endParaRPr>
          </a:p>
        </p:txBody>
      </p:sp>
      <p:sp>
        <p:nvSpPr>
          <p:cNvPr id="183" name="Google Shape;183;p25"/>
          <p:cNvSpPr txBox="1"/>
          <p:nvPr>
            <p:ph idx="1" type="body"/>
          </p:nvPr>
        </p:nvSpPr>
        <p:spPr>
          <a:xfrm>
            <a:off x="1691675" y="1823675"/>
            <a:ext cx="7125000" cy="479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ru-RU" sz="2400"/>
              <a:t>Гегель О.Н. «Ширма поднимается выше. Из опыта театрального кружка»</a:t>
            </a:r>
            <a:endParaRPr/>
          </a:p>
          <a:p>
            <a:pPr indent="-342900" lvl="0" marL="342900" rtl="0" algn="l">
              <a:spcBef>
                <a:spcPts val="1080"/>
              </a:spcBef>
              <a:spcAft>
                <a:spcPts val="0"/>
              </a:spcAft>
              <a:buSzPts val="2400"/>
              <a:buChar char="•"/>
            </a:pPr>
            <a:r>
              <a:rPr lang="ru-RU" sz="2400"/>
              <a:t>Ершова А.П. «Уроки театра»</a:t>
            </a:r>
            <a:endParaRPr/>
          </a:p>
          <a:p>
            <a:pPr indent="-342900" lvl="0" marL="342900" rtl="0" algn="l">
              <a:spcBef>
                <a:spcPts val="1080"/>
              </a:spcBef>
              <a:spcAft>
                <a:spcPts val="0"/>
              </a:spcAft>
              <a:buSzPts val="2400"/>
              <a:buChar char="•"/>
            </a:pPr>
            <a:r>
              <a:rPr lang="ru-RU" sz="2400"/>
              <a:t>Берн Э. «Игры, в которые играют люди. Люди, которые играют в игры»</a:t>
            </a:r>
            <a:endParaRPr/>
          </a:p>
          <a:p>
            <a:pPr indent="-342900" lvl="0" marL="342900" rtl="0" algn="l">
              <a:spcBef>
                <a:spcPts val="1080"/>
              </a:spcBef>
              <a:spcAft>
                <a:spcPts val="0"/>
              </a:spcAft>
              <a:buSzPts val="2400"/>
              <a:buChar char="•"/>
            </a:pPr>
            <a:r>
              <a:rPr lang="ru-RU" sz="2400"/>
              <a:t>Алянский Ю.Л. «Азбука театра, 50 маленьких рассказов о театре» </a:t>
            </a:r>
            <a:endParaRPr sz="2400"/>
          </a:p>
          <a:p>
            <a:pPr indent="-342900" lvl="0" marL="342900" rtl="0" algn="l">
              <a:spcBef>
                <a:spcPts val="1080"/>
              </a:spcBef>
              <a:spcAft>
                <a:spcPts val="0"/>
              </a:spcAft>
              <a:buSzPts val="2400"/>
              <a:buChar char="•"/>
            </a:pPr>
            <a:r>
              <a:rPr lang="ru-RU" sz="2400"/>
              <a:t>Интернет-ресурс </a:t>
            </a:r>
            <a:r>
              <a:rPr lang="ru-RU" sz="2400" u="sng">
                <a:solidFill>
                  <a:schemeClr val="hlink"/>
                </a:solidFill>
                <a:hlinkClick r:id="rId3"/>
              </a:rPr>
              <a:t>https://ru.m.wikipedia.org/wiki/%D0%97%D0%B0%D0%B3%D0%BB%D0%B0%D0%B2%D0%BD%D0%B0%D1%8F_%D1%81%D1%82%D1%80%D0%B0%D0%BD%D0%B8%D1%86%D0%B0</a:t>
            </a:r>
            <a:r>
              <a:rPr lang="ru-RU" sz="2400"/>
              <a:t> 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/>
          <p:nvPr>
            <p:ph type="title"/>
          </p:nvPr>
        </p:nvSpPr>
        <p:spPr>
          <a:xfrm>
            <a:off x="2332" y="0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r>
              <a:rPr lang="ru-RU" sz="6000">
                <a:solidFill>
                  <a:schemeClr val="lt1"/>
                </a:solidFill>
              </a:rPr>
              <a:t>ОГЛАВЛЕНИЕ</a:t>
            </a:r>
            <a:endParaRPr sz="6000">
              <a:solidFill>
                <a:schemeClr val="lt1"/>
              </a:solidFill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817200" y="1305300"/>
            <a:ext cx="7509600" cy="42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Введение 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Глава I. Теоретическая  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1.    История развития школьного театра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2.    Театр времен Шекспира. 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3.    Игра, как метод социального воспитания. 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4.    Театр в современности. 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5.    «Весь мир – театр, и люди в нем актеры»: театральные метафоры в повседневной жизни.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Глава II. Эксперимент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Заключение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Список литературы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>
            <p:ph type="title"/>
          </p:nvPr>
        </p:nvSpPr>
        <p:spPr>
          <a:xfrm>
            <a:off x="0" y="0"/>
            <a:ext cx="10131300" cy="10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6000"/>
              <a:t>ХОД РАБОТЫ</a:t>
            </a:r>
            <a:endParaRPr sz="6000"/>
          </a:p>
        </p:txBody>
      </p:sp>
      <p:sp>
        <p:nvSpPr>
          <p:cNvPr id="195" name="Google Shape;195;p27"/>
          <p:cNvSpPr txBox="1"/>
          <p:nvPr>
            <p:ph idx="1" type="body"/>
          </p:nvPr>
        </p:nvSpPr>
        <p:spPr>
          <a:xfrm>
            <a:off x="1763688" y="1196752"/>
            <a:ext cx="71250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Была изучена </a:t>
            </a:r>
            <a:r>
              <a:rPr lang="ru-RU" sz="2800"/>
              <a:t>литература о театре и его значении в психологии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Написано введение к исследованию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Проведен опрос среди участников и зрителей постановки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Сделан целостный анализ результатов опроса</a:t>
            </a:r>
            <a:endParaRPr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Написаны первая и вторая главы</a:t>
            </a:r>
            <a:endParaRPr sz="2800"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Написано заключение</a:t>
            </a:r>
            <a:endParaRPr sz="2800"/>
          </a:p>
          <a:p>
            <a:pPr indent="-342900" lvl="0" marL="342900" rtl="0" algn="l">
              <a:spcBef>
                <a:spcPts val="1160"/>
              </a:spcBef>
              <a:spcAft>
                <a:spcPts val="0"/>
              </a:spcAft>
              <a:buSzPts val="2800"/>
              <a:buChar char="•"/>
            </a:pPr>
            <a:r>
              <a:rPr lang="ru-RU" sz="2800"/>
              <a:t>Получены рецензии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Небесная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