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0" r:id="rId3"/>
    <p:sldId id="259" r:id="rId4"/>
    <p:sldId id="261" r:id="rId5"/>
    <p:sldId id="262" r:id="rId6"/>
    <p:sldId id="263" r:id="rId7"/>
    <p:sldId id="285" r:id="rId8"/>
    <p:sldId id="264" r:id="rId9"/>
    <p:sldId id="265" r:id="rId10"/>
    <p:sldId id="267" r:id="rId11"/>
    <p:sldId id="266" r:id="rId12"/>
    <p:sldId id="268" r:id="rId13"/>
    <p:sldId id="271" r:id="rId14"/>
    <p:sldId id="273" r:id="rId15"/>
    <p:sldId id="272" r:id="rId16"/>
    <p:sldId id="274" r:id="rId17"/>
    <p:sldId id="275" r:id="rId18"/>
    <p:sldId id="276" r:id="rId19"/>
    <p:sldId id="278" r:id="rId20"/>
    <p:sldId id="280" r:id="rId21"/>
    <p:sldId id="281" r:id="rId22"/>
    <p:sldId id="282" r:id="rId23"/>
    <p:sldId id="286" r:id="rId24"/>
    <p:sldId id="277" r:id="rId25"/>
    <p:sldId id="279" r:id="rId26"/>
    <p:sldId id="283" r:id="rId27"/>
    <p:sldId id="284"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87971" autoAdjust="0"/>
  </p:normalViewPr>
  <p:slideViewPr>
    <p:cSldViewPr>
      <p:cViewPr varScale="1">
        <p:scale>
          <a:sx n="80" d="100"/>
          <a:sy n="80"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5"/>
  <c:chart>
    <c:title>
      <c:tx>
        <c:rich>
          <a:bodyPr/>
          <a:lstStyle/>
          <a:p>
            <a:pPr>
              <a:defRPr/>
            </a:pPr>
            <a:r>
              <a:rPr lang="ru-RU" dirty="0" smtClean="0"/>
              <a:t>1.</a:t>
            </a:r>
            <a:endParaRPr lang="ru-RU" dirty="0"/>
          </a:p>
        </c:rich>
      </c:tx>
      <c:layout>
        <c:manualLayout>
          <c:xMode val="edge"/>
          <c:yMode val="edge"/>
          <c:x val="2.0659667541557292E-2"/>
          <c:y val="3.2407407407407419E-2"/>
        </c:manualLayout>
      </c:layout>
    </c:title>
    <c:plotArea>
      <c:layout/>
      <c:pieChart>
        <c:varyColors val="1"/>
        <c:ser>
          <c:idx val="0"/>
          <c:order val="0"/>
          <c:dLbls>
            <c:showPercent val="1"/>
          </c:dLbls>
          <c:cat>
            <c:strRef>
              <c:f>Лист1!$B$11:$C$11</c:f>
              <c:strCache>
                <c:ptCount val="2"/>
                <c:pt idx="0">
                  <c:v>употребляют</c:v>
                </c:pt>
                <c:pt idx="1">
                  <c:v>не употребляют</c:v>
                </c:pt>
              </c:strCache>
            </c:strRef>
          </c:cat>
          <c:val>
            <c:numRef>
              <c:f>Лист1!$B$12:$C$12</c:f>
              <c:numCache>
                <c:formatCode>General</c:formatCode>
                <c:ptCount val="2"/>
                <c:pt idx="0">
                  <c:v>37</c:v>
                </c:pt>
                <c:pt idx="1">
                  <c:v>13</c:v>
                </c:pt>
              </c:numCache>
            </c:numRef>
          </c:val>
        </c:ser>
        <c:dLbls>
          <c:showPercent val="1"/>
        </c:dLbls>
        <c:firstSliceAng val="0"/>
      </c:pieChart>
    </c:plotArea>
    <c:legend>
      <c:legendPos val="r"/>
      <c:layout>
        <c:manualLayout>
          <c:xMode val="edge"/>
          <c:yMode val="edge"/>
          <c:x val="0.61990813648293963"/>
          <c:y val="0.35650517367033635"/>
          <c:w val="0.33842519685039368"/>
          <c:h val="0.37661002994233655"/>
        </c:manualLayout>
      </c:layout>
      <c:txPr>
        <a:bodyPr/>
        <a:lstStyle/>
        <a:p>
          <a:pPr>
            <a:defRPr sz="24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a:t>
            </a:r>
            <a:endParaRPr lang="ru-RU" dirty="0"/>
          </a:p>
        </c:rich>
      </c:tx>
      <c:layout>
        <c:manualLayout>
          <c:xMode val="edge"/>
          <c:yMode val="edge"/>
          <c:x val="2.665512297073977E-2"/>
          <c:y val="7.927964338023305E-2"/>
        </c:manualLayout>
      </c:layout>
    </c:title>
    <c:plotArea>
      <c:layout/>
      <c:pieChart>
        <c:varyColors val="1"/>
        <c:ser>
          <c:idx val="0"/>
          <c:order val="0"/>
          <c:dLbls>
            <c:showPercent val="1"/>
          </c:dLbls>
          <c:cat>
            <c:strRef>
              <c:f>'[Диаграмма в Microsoft Office PowerPoint]Лист1'!$O$10:$R$10</c:f>
              <c:strCache>
                <c:ptCount val="4"/>
                <c:pt idx="0">
                  <c:v>каждый день</c:v>
                </c:pt>
                <c:pt idx="1">
                  <c:v>1-2 раза в неделю</c:v>
                </c:pt>
                <c:pt idx="2">
                  <c:v>1-2 раза в месяц</c:v>
                </c:pt>
                <c:pt idx="3">
                  <c:v>не пью</c:v>
                </c:pt>
              </c:strCache>
            </c:strRef>
          </c:cat>
          <c:val>
            <c:numRef>
              <c:f>'[Диаграмма в Microsoft Office PowerPoint]Лист1'!$O$11:$R$11</c:f>
              <c:numCache>
                <c:formatCode>General</c:formatCode>
                <c:ptCount val="4"/>
                <c:pt idx="0">
                  <c:v>7</c:v>
                </c:pt>
                <c:pt idx="1">
                  <c:v>12</c:v>
                </c:pt>
                <c:pt idx="2">
                  <c:v>22</c:v>
                </c:pt>
                <c:pt idx="3">
                  <c:v>9</c:v>
                </c:pt>
              </c:numCache>
            </c:numRef>
          </c:val>
        </c:ser>
        <c:dLbls>
          <c:showPercent val="1"/>
        </c:dLbls>
        <c:firstSliceAng val="0"/>
      </c:pieChart>
    </c:plotArea>
    <c:legend>
      <c:legendPos val="r"/>
      <c:layout>
        <c:manualLayout>
          <c:xMode val="edge"/>
          <c:yMode val="edge"/>
          <c:x val="0.65884332166812487"/>
          <c:y val="0.19423994466716346"/>
          <c:w val="0.27788507339360358"/>
          <c:h val="0.70114048794868222"/>
        </c:manualLayout>
      </c:layout>
      <c:txPr>
        <a:bodyPr/>
        <a:lstStyle/>
        <a:p>
          <a:pPr>
            <a:defRPr sz="1600"/>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3.</a:t>
            </a:r>
            <a:endParaRPr lang="ru-RU" dirty="0"/>
          </a:p>
        </c:rich>
      </c:tx>
      <c:layout>
        <c:manualLayout>
          <c:xMode val="edge"/>
          <c:yMode val="edge"/>
          <c:x val="2.3877345192961995E-2"/>
          <c:y val="8.2755715596328189E-2"/>
        </c:manualLayout>
      </c:layout>
    </c:title>
    <c:plotArea>
      <c:layout/>
      <c:pieChart>
        <c:varyColors val="1"/>
        <c:ser>
          <c:idx val="0"/>
          <c:order val="0"/>
          <c:dLbls>
            <c:showPercent val="1"/>
          </c:dLbls>
          <c:cat>
            <c:strRef>
              <c:f>'[Диаграмма в Microsoft Office PowerPoint]Лист1'!$M$19:$O$19</c:f>
              <c:strCache>
                <c:ptCount val="3"/>
                <c:pt idx="0">
                  <c:v>для повышения работоспособности</c:v>
                </c:pt>
                <c:pt idx="1">
                  <c:v>для поднятия настроения</c:v>
                </c:pt>
                <c:pt idx="2">
                  <c:v>нравится вкус</c:v>
                </c:pt>
              </c:strCache>
            </c:strRef>
          </c:cat>
          <c:val>
            <c:numRef>
              <c:f>'[Диаграмма в Microsoft Office PowerPoint]Лист1'!$M$20:$O$20</c:f>
              <c:numCache>
                <c:formatCode>General</c:formatCode>
                <c:ptCount val="3"/>
                <c:pt idx="0">
                  <c:v>18</c:v>
                </c:pt>
                <c:pt idx="1">
                  <c:v>4</c:v>
                </c:pt>
                <c:pt idx="2">
                  <c:v>28</c:v>
                </c:pt>
              </c:numCache>
            </c:numRef>
          </c:val>
        </c:ser>
        <c:dLbls>
          <c:showPercent val="1"/>
        </c:dLbls>
        <c:firstSliceAng val="0"/>
      </c:pieChart>
    </c:plotArea>
    <c:legend>
      <c:legendPos val="r"/>
      <c:layout>
        <c:manualLayout>
          <c:xMode val="edge"/>
          <c:yMode val="edge"/>
          <c:x val="0.60294060464664134"/>
          <c:y val="0.30719885033091943"/>
          <c:w val="0.37391124720521046"/>
          <c:h val="0.47232913924952108"/>
        </c:manualLayout>
      </c:layout>
      <c:txPr>
        <a:bodyPr/>
        <a:lstStyle/>
        <a:p>
          <a:pPr>
            <a:defRPr sz="20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4.</a:t>
            </a:r>
            <a:endParaRPr lang="ru-RU" dirty="0"/>
          </a:p>
        </c:rich>
      </c:tx>
      <c:layout>
        <c:manualLayout>
          <c:xMode val="edge"/>
          <c:yMode val="edge"/>
          <c:x val="3.7326334208223969E-2"/>
          <c:y val="6.0185185185185161E-2"/>
        </c:manualLayout>
      </c:layout>
    </c:title>
    <c:plotArea>
      <c:layout/>
      <c:pieChart>
        <c:varyColors val="1"/>
        <c:ser>
          <c:idx val="0"/>
          <c:order val="0"/>
          <c:dLbls>
            <c:showPercent val="1"/>
          </c:dLbls>
          <c:cat>
            <c:strRef>
              <c:f>'[Диаграмма в Microsoft Office PowerPoint]Лист1'!$T$17:$U$17</c:f>
              <c:strCache>
                <c:ptCount val="2"/>
                <c:pt idx="0">
                  <c:v>известен</c:v>
                </c:pt>
                <c:pt idx="1">
                  <c:v>не известен</c:v>
                </c:pt>
              </c:strCache>
            </c:strRef>
          </c:cat>
          <c:val>
            <c:numRef>
              <c:f>'[Диаграмма в Microsoft Office PowerPoint]Лист1'!$T$18:$U$18</c:f>
              <c:numCache>
                <c:formatCode>General</c:formatCode>
                <c:ptCount val="2"/>
                <c:pt idx="0">
                  <c:v>18</c:v>
                </c:pt>
                <c:pt idx="1">
                  <c:v>32</c:v>
                </c:pt>
              </c:numCache>
            </c:numRef>
          </c:val>
        </c:ser>
        <c:dLbls>
          <c:showPercent val="1"/>
        </c:dLbls>
        <c:firstSliceAng val="0"/>
      </c:pieChart>
    </c:plotArea>
    <c:legend>
      <c:legendPos val="r"/>
      <c:layout>
        <c:manualLayout>
          <c:xMode val="edge"/>
          <c:yMode val="edge"/>
          <c:x val="0.69785566734713711"/>
          <c:y val="0.3420386259103389"/>
          <c:w val="0.22652704870224558"/>
          <c:h val="0.38818326815033455"/>
        </c:manualLayout>
      </c:layout>
      <c:txPr>
        <a:bodyPr/>
        <a:lstStyle/>
        <a:p>
          <a:pPr>
            <a:defRPr sz="2000"/>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5.</a:t>
            </a:r>
            <a:endParaRPr lang="ru-RU" dirty="0"/>
          </a:p>
        </c:rich>
      </c:tx>
      <c:layout>
        <c:manualLayout>
          <c:xMode val="edge"/>
          <c:yMode val="edge"/>
          <c:x val="2.3437445319335091E-2"/>
          <c:y val="3.7037037037037049E-2"/>
        </c:manualLayout>
      </c:layout>
    </c:title>
    <c:plotArea>
      <c:layout/>
      <c:pieChart>
        <c:varyColors val="1"/>
        <c:ser>
          <c:idx val="0"/>
          <c:order val="0"/>
          <c:dLbls>
            <c:showPercent val="1"/>
          </c:dLbls>
          <c:cat>
            <c:strRef>
              <c:f>'[Диаграмма в Microsoft Office PowerPoint]Лист1'!$P$24:$R$24</c:f>
              <c:strCache>
                <c:ptCount val="3"/>
                <c:pt idx="0">
                  <c:v>ничего не чувствую</c:v>
                </c:pt>
                <c:pt idx="1">
                  <c:v>бодрость</c:v>
                </c:pt>
                <c:pt idx="2">
                  <c:v>бессоница</c:v>
                </c:pt>
              </c:strCache>
            </c:strRef>
          </c:cat>
          <c:val>
            <c:numRef>
              <c:f>'[Диаграмма в Microsoft Office PowerPoint]Лист1'!$P$25:$R$25</c:f>
              <c:numCache>
                <c:formatCode>General</c:formatCode>
                <c:ptCount val="3"/>
                <c:pt idx="0">
                  <c:v>23</c:v>
                </c:pt>
                <c:pt idx="1">
                  <c:v>21</c:v>
                </c:pt>
                <c:pt idx="2">
                  <c:v>6</c:v>
                </c:pt>
              </c:numCache>
            </c:numRef>
          </c:val>
        </c:ser>
        <c:dLbls>
          <c:showPercent val="1"/>
        </c:dLbls>
        <c:firstSliceAng val="0"/>
      </c:pieChart>
    </c:plotArea>
    <c:legend>
      <c:legendPos val="r"/>
      <c:layout>
        <c:manualLayout>
          <c:xMode val="edge"/>
          <c:yMode val="edge"/>
          <c:x val="0.65356773111694366"/>
          <c:y val="0.29219419255818002"/>
          <c:w val="0.25383967629046367"/>
          <c:h val="0.50461414527648996"/>
        </c:manualLayout>
      </c:layout>
      <c:txPr>
        <a:bodyPr/>
        <a:lstStyle/>
        <a:p>
          <a:pPr>
            <a:defRPr sz="2400"/>
          </a:pPr>
          <a:endParaRPr lang="ru-RU"/>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9323690-711D-4342-B2B8-16E7F736C46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23690-711D-4342-B2B8-16E7F736C46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23690-711D-4342-B2B8-16E7F736C4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610DE7F-8DEE-4AF5-9BE5-6B6246403BF5}"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9323690-711D-4342-B2B8-16E7F736C46B}"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10DE7F-8DEE-4AF5-9BE5-6B6246403BF5}" type="datetimeFigureOut">
              <a:rPr lang="ru-RU" smtClean="0"/>
              <a:pPr/>
              <a:t>19.03.2020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323690-711D-4342-B2B8-16E7F736C46B}"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russiaherb.com/caffeine/" TargetMode="External"/><Relationship Id="rId3" Type="http://schemas.openxmlformats.org/officeDocument/2006/relationships/hyperlink" Target="https://toitumine.ee/ru/kak-pravilno-pitatsya/rekomendatsii-v-oblasti-pitaniya-i-piramida-pitaniya/sladkie-i-solenye-zakuski/energeticheskie-napitki/vliyanie-energeticheskih-napitkov-na-zdorove" TargetMode="External"/><Relationship Id="rId7" Type="http://schemas.openxmlformats.org/officeDocument/2006/relationships/hyperlink" Target="https://fb.ru/article/396115/mojno-li-pit-energetiki-plyusyi-i-minusyi-upotrebleniya-energeticheskih-napitkov" TargetMode="External"/><Relationship Id="rId12" Type="http://schemas.openxmlformats.org/officeDocument/2006/relationships/hyperlink" Target="https://woman.rambler.ru/cooking/38702407-v-odnoy-banke-energetika-obnaruzhili-20-chaynyh-lozhek-sahara/?updated" TargetMode="External"/><Relationship Id="rId2" Type="http://schemas.openxmlformats.org/officeDocument/2006/relationships/hyperlink" Target="https://www.oum.ru/literature/zdorovje/vred-energeticheskikh-napitkov/" TargetMode="External"/><Relationship Id="rId1" Type="http://schemas.openxmlformats.org/officeDocument/2006/relationships/slideLayout" Target="../slideLayouts/slideLayout2.xml"/><Relationship Id="rId6" Type="http://schemas.openxmlformats.org/officeDocument/2006/relationships/hyperlink" Target="http://alcopedia.ru/energy-drinks/history/" TargetMode="External"/><Relationship Id="rId11" Type="http://schemas.openxmlformats.org/officeDocument/2006/relationships/hyperlink" Target="http://www.teamlife.ru/2016/11/03/10-faktov-o-vrede-sakhara/" TargetMode="External"/><Relationship Id="rId5" Type="http://schemas.openxmlformats.org/officeDocument/2006/relationships/hyperlink" Target="https://vseonauke.com/1009292806612061037/energetiki-i-ih-vliyanie-na-cheloveka-plyusy-i-minusy/" TargetMode="External"/><Relationship Id="rId10" Type="http://schemas.openxmlformats.org/officeDocument/2006/relationships/hyperlink" Target="http://spbmy.ru/2012/09/400383" TargetMode="External"/><Relationship Id="rId4" Type="http://schemas.openxmlformats.org/officeDocument/2006/relationships/hyperlink" Target="https://bestlavka.ru/vliyanie-ehnergetikov-na-organizm-cheloveka/" TargetMode="External"/><Relationship Id="rId9" Type="http://schemas.openxmlformats.org/officeDocument/2006/relationships/hyperlink" Target="https://yandex.ru/turbo?text=https://edaplus.info/vitamins/vitamin-b.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latin typeface="Times New Roman" pitchFamily="18" charset="0"/>
                <a:cs typeface="Times New Roman" pitchFamily="18" charset="0"/>
              </a:rPr>
              <a:t>ГБОУ «Школа №1505»</a:t>
            </a:r>
            <a:endParaRPr lang="ru-RU"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lnSpcReduction="10000"/>
          </a:bodyPr>
          <a:lstStyle/>
          <a:p>
            <a:endParaRPr lang="ru-RU" dirty="0"/>
          </a:p>
          <a:p>
            <a:pPr algn="ctr">
              <a:buNone/>
            </a:pPr>
            <a:endParaRPr lang="ru-RU" dirty="0" smtClean="0"/>
          </a:p>
          <a:p>
            <a:pPr algn="ctr">
              <a:buNone/>
            </a:pPr>
            <a:r>
              <a:rPr lang="ru-RU" sz="4000" b="1" dirty="0" smtClean="0">
                <a:latin typeface="Times New Roman" pitchFamily="18" charset="0"/>
                <a:cs typeface="Times New Roman" pitchFamily="18" charset="0"/>
              </a:rPr>
              <a:t>Антиреклама энергетиков </a:t>
            </a:r>
            <a:endParaRPr lang="ru-RU" sz="4000" b="1" dirty="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r">
              <a:buNone/>
            </a:pPr>
            <a:r>
              <a:rPr lang="ru-RU" sz="2100" dirty="0" smtClean="0">
                <a:latin typeface="Times New Roman" pitchFamily="18" charset="0"/>
                <a:cs typeface="Times New Roman" pitchFamily="18" charset="0"/>
              </a:rPr>
              <a:t>Работу выполнила:</a:t>
            </a:r>
          </a:p>
          <a:p>
            <a:pPr algn="r">
              <a:buNone/>
            </a:pPr>
            <a:r>
              <a:rPr lang="ru-RU" sz="2100" dirty="0" err="1" smtClean="0">
                <a:latin typeface="Times New Roman" pitchFamily="18" charset="0"/>
                <a:cs typeface="Times New Roman" pitchFamily="18" charset="0"/>
              </a:rPr>
              <a:t>Оруджова</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Айсель</a:t>
            </a:r>
            <a:endParaRPr lang="ru-RU" sz="2100" dirty="0" smtClean="0">
              <a:latin typeface="Times New Roman" pitchFamily="18" charset="0"/>
              <a:cs typeface="Times New Roman" pitchFamily="18" charset="0"/>
            </a:endParaRPr>
          </a:p>
          <a:p>
            <a:pPr algn="r">
              <a:buNone/>
            </a:pPr>
            <a:r>
              <a:rPr lang="ru-RU" sz="2100" dirty="0" smtClean="0">
                <a:latin typeface="Times New Roman" pitchFamily="18" charset="0"/>
                <a:cs typeface="Times New Roman" pitchFamily="18" charset="0"/>
              </a:rPr>
              <a:t>Ученица 10 «В»класса </a:t>
            </a:r>
          </a:p>
          <a:p>
            <a:pPr algn="r">
              <a:buNone/>
            </a:pPr>
            <a:r>
              <a:rPr lang="ru-RU" sz="2100" dirty="0" smtClean="0">
                <a:latin typeface="Times New Roman" pitchFamily="18" charset="0"/>
                <a:cs typeface="Times New Roman" pitchFamily="18" charset="0"/>
              </a:rPr>
              <a:t>Научный руководитель</a:t>
            </a:r>
          </a:p>
          <a:p>
            <a:pPr algn="r">
              <a:buNone/>
            </a:pPr>
            <a:r>
              <a:rPr lang="ru-RU" sz="2100" dirty="0" smtClean="0">
                <a:latin typeface="Times New Roman" pitchFamily="18" charset="0"/>
                <a:cs typeface="Times New Roman" pitchFamily="18" charset="0"/>
              </a:rPr>
              <a:t>Куприянова М.И</a:t>
            </a:r>
          </a:p>
          <a:p>
            <a:pPr algn="ctr">
              <a:buNone/>
            </a:pPr>
            <a:r>
              <a:rPr lang="ru-RU" sz="1700" dirty="0" smtClean="0">
                <a:latin typeface="Times New Roman" pitchFamily="18" charset="0"/>
                <a:cs typeface="Times New Roman" pitchFamily="18" charset="0"/>
              </a:rPr>
              <a:t>Москва, 2019-2020 </a:t>
            </a:r>
            <a:endParaRPr lang="ru-RU" sz="170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t>Состав энергетического напитка</a:t>
            </a:r>
            <a:endParaRPr lang="ru-RU" dirty="0"/>
          </a:p>
        </p:txBody>
      </p:sp>
      <p:sp>
        <p:nvSpPr>
          <p:cNvPr id="3" name="Содержимое 2"/>
          <p:cNvSpPr>
            <a:spLocks noGrp="1"/>
          </p:cNvSpPr>
          <p:nvPr>
            <p:ph idx="1"/>
          </p:nvPr>
        </p:nvSpPr>
        <p:spPr>
          <a:xfrm>
            <a:off x="457200" y="1643050"/>
            <a:ext cx="8229600" cy="4857784"/>
          </a:xfrm>
        </p:spPr>
        <p:txBody>
          <a:bodyPr>
            <a:normAutofit lnSpcReduction="10000"/>
          </a:bodyPr>
          <a:lstStyle/>
          <a:p>
            <a:r>
              <a:rPr lang="ru-RU" dirty="0" smtClean="0">
                <a:latin typeface="+mj-lt"/>
              </a:rPr>
              <a:t>По сути состав у всех энергетических напитков один и тот же. Энергетический напиток состоит из таких ингредиентов как:</a:t>
            </a:r>
          </a:p>
          <a:p>
            <a:r>
              <a:rPr lang="ru-RU" dirty="0" smtClean="0">
                <a:latin typeface="+mj-lt"/>
              </a:rPr>
              <a:t>вода</a:t>
            </a:r>
          </a:p>
          <a:p>
            <a:r>
              <a:rPr lang="ru-RU" dirty="0" smtClean="0">
                <a:latin typeface="+mj-lt"/>
              </a:rPr>
              <a:t>сахара</a:t>
            </a:r>
          </a:p>
          <a:p>
            <a:r>
              <a:rPr lang="ru-RU" dirty="0" smtClean="0">
                <a:latin typeface="+mj-lt"/>
              </a:rPr>
              <a:t>кофеин</a:t>
            </a:r>
          </a:p>
          <a:p>
            <a:r>
              <a:rPr lang="ru-RU" dirty="0" err="1" smtClean="0">
                <a:latin typeface="+mj-lt"/>
              </a:rPr>
              <a:t>таурин</a:t>
            </a:r>
            <a:endParaRPr lang="ru-RU" dirty="0" smtClean="0">
              <a:latin typeface="+mj-lt"/>
            </a:endParaRPr>
          </a:p>
          <a:p>
            <a:r>
              <a:rPr lang="ru-RU" dirty="0" err="1" smtClean="0">
                <a:latin typeface="+mj-lt"/>
              </a:rPr>
              <a:t>Ароматизаторы</a:t>
            </a:r>
            <a:r>
              <a:rPr lang="ru-RU" dirty="0" smtClean="0">
                <a:latin typeface="+mj-lt"/>
              </a:rPr>
              <a:t> (экстракт женьшеня,</a:t>
            </a:r>
            <a:r>
              <a:rPr lang="en-US" dirty="0" smtClean="0">
                <a:latin typeface="+mj-lt"/>
              </a:rPr>
              <a:t>L-</a:t>
            </a:r>
            <a:r>
              <a:rPr lang="ru-RU" dirty="0" err="1" smtClean="0">
                <a:latin typeface="+mj-lt"/>
              </a:rPr>
              <a:t>карнитин</a:t>
            </a:r>
            <a:r>
              <a:rPr lang="ru-RU" dirty="0" smtClean="0">
                <a:latin typeface="+mj-lt"/>
              </a:rPr>
              <a:t>)</a:t>
            </a:r>
          </a:p>
          <a:p>
            <a:r>
              <a:rPr lang="ru-RU" dirty="0" smtClean="0">
                <a:latin typeface="+mj-lt"/>
              </a:rPr>
              <a:t>витамины группы В(В3,В5,В6,В12)</a:t>
            </a:r>
          </a:p>
          <a:p>
            <a:r>
              <a:rPr lang="ru-RU" dirty="0" smtClean="0">
                <a:latin typeface="+mj-lt"/>
              </a:rPr>
              <a:t>консерванты</a:t>
            </a:r>
          </a:p>
          <a:p>
            <a:r>
              <a:rPr lang="ru-RU" dirty="0" smtClean="0">
                <a:latin typeface="+mj-lt"/>
              </a:rPr>
              <a:t>красители</a:t>
            </a:r>
          </a:p>
          <a:p>
            <a:endParaRPr lang="ru-RU"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1438"/>
          </a:xfrm>
        </p:spPr>
        <p:txBody>
          <a:bodyPr>
            <a:normAutofit fontScale="90000"/>
          </a:bodyPr>
          <a:lstStyle/>
          <a:p>
            <a:endParaRPr lang="ru-RU" dirty="0"/>
          </a:p>
        </p:txBody>
      </p:sp>
      <p:pic>
        <p:nvPicPr>
          <p:cNvPr id="4" name="Содержимое 3" descr="энергетик мпрранеанеанеакнеаен.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fontScale="90000"/>
          </a:bodyPr>
          <a:lstStyle/>
          <a:p>
            <a:r>
              <a:rPr lang="ru-RU" dirty="0" smtClean="0"/>
              <a:t>Вред энергетических напитков</a:t>
            </a:r>
            <a:endParaRPr lang="ru-RU" dirty="0"/>
          </a:p>
        </p:txBody>
      </p:sp>
      <p:sp>
        <p:nvSpPr>
          <p:cNvPr id="3" name="Содержимое 2"/>
          <p:cNvSpPr>
            <a:spLocks noGrp="1"/>
          </p:cNvSpPr>
          <p:nvPr>
            <p:ph idx="1"/>
          </p:nvPr>
        </p:nvSpPr>
        <p:spPr>
          <a:xfrm>
            <a:off x="457200" y="1935480"/>
            <a:ext cx="8229600" cy="4922520"/>
          </a:xfrm>
        </p:spPr>
        <p:txBody>
          <a:bodyPr>
            <a:normAutofit/>
          </a:bodyPr>
          <a:lstStyle/>
          <a:p>
            <a:r>
              <a:rPr lang="ru-RU" sz="2800" dirty="0" smtClean="0">
                <a:latin typeface="+mj-lt"/>
              </a:rPr>
              <a:t>Вред энергетических напитков заключается в том, что как таковой энергии они не дают, они только способствуют высвобождению жизненной энергии человека, с которой он пришёл в этот мир. В данном случае высвобождение равно растрате. Проще говоря, употребляя энергетики, мы растрачиваем свою жизненную энергию, которую потом будет крайне сложно восстановить.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1438"/>
          </a:xfrm>
        </p:spPr>
        <p:txBody>
          <a:bodyPr>
            <a:normAutofit fontScale="90000"/>
          </a:bodyPr>
          <a:lstStyle/>
          <a:p>
            <a:endParaRPr lang="ru-RU" dirty="0"/>
          </a:p>
        </p:txBody>
      </p:sp>
      <p:sp>
        <p:nvSpPr>
          <p:cNvPr id="3" name="Содержимое 2"/>
          <p:cNvSpPr>
            <a:spLocks noGrp="1"/>
          </p:cNvSpPr>
          <p:nvPr>
            <p:ph idx="1"/>
          </p:nvPr>
        </p:nvSpPr>
        <p:spPr>
          <a:xfrm>
            <a:off x="457200" y="1071546"/>
            <a:ext cx="8229600" cy="5643602"/>
          </a:xfrm>
        </p:spPr>
        <p:txBody>
          <a:bodyPr>
            <a:normAutofit/>
          </a:bodyPr>
          <a:lstStyle/>
          <a:p>
            <a:r>
              <a:rPr lang="ru-RU" sz="3200" dirty="0" smtClean="0">
                <a:latin typeface="+mj-lt"/>
              </a:rPr>
              <a:t>Наиболее незащищенная часть общества от последствий действия энергетических напитков - молодежь. Конечно, впервые употребив энергетик, подростки впадают в эйфорию от мнимой способности сворачивать горы, однако эффект этот очень скоротечный, а на смену ему придут подавленность, истощённое и разбитое состояние.</a:t>
            </a:r>
            <a:endParaRPr lang="ru-RU" sz="32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1214422"/>
            <a:ext cx="8229600" cy="4857784"/>
          </a:xfrm>
        </p:spPr>
        <p:txBody>
          <a:bodyPr>
            <a:normAutofit/>
          </a:bodyPr>
          <a:lstStyle/>
          <a:p>
            <a:r>
              <a:rPr lang="ru-RU" sz="2800" dirty="0" smtClean="0">
                <a:latin typeface="+mj-lt"/>
              </a:rPr>
              <a:t>Производители энергетических напитков сознательно подвергают серьезному риску здоровье людей. В России они продаются везде, даже ребенок может купить "напиток бодрости", при этом производители не считают своим долгом предупреждать покупателей о потенциальной опасности своей продукции. Между тем, в таких странах, как Франция, Дания и Норвегия, энергетические напитки разрешены к продаже только в аптеках.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643074"/>
          </a:xfrm>
        </p:spPr>
        <p:txBody>
          <a:bodyPr>
            <a:normAutofit fontScale="90000"/>
          </a:bodyPr>
          <a:lstStyle/>
          <a:p>
            <a:r>
              <a:rPr lang="ru-RU" dirty="0" smtClean="0"/>
              <a:t> </a:t>
            </a:r>
            <a:r>
              <a:rPr lang="ru-RU" sz="3600" dirty="0" smtClean="0"/>
              <a:t>При длительном употреблении напитка возникают и развиваются различные недуги</a:t>
            </a:r>
            <a:endParaRPr lang="ru-RU" sz="3600" dirty="0"/>
          </a:p>
        </p:txBody>
      </p:sp>
      <p:sp>
        <p:nvSpPr>
          <p:cNvPr id="3" name="Содержимое 2"/>
          <p:cNvSpPr>
            <a:spLocks noGrp="1"/>
          </p:cNvSpPr>
          <p:nvPr>
            <p:ph idx="1"/>
          </p:nvPr>
        </p:nvSpPr>
        <p:spPr>
          <a:xfrm>
            <a:off x="457200" y="1935480"/>
            <a:ext cx="8229600" cy="5565486"/>
          </a:xfrm>
        </p:spPr>
        <p:txBody>
          <a:bodyPr/>
          <a:lstStyle/>
          <a:p>
            <a:r>
              <a:rPr lang="ru-RU" dirty="0" smtClean="0">
                <a:latin typeface="+mj-lt"/>
              </a:rPr>
              <a:t>Нарушении функционирования центральной нервной системы:</a:t>
            </a:r>
          </a:p>
          <a:p>
            <a:r>
              <a:rPr lang="ru-RU" dirty="0" smtClean="0">
                <a:latin typeface="+mj-lt"/>
              </a:rPr>
              <a:t>Развитии заболеваний желудочно-кишечного тракта, в том числе и онкологии </a:t>
            </a:r>
          </a:p>
          <a:p>
            <a:r>
              <a:rPr lang="ru-RU" dirty="0" smtClean="0">
                <a:latin typeface="+mj-lt"/>
              </a:rPr>
              <a:t>Возникновение сахарного диабета </a:t>
            </a:r>
          </a:p>
          <a:p>
            <a:r>
              <a:rPr lang="ru-RU" dirty="0" smtClean="0">
                <a:latin typeface="+mj-lt"/>
              </a:rPr>
              <a:t>Проявление психических расстройств </a:t>
            </a:r>
          </a:p>
          <a:p>
            <a:r>
              <a:rPr lang="ru-RU" dirty="0" smtClean="0">
                <a:latin typeface="+mj-lt"/>
              </a:rPr>
              <a:t>Развитие артериальной гипертонии и тахикардии</a:t>
            </a:r>
          </a:p>
          <a:p>
            <a:r>
              <a:rPr lang="ru-RU" dirty="0" smtClean="0">
                <a:latin typeface="+mj-lt"/>
              </a:rPr>
              <a:t>Нарушение сна, бессонница</a:t>
            </a:r>
          </a:p>
          <a:p>
            <a:endParaRPr lang="ru-RU" dirty="0" smtClean="0">
              <a:latin typeface="+mj-lt"/>
            </a:endParaRPr>
          </a:p>
          <a:p>
            <a:endParaRPr lang="ru-RU"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r>
              <a:rPr lang="ru-RU" b="1" dirty="0" smtClean="0"/>
              <a:t>Эксперимент</a:t>
            </a:r>
          </a:p>
        </p:txBody>
      </p:sp>
      <p:sp>
        <p:nvSpPr>
          <p:cNvPr id="3" name="Содержимое 2"/>
          <p:cNvSpPr>
            <a:spLocks noGrp="1"/>
          </p:cNvSpPr>
          <p:nvPr>
            <p:ph idx="1"/>
          </p:nvPr>
        </p:nvSpPr>
        <p:spPr>
          <a:xfrm>
            <a:off x="428596" y="1500174"/>
            <a:ext cx="8229600" cy="5072098"/>
          </a:xfrm>
        </p:spPr>
        <p:txBody>
          <a:bodyPr>
            <a:normAutofit fontScale="92500" lnSpcReduction="10000"/>
          </a:bodyPr>
          <a:lstStyle/>
          <a:p>
            <a:endParaRPr lang="ru-RU" dirty="0" smtClean="0">
              <a:latin typeface="+mj-lt"/>
            </a:endParaRPr>
          </a:p>
          <a:p>
            <a:r>
              <a:rPr lang="ru-RU" dirty="0" smtClean="0">
                <a:latin typeface="+mj-lt"/>
              </a:rPr>
              <a:t>Для проверки своих предположений и полученной информации мы решили провести собственное исследование. </a:t>
            </a:r>
          </a:p>
          <a:p>
            <a:r>
              <a:rPr lang="ru-RU" dirty="0" smtClean="0">
                <a:latin typeface="+mj-lt"/>
              </a:rPr>
              <a:t>В ходе него мы исследовали изменение пульса (ЧСС) и артериального давления у группы добровольцев. Их было 8 человек (14-16 лет).  </a:t>
            </a:r>
          </a:p>
          <a:p>
            <a:r>
              <a:rPr lang="ru-RU" dirty="0" smtClean="0">
                <a:latin typeface="+mj-lt"/>
              </a:rPr>
              <a:t>Методика проведения опыта:</a:t>
            </a:r>
          </a:p>
          <a:p>
            <a:r>
              <a:rPr lang="ru-RU" dirty="0" smtClean="0">
                <a:latin typeface="+mj-lt"/>
              </a:rPr>
              <a:t>1) Предварительно измеряли пульс и давление</a:t>
            </a:r>
          </a:p>
          <a:p>
            <a:r>
              <a:rPr lang="ru-RU" dirty="0" smtClean="0">
                <a:latin typeface="+mj-lt"/>
              </a:rPr>
              <a:t>2) Затем предлагали выпить </a:t>
            </a:r>
            <a:r>
              <a:rPr lang="az-Latn-AZ" dirty="0" smtClean="0">
                <a:latin typeface="+mj-lt"/>
              </a:rPr>
              <a:t>0.</a:t>
            </a:r>
            <a:r>
              <a:rPr lang="ru-RU" dirty="0" smtClean="0">
                <a:latin typeface="+mj-lt"/>
              </a:rPr>
              <a:t>335 мл энергетика «</a:t>
            </a:r>
            <a:r>
              <a:rPr lang="ru-RU" dirty="0" err="1" smtClean="0">
                <a:latin typeface="+mj-lt"/>
              </a:rPr>
              <a:t>Red</a:t>
            </a:r>
            <a:r>
              <a:rPr lang="ru-RU" dirty="0" smtClean="0">
                <a:latin typeface="+mj-lt"/>
              </a:rPr>
              <a:t> </a:t>
            </a:r>
            <a:r>
              <a:rPr lang="ru-RU" dirty="0" err="1" smtClean="0">
                <a:latin typeface="+mj-lt"/>
              </a:rPr>
              <a:t>bull</a:t>
            </a:r>
            <a:r>
              <a:rPr lang="ru-RU" dirty="0" smtClean="0">
                <a:latin typeface="+mj-lt"/>
              </a:rPr>
              <a:t>»</a:t>
            </a:r>
          </a:p>
          <a:p>
            <a:r>
              <a:rPr lang="ru-RU" dirty="0" smtClean="0">
                <a:latin typeface="+mj-lt"/>
              </a:rPr>
              <a:t>3) Пауза 25-30 мин. (время начала ожидаемого воздействия)</a:t>
            </a:r>
          </a:p>
          <a:p>
            <a:r>
              <a:rPr lang="ru-RU" dirty="0" smtClean="0">
                <a:latin typeface="+mj-lt"/>
              </a:rPr>
              <a:t>4) Вторичное измерение параметров</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85776"/>
            <a:ext cx="8229600" cy="71438"/>
          </a:xfrm>
        </p:spPr>
        <p:txBody>
          <a:bodyPr>
            <a:normAutofit fontScale="90000"/>
          </a:bodyPr>
          <a:lstStyle/>
          <a:p>
            <a:endParaRPr lang="ru-RU" dirty="0"/>
          </a:p>
        </p:txBody>
      </p:sp>
      <p:graphicFrame>
        <p:nvGraphicFramePr>
          <p:cNvPr id="5" name="Содержимое 4"/>
          <p:cNvGraphicFramePr>
            <a:graphicFrameLocks noGrp="1"/>
          </p:cNvGraphicFramePr>
          <p:nvPr>
            <p:ph idx="1"/>
          </p:nvPr>
        </p:nvGraphicFramePr>
        <p:xfrm>
          <a:off x="0" y="-334302"/>
          <a:ext cx="9286876" cy="7406640"/>
        </p:xfrm>
        <a:graphic>
          <a:graphicData uri="http://schemas.openxmlformats.org/drawingml/2006/table">
            <a:tbl>
              <a:tblPr firstRow="1" bandRow="1">
                <a:tableStyleId>{5C22544A-7EE6-4342-B048-85BDC9FD1C3A}</a:tableStyleId>
              </a:tblPr>
              <a:tblGrid>
                <a:gridCol w="4714876"/>
                <a:gridCol w="4572000"/>
              </a:tblGrid>
              <a:tr h="355175">
                <a:tc gridSpan="2">
                  <a:txBody>
                    <a:bodyPr/>
                    <a:lstStyle/>
                    <a:p>
                      <a:r>
                        <a:rPr kumimoji="0" lang="ru-RU" sz="1800" b="1" kern="1200" baseline="0" dirty="0" smtClean="0">
                          <a:solidFill>
                            <a:schemeClr val="lt1"/>
                          </a:solidFill>
                          <a:latin typeface="+mn-lt"/>
                          <a:ea typeface="+mn-ea"/>
                          <a:cs typeface="+mn-cs"/>
                        </a:rPr>
                        <a:t>функциональные пробы до и после приема энергетического напитка</a:t>
                      </a:r>
                      <a:endParaRPr lang="ru-RU" dirty="0"/>
                    </a:p>
                  </a:txBody>
                  <a:tcPr/>
                </a:tc>
                <a:tc hMerge="1">
                  <a:txBody>
                    <a:bodyPr/>
                    <a:lstStyle/>
                    <a:p>
                      <a:endParaRPr lang="ru-RU" dirty="0"/>
                    </a:p>
                  </a:txBody>
                  <a:tcPr/>
                </a:tc>
              </a:tr>
              <a:tr h="621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kern="1200" baseline="0" dirty="0" smtClean="0">
                          <a:solidFill>
                            <a:schemeClr val="dk1"/>
                          </a:solidFill>
                          <a:latin typeface="+mn-lt"/>
                          <a:ea typeface="+mn-ea"/>
                          <a:cs typeface="+mn-cs"/>
                        </a:rPr>
                        <a:t>до	</a:t>
                      </a:r>
                    </a:p>
                    <a:p>
                      <a:endParaRPr lang="ru-RU" dirty="0"/>
                    </a:p>
                  </a:txBody>
                  <a:tcPr/>
                </a:tc>
                <a:tc>
                  <a:txBody>
                    <a:bodyPr/>
                    <a:lstStyle/>
                    <a:p>
                      <a:pPr algn="ctr"/>
                      <a:r>
                        <a:rPr kumimoji="0" lang="ru-RU" sz="1800" kern="1200" baseline="0" dirty="0" smtClean="0">
                          <a:solidFill>
                            <a:schemeClr val="dk1"/>
                          </a:solidFill>
                          <a:latin typeface="+mn-lt"/>
                          <a:ea typeface="+mn-ea"/>
                          <a:cs typeface="+mn-cs"/>
                        </a:rPr>
                        <a:t>после (через 25-30 мин)</a:t>
                      </a:r>
                      <a:endParaRPr lang="ru-RU" dirty="0"/>
                    </a:p>
                  </a:txBody>
                  <a:tcPr/>
                </a:tc>
              </a:tr>
              <a:tr h="799145">
                <a:tc>
                  <a:txBody>
                    <a:bodyPr/>
                    <a:lstStyle/>
                    <a:p>
                      <a:r>
                        <a:rPr kumimoji="0" lang="ru-RU" sz="1600" kern="1200" baseline="0" dirty="0" smtClean="0">
                          <a:solidFill>
                            <a:schemeClr val="dk1"/>
                          </a:solidFill>
                          <a:latin typeface="+mj-lt"/>
                          <a:ea typeface="+mn-ea"/>
                          <a:cs typeface="+mn-cs"/>
                        </a:rPr>
                        <a:t>кровяное давление-105/79</a:t>
                      </a:r>
                    </a:p>
                    <a:p>
                      <a:r>
                        <a:rPr kumimoji="0" lang="ru-RU" sz="1600" kern="1200" baseline="0" dirty="0" smtClean="0">
                          <a:solidFill>
                            <a:schemeClr val="dk1"/>
                          </a:solidFill>
                          <a:latin typeface="+mj-lt"/>
                          <a:ea typeface="+mn-ea"/>
                          <a:cs typeface="+mn-cs"/>
                        </a:rPr>
                        <a:t>пульс-92</a:t>
                      </a:r>
                    </a:p>
                  </a:txBody>
                  <a:tcPr/>
                </a:tc>
                <a:tc>
                  <a:txBody>
                    <a:bodyPr/>
                    <a:lstStyle/>
                    <a:p>
                      <a:r>
                        <a:rPr kumimoji="0" lang="ru-RU" sz="1600" kern="1200" baseline="0" dirty="0" smtClean="0">
                          <a:solidFill>
                            <a:schemeClr val="dk1"/>
                          </a:solidFill>
                          <a:latin typeface="+mj-lt"/>
                          <a:ea typeface="+mn-ea"/>
                          <a:cs typeface="+mn-cs"/>
                        </a:rPr>
                        <a:t>кровяное давление-119/83 </a:t>
                      </a:r>
                    </a:p>
                    <a:p>
                      <a:r>
                        <a:rPr kumimoji="0" lang="ru-RU" sz="1600" kern="1200" baseline="0" dirty="0" smtClean="0">
                          <a:solidFill>
                            <a:schemeClr val="dk1"/>
                          </a:solidFill>
                          <a:latin typeface="+mj-lt"/>
                          <a:ea typeface="+mn-ea"/>
                          <a:cs typeface="+mn-cs"/>
                        </a:rPr>
                        <a:t>пульс-97	</a:t>
                      </a:r>
                    </a:p>
                    <a:p>
                      <a:endParaRPr lang="ru-RU" sz="1600" dirty="0">
                        <a:latin typeface="+mj-lt"/>
                      </a:endParaRPr>
                    </a:p>
                  </a:txBody>
                  <a:tcPr/>
                </a:tc>
              </a:tr>
              <a:tr h="799145">
                <a:tc>
                  <a:txBody>
                    <a:bodyPr/>
                    <a:lstStyle/>
                    <a:p>
                      <a:r>
                        <a:rPr kumimoji="0" lang="ru-RU" sz="1600" kern="1200" baseline="0" dirty="0" smtClean="0">
                          <a:solidFill>
                            <a:schemeClr val="dk1"/>
                          </a:solidFill>
                          <a:latin typeface="+mj-lt"/>
                          <a:ea typeface="+mn-ea"/>
                          <a:cs typeface="+mn-cs"/>
                        </a:rPr>
                        <a:t>кровяное давление-101/70</a:t>
                      </a:r>
                    </a:p>
                    <a:p>
                      <a:r>
                        <a:rPr kumimoji="0" lang="ru-RU" sz="1600" kern="1200" baseline="0" dirty="0" smtClean="0">
                          <a:solidFill>
                            <a:schemeClr val="dk1"/>
                          </a:solidFill>
                          <a:latin typeface="+mj-lt"/>
                          <a:ea typeface="+mn-ea"/>
                          <a:cs typeface="+mn-cs"/>
                        </a:rPr>
                        <a:t>пульс-77</a:t>
                      </a:r>
                      <a:endParaRPr lang="ru-RU" sz="1600" dirty="0">
                        <a:latin typeface="+mj-lt"/>
                      </a:endParaRPr>
                    </a:p>
                  </a:txBody>
                  <a:tcPr/>
                </a:tc>
                <a:tc>
                  <a:txBody>
                    <a:bodyPr/>
                    <a:lstStyle/>
                    <a:p>
                      <a:r>
                        <a:rPr kumimoji="0" lang="ru-RU" sz="1600" kern="1200" baseline="0" dirty="0" smtClean="0">
                          <a:solidFill>
                            <a:schemeClr val="dk1"/>
                          </a:solidFill>
                          <a:latin typeface="+mj-lt"/>
                          <a:ea typeface="+mn-ea"/>
                          <a:cs typeface="+mn-cs"/>
                        </a:rPr>
                        <a:t>кровяное давление-123/74</a:t>
                      </a:r>
                    </a:p>
                    <a:p>
                      <a:r>
                        <a:rPr kumimoji="0" lang="ru-RU" sz="1600" kern="1200" baseline="0" dirty="0" smtClean="0">
                          <a:solidFill>
                            <a:schemeClr val="dk1"/>
                          </a:solidFill>
                          <a:latin typeface="+mj-lt"/>
                          <a:ea typeface="+mn-ea"/>
                          <a:cs typeface="+mn-cs"/>
                        </a:rPr>
                        <a:t>пульс-81	</a:t>
                      </a:r>
                    </a:p>
                    <a:p>
                      <a:endParaRPr lang="ru-RU" sz="1600" dirty="0">
                        <a:latin typeface="+mj-lt"/>
                      </a:endParaRPr>
                    </a:p>
                  </a:txBody>
                  <a:tcPr/>
                </a:tc>
              </a:tr>
              <a:tr h="799145">
                <a:tc>
                  <a:txBody>
                    <a:bodyPr/>
                    <a:lstStyle/>
                    <a:p>
                      <a:r>
                        <a:rPr kumimoji="0" lang="ru-RU" sz="1600" kern="1200" baseline="0" dirty="0" smtClean="0">
                          <a:solidFill>
                            <a:schemeClr val="dk1"/>
                          </a:solidFill>
                          <a:latin typeface="+mj-lt"/>
                          <a:ea typeface="+mn-ea"/>
                          <a:cs typeface="+mn-cs"/>
                        </a:rPr>
                        <a:t>кровяное давление-119/79</a:t>
                      </a:r>
                    </a:p>
                    <a:p>
                      <a:r>
                        <a:rPr kumimoji="0" lang="ru-RU" sz="1600" kern="1200" baseline="0" dirty="0" smtClean="0">
                          <a:solidFill>
                            <a:schemeClr val="dk1"/>
                          </a:solidFill>
                          <a:latin typeface="+mj-lt"/>
                          <a:ea typeface="+mn-ea"/>
                          <a:cs typeface="+mn-cs"/>
                        </a:rPr>
                        <a:t>пульс-85</a:t>
                      </a:r>
                      <a:endParaRPr lang="ru-RU" sz="1600" dirty="0">
                        <a:latin typeface="+mj-lt"/>
                      </a:endParaRPr>
                    </a:p>
                  </a:txBody>
                  <a:tcPr/>
                </a:tc>
                <a:tc>
                  <a:txBody>
                    <a:bodyPr/>
                    <a:lstStyle/>
                    <a:p>
                      <a:r>
                        <a:rPr kumimoji="0" lang="ru-RU" sz="1600" kern="1200" baseline="0" dirty="0" smtClean="0">
                          <a:solidFill>
                            <a:schemeClr val="dk1"/>
                          </a:solidFill>
                          <a:latin typeface="+mj-lt"/>
                          <a:ea typeface="+mn-ea"/>
                          <a:cs typeface="+mn-cs"/>
                        </a:rPr>
                        <a:t>кровяное давление-131/85</a:t>
                      </a:r>
                    </a:p>
                    <a:p>
                      <a:r>
                        <a:rPr kumimoji="0" lang="ru-RU" sz="1600" kern="1200" baseline="0" dirty="0" smtClean="0">
                          <a:solidFill>
                            <a:schemeClr val="dk1"/>
                          </a:solidFill>
                          <a:latin typeface="+mj-lt"/>
                          <a:ea typeface="+mn-ea"/>
                          <a:cs typeface="+mn-cs"/>
                        </a:rPr>
                        <a:t>пульс-89	</a:t>
                      </a:r>
                    </a:p>
                    <a:p>
                      <a:endParaRPr lang="ru-RU" sz="1600" dirty="0">
                        <a:latin typeface="+mj-lt"/>
                      </a:endParaRPr>
                    </a:p>
                  </a:txBody>
                  <a:tcPr/>
                </a:tc>
              </a:tr>
              <a:tr h="799145">
                <a:tc>
                  <a:txBody>
                    <a:bodyPr/>
                    <a:lstStyle/>
                    <a:p>
                      <a:r>
                        <a:rPr kumimoji="0" lang="ru-RU" sz="1600" kern="1200" baseline="0" dirty="0" smtClean="0">
                          <a:solidFill>
                            <a:schemeClr val="dk1"/>
                          </a:solidFill>
                          <a:latin typeface="+mj-lt"/>
                          <a:ea typeface="+mn-ea"/>
                          <a:cs typeface="+mn-cs"/>
                        </a:rPr>
                        <a:t>кровяное давление- 106/75</a:t>
                      </a:r>
                    </a:p>
                    <a:p>
                      <a:r>
                        <a:rPr kumimoji="0" lang="ru-RU" sz="1600" kern="1200" baseline="0" dirty="0" smtClean="0">
                          <a:solidFill>
                            <a:schemeClr val="dk1"/>
                          </a:solidFill>
                          <a:latin typeface="+mj-lt"/>
                          <a:ea typeface="+mn-ea"/>
                          <a:cs typeface="+mn-cs"/>
                        </a:rPr>
                        <a:t>пульс-104	</a:t>
                      </a:r>
                    </a:p>
                  </a:txBody>
                  <a:tcPr/>
                </a:tc>
                <a:tc>
                  <a:txBody>
                    <a:bodyPr/>
                    <a:lstStyle/>
                    <a:p>
                      <a:r>
                        <a:rPr kumimoji="0" lang="ru-RU" sz="1600" kern="1200" baseline="0" dirty="0" smtClean="0">
                          <a:solidFill>
                            <a:schemeClr val="dk1"/>
                          </a:solidFill>
                          <a:latin typeface="+mj-lt"/>
                          <a:ea typeface="+mn-ea"/>
                          <a:cs typeface="+mn-cs"/>
                        </a:rPr>
                        <a:t>кровяное давление-134/79</a:t>
                      </a:r>
                    </a:p>
                    <a:p>
                      <a:r>
                        <a:rPr kumimoji="0" lang="ru-RU" sz="1600" kern="1200" baseline="0" dirty="0" smtClean="0">
                          <a:solidFill>
                            <a:schemeClr val="dk1"/>
                          </a:solidFill>
                          <a:latin typeface="+mj-lt"/>
                          <a:ea typeface="+mn-ea"/>
                          <a:cs typeface="+mn-cs"/>
                        </a:rPr>
                        <a:t>пульс-112	</a:t>
                      </a:r>
                    </a:p>
                    <a:p>
                      <a:endParaRPr lang="ru-RU" sz="1600" dirty="0">
                        <a:latin typeface="+mj-lt"/>
                      </a:endParaRPr>
                    </a:p>
                  </a:txBody>
                  <a:tcPr/>
                </a:tc>
              </a:tr>
              <a:tr h="799145">
                <a:tc>
                  <a:txBody>
                    <a:bodyPr/>
                    <a:lstStyle/>
                    <a:p>
                      <a:r>
                        <a:rPr kumimoji="0" lang="ru-RU" sz="1600" kern="1200" baseline="0" dirty="0" smtClean="0">
                          <a:solidFill>
                            <a:schemeClr val="dk1"/>
                          </a:solidFill>
                          <a:latin typeface="+mj-lt"/>
                          <a:ea typeface="+mn-ea"/>
                          <a:cs typeface="+mn-cs"/>
                        </a:rPr>
                        <a:t>кровяное давление-120/81</a:t>
                      </a:r>
                    </a:p>
                    <a:p>
                      <a:r>
                        <a:rPr kumimoji="0" lang="ru-RU" sz="1600" kern="1200" baseline="0" dirty="0" smtClean="0">
                          <a:solidFill>
                            <a:schemeClr val="dk1"/>
                          </a:solidFill>
                          <a:latin typeface="+mj-lt"/>
                          <a:ea typeface="+mn-ea"/>
                          <a:cs typeface="+mn-cs"/>
                        </a:rPr>
                        <a:t>пульс-8</a:t>
                      </a:r>
                      <a:r>
                        <a:rPr kumimoji="0" lang="az-Latn-AZ" sz="1600" kern="1200" baseline="0" dirty="0" smtClean="0">
                          <a:solidFill>
                            <a:schemeClr val="dk1"/>
                          </a:solidFill>
                          <a:latin typeface="+mj-lt"/>
                          <a:ea typeface="+mn-ea"/>
                          <a:cs typeface="+mn-cs"/>
                        </a:rPr>
                        <a:t> 0</a:t>
                      </a:r>
                      <a:endParaRPr kumimoji="0" lang="ru-RU" sz="1600" kern="1200" baseline="0" dirty="0" smtClean="0">
                        <a:solidFill>
                          <a:schemeClr val="dk1"/>
                        </a:solidFill>
                        <a:latin typeface="+mj-lt"/>
                        <a:ea typeface="+mn-ea"/>
                        <a:cs typeface="+mn-cs"/>
                      </a:endParaRPr>
                    </a:p>
                    <a:p>
                      <a:endParaRPr lang="ru-RU" sz="1600" dirty="0">
                        <a:latin typeface="+mj-lt"/>
                      </a:endParaRPr>
                    </a:p>
                  </a:txBody>
                  <a:tcPr/>
                </a:tc>
                <a:tc>
                  <a:txBody>
                    <a:bodyPr/>
                    <a:lstStyle/>
                    <a:p>
                      <a:r>
                        <a:rPr kumimoji="0" lang="ru-RU" sz="1600" kern="1200" baseline="0" dirty="0" smtClean="0">
                          <a:solidFill>
                            <a:schemeClr val="dk1"/>
                          </a:solidFill>
                          <a:latin typeface="+mj-lt"/>
                          <a:ea typeface="+mn-ea"/>
                          <a:cs typeface="+mn-cs"/>
                        </a:rPr>
                        <a:t>кровяное давление-130/104</a:t>
                      </a:r>
                    </a:p>
                    <a:p>
                      <a:r>
                        <a:rPr kumimoji="0" lang="ru-RU" sz="1600" kern="1200" baseline="0" dirty="0" smtClean="0">
                          <a:solidFill>
                            <a:schemeClr val="dk1"/>
                          </a:solidFill>
                          <a:latin typeface="+mj-lt"/>
                          <a:ea typeface="+mn-ea"/>
                          <a:cs typeface="+mn-cs"/>
                        </a:rPr>
                        <a:t>пульс-100	</a:t>
                      </a:r>
                    </a:p>
                    <a:p>
                      <a:endParaRPr lang="ru-RU" sz="1600" dirty="0">
                        <a:latin typeface="+mj-lt"/>
                      </a:endParaRPr>
                    </a:p>
                  </a:txBody>
                  <a:tcPr/>
                </a:tc>
              </a:tr>
              <a:tr h="2166036">
                <a:tc>
                  <a:txBody>
                    <a:bodyPr/>
                    <a:lstStyle/>
                    <a:p>
                      <a:r>
                        <a:rPr kumimoji="0" lang="ru-RU" sz="1600" kern="1200" baseline="0" dirty="0" smtClean="0">
                          <a:solidFill>
                            <a:schemeClr val="dk1"/>
                          </a:solidFill>
                          <a:latin typeface="+mj-lt"/>
                          <a:ea typeface="+mn-ea"/>
                          <a:cs typeface="+mn-cs"/>
                        </a:rPr>
                        <a:t>кровяное давление-110/78</a:t>
                      </a:r>
                    </a:p>
                    <a:p>
                      <a:r>
                        <a:rPr kumimoji="0" lang="ru-RU" sz="1600" kern="1200" baseline="0" dirty="0" smtClean="0">
                          <a:solidFill>
                            <a:schemeClr val="dk1"/>
                          </a:solidFill>
                          <a:latin typeface="+mj-lt"/>
                          <a:ea typeface="+mn-ea"/>
                          <a:cs typeface="+mn-cs"/>
                        </a:rPr>
                        <a:t>пульс-77</a:t>
                      </a:r>
                    </a:p>
                    <a:p>
                      <a:r>
                        <a:rPr kumimoji="0" lang="ru-RU" sz="1600" kern="1200" baseline="0" dirty="0" smtClean="0">
                          <a:solidFill>
                            <a:schemeClr val="dk1"/>
                          </a:solidFill>
                          <a:latin typeface="+mj-lt"/>
                          <a:ea typeface="+mn-ea"/>
                          <a:cs typeface="+mn-cs"/>
                        </a:rPr>
                        <a:t>	</a:t>
                      </a:r>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Кровяное давление-127</a:t>
                      </a:r>
                      <a:r>
                        <a:rPr kumimoji="0" lang="en-US" sz="1600" kern="1200" baseline="0" dirty="0" smtClean="0">
                          <a:solidFill>
                            <a:schemeClr val="dk1"/>
                          </a:solidFill>
                          <a:latin typeface="+mj-lt"/>
                          <a:ea typeface="+mn-ea"/>
                          <a:cs typeface="+mn-cs"/>
                        </a:rPr>
                        <a:t>/90</a:t>
                      </a:r>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Пульс-</a:t>
                      </a:r>
                      <a:r>
                        <a:rPr kumimoji="0" lang="en-US" sz="1600" kern="1200" baseline="0" dirty="0" smtClean="0">
                          <a:solidFill>
                            <a:schemeClr val="dk1"/>
                          </a:solidFill>
                          <a:latin typeface="+mj-lt"/>
                          <a:ea typeface="+mn-ea"/>
                          <a:cs typeface="+mn-cs"/>
                        </a:rPr>
                        <a:t>91</a:t>
                      </a:r>
                      <a:endParaRPr kumimoji="0" lang="ru-RU" sz="1600" kern="1200" baseline="0" dirty="0" smtClean="0">
                        <a:solidFill>
                          <a:schemeClr val="dk1"/>
                        </a:solidFill>
                        <a:latin typeface="+mj-lt"/>
                        <a:ea typeface="+mn-ea"/>
                        <a:cs typeface="+mn-cs"/>
                      </a:endParaRPr>
                    </a:p>
                    <a:p>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Кровяное давление-</a:t>
                      </a:r>
                      <a:r>
                        <a:rPr kumimoji="0" lang="en-US" sz="1600" kern="1200" baseline="0" dirty="0" smtClean="0">
                          <a:solidFill>
                            <a:schemeClr val="dk1"/>
                          </a:solidFill>
                          <a:latin typeface="+mj-lt"/>
                          <a:ea typeface="+mn-ea"/>
                          <a:cs typeface="+mn-cs"/>
                        </a:rPr>
                        <a:t>113/85</a:t>
                      </a:r>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Пульс-</a:t>
                      </a:r>
                      <a:r>
                        <a:rPr kumimoji="0" lang="en-US" sz="1600" kern="1200" baseline="0" dirty="0" smtClean="0">
                          <a:solidFill>
                            <a:schemeClr val="dk1"/>
                          </a:solidFill>
                          <a:latin typeface="+mj-lt"/>
                          <a:ea typeface="+mn-ea"/>
                          <a:cs typeface="+mn-cs"/>
                        </a:rPr>
                        <a:t>99</a:t>
                      </a:r>
                      <a:endParaRPr kumimoji="0" lang="ru-RU" sz="1600" kern="1200" baseline="0" dirty="0" smtClean="0">
                        <a:solidFill>
                          <a:schemeClr val="dk1"/>
                        </a:solidFill>
                        <a:latin typeface="+mj-lt"/>
                        <a:ea typeface="+mn-ea"/>
                        <a:cs typeface="+mn-cs"/>
                      </a:endParaRPr>
                    </a:p>
                  </a:txBody>
                  <a:tcPr/>
                </a:tc>
                <a:tc>
                  <a:txBody>
                    <a:bodyPr/>
                    <a:lstStyle/>
                    <a:p>
                      <a:r>
                        <a:rPr kumimoji="0" lang="ru-RU" sz="1600" kern="1200" baseline="0" dirty="0" smtClean="0">
                          <a:solidFill>
                            <a:schemeClr val="dk1"/>
                          </a:solidFill>
                          <a:latin typeface="+mj-lt"/>
                          <a:ea typeface="+mn-ea"/>
                          <a:cs typeface="+mn-cs"/>
                        </a:rPr>
                        <a:t>кровяное давление-117/83</a:t>
                      </a:r>
                    </a:p>
                    <a:p>
                      <a:r>
                        <a:rPr kumimoji="0" lang="ru-RU" sz="1600" kern="1200" baseline="0" dirty="0" smtClean="0">
                          <a:solidFill>
                            <a:schemeClr val="dk1"/>
                          </a:solidFill>
                          <a:latin typeface="+mj-lt"/>
                          <a:ea typeface="+mn-ea"/>
                          <a:cs typeface="+mn-cs"/>
                        </a:rPr>
                        <a:t>пульс-80	</a:t>
                      </a:r>
                      <a:endParaRPr kumimoji="0" lang="ru-RU" sz="1600" kern="1200" baseline="0" dirty="0" smtClean="0">
                        <a:solidFill>
                          <a:schemeClr val="dk1"/>
                        </a:solidFill>
                        <a:latin typeface="+mj-lt"/>
                        <a:ea typeface="+mn-ea"/>
                        <a:cs typeface="+mn-cs"/>
                      </a:endParaRPr>
                    </a:p>
                    <a:p>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Кровяное давление-</a:t>
                      </a:r>
                      <a:r>
                        <a:rPr kumimoji="0" lang="en-US" sz="1600" kern="1200" baseline="0" dirty="0" smtClean="0">
                          <a:solidFill>
                            <a:schemeClr val="dk1"/>
                          </a:solidFill>
                          <a:latin typeface="+mj-lt"/>
                          <a:ea typeface="+mn-ea"/>
                          <a:cs typeface="+mn-cs"/>
                        </a:rPr>
                        <a:t>137/94</a:t>
                      </a:r>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Пульс-</a:t>
                      </a:r>
                      <a:r>
                        <a:rPr kumimoji="0" lang="en-US" sz="1600" kern="1200" baseline="0" dirty="0" smtClean="0">
                          <a:solidFill>
                            <a:schemeClr val="dk1"/>
                          </a:solidFill>
                          <a:latin typeface="+mj-lt"/>
                          <a:ea typeface="+mn-ea"/>
                          <a:cs typeface="+mn-cs"/>
                        </a:rPr>
                        <a:t>97</a:t>
                      </a:r>
                      <a:endParaRPr kumimoji="0" lang="ru-RU" sz="1600" kern="1200" baseline="0" dirty="0" smtClean="0">
                        <a:solidFill>
                          <a:schemeClr val="dk1"/>
                        </a:solidFill>
                        <a:latin typeface="+mj-lt"/>
                        <a:ea typeface="+mn-ea"/>
                        <a:cs typeface="+mn-cs"/>
                      </a:endParaRPr>
                    </a:p>
                    <a:p>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Кровяное давление-</a:t>
                      </a:r>
                      <a:r>
                        <a:rPr kumimoji="0" lang="en-US" sz="1600" kern="1200" baseline="0" dirty="0" smtClean="0">
                          <a:solidFill>
                            <a:schemeClr val="dk1"/>
                          </a:solidFill>
                          <a:latin typeface="+mj-lt"/>
                          <a:ea typeface="+mn-ea"/>
                          <a:cs typeface="+mn-cs"/>
                        </a:rPr>
                        <a:t>118/87</a:t>
                      </a:r>
                      <a:endParaRPr kumimoji="0" lang="ru-RU" sz="1600" kern="1200" baseline="0" dirty="0" smtClean="0">
                        <a:solidFill>
                          <a:schemeClr val="dk1"/>
                        </a:solidFill>
                        <a:latin typeface="+mj-lt"/>
                        <a:ea typeface="+mn-ea"/>
                        <a:cs typeface="+mn-cs"/>
                      </a:endParaRPr>
                    </a:p>
                    <a:p>
                      <a:r>
                        <a:rPr kumimoji="0" lang="ru-RU" sz="1600" kern="1200" baseline="0" dirty="0" smtClean="0">
                          <a:solidFill>
                            <a:schemeClr val="dk1"/>
                          </a:solidFill>
                          <a:latin typeface="+mj-lt"/>
                          <a:ea typeface="+mn-ea"/>
                          <a:cs typeface="+mn-cs"/>
                        </a:rPr>
                        <a:t>Пульс-</a:t>
                      </a:r>
                      <a:r>
                        <a:rPr kumimoji="0" lang="en-US" sz="1600" kern="1200" baseline="0" dirty="0" smtClean="0">
                          <a:solidFill>
                            <a:schemeClr val="dk1"/>
                          </a:solidFill>
                          <a:latin typeface="+mj-lt"/>
                          <a:ea typeface="+mn-ea"/>
                          <a:cs typeface="+mn-cs"/>
                        </a:rPr>
                        <a:t>103</a:t>
                      </a:r>
                      <a:endParaRPr kumimoji="0" lang="ru-RU" sz="1600" kern="1200" baseline="0" dirty="0" smtClean="0">
                        <a:solidFill>
                          <a:schemeClr val="dk1"/>
                        </a:solidFill>
                        <a:latin typeface="+mj-lt"/>
                        <a:ea typeface="+mn-ea"/>
                        <a:cs typeface="+mn-cs"/>
                      </a:endParaRPr>
                    </a:p>
                    <a:p>
                      <a:endParaRPr lang="ru-RU" sz="1600" dirty="0">
                        <a:latin typeface="+mj-lt"/>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b="1" dirty="0" smtClean="0"/>
              <a:t> Анкетирование</a:t>
            </a:r>
            <a:endParaRPr lang="ru-RU" dirty="0"/>
          </a:p>
        </p:txBody>
      </p:sp>
      <p:sp>
        <p:nvSpPr>
          <p:cNvPr id="3" name="Содержимое 2"/>
          <p:cNvSpPr>
            <a:spLocks noGrp="1"/>
          </p:cNvSpPr>
          <p:nvPr>
            <p:ph idx="1"/>
          </p:nvPr>
        </p:nvSpPr>
        <p:spPr>
          <a:xfrm>
            <a:off x="642910" y="1785926"/>
            <a:ext cx="8229600" cy="4643470"/>
          </a:xfrm>
        </p:spPr>
        <p:txBody>
          <a:bodyPr>
            <a:normAutofit/>
          </a:bodyPr>
          <a:lstStyle/>
          <a:p>
            <a:r>
              <a:rPr lang="ru-RU" sz="3200" dirty="0" smtClean="0">
                <a:latin typeface="+mj-lt"/>
              </a:rPr>
              <a:t>Употребляете ли вы энергетические напитки?</a:t>
            </a:r>
          </a:p>
          <a:p>
            <a:r>
              <a:rPr lang="ru-RU" sz="3200" dirty="0" smtClean="0">
                <a:latin typeface="+mj-lt"/>
              </a:rPr>
              <a:t>Как часто вы пьете энергетики?</a:t>
            </a:r>
          </a:p>
          <a:p>
            <a:r>
              <a:rPr lang="ru-RU" sz="3200" dirty="0" smtClean="0">
                <a:latin typeface="+mj-lt"/>
              </a:rPr>
              <a:t>С какой целью вы их пьете ?</a:t>
            </a:r>
          </a:p>
          <a:p>
            <a:r>
              <a:rPr lang="ru-RU" sz="3200" dirty="0" smtClean="0">
                <a:latin typeface="+mj-lt"/>
              </a:rPr>
              <a:t>Известен ли вам состав напитка?</a:t>
            </a:r>
          </a:p>
          <a:p>
            <a:r>
              <a:rPr lang="ru-RU" sz="3200" dirty="0" smtClean="0">
                <a:latin typeface="+mj-lt"/>
              </a:rPr>
              <a:t>Опишите ваши ощущения после употребления напитка.</a:t>
            </a:r>
          </a:p>
          <a:p>
            <a:endParaRPr lang="ru-RU" sz="32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515352" cy="1357322"/>
          </a:xfrm>
        </p:spPr>
        <p:txBody>
          <a:bodyPr>
            <a:noAutofit/>
          </a:bodyPr>
          <a:lstStyle/>
          <a:p>
            <a:r>
              <a:rPr lang="ru-RU" sz="4400" dirty="0" smtClean="0"/>
              <a:t>Употребляете ли вы энергетические напитки?</a:t>
            </a:r>
            <a:endParaRPr lang="ru-RU" sz="4400" dirty="0"/>
          </a:p>
        </p:txBody>
      </p:sp>
      <p:graphicFrame>
        <p:nvGraphicFramePr>
          <p:cNvPr id="4" name="Содержимое 3"/>
          <p:cNvGraphicFramePr>
            <a:graphicFrameLocks noGrp="1"/>
          </p:cNvGraphicFramePr>
          <p:nvPr>
            <p:ph idx="1"/>
          </p:nvPr>
        </p:nvGraphicFramePr>
        <p:xfrm>
          <a:off x="428596" y="1928802"/>
          <a:ext cx="8229600" cy="46751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Актуальность:</a:t>
            </a:r>
            <a:endParaRPr lang="ru-RU" dirty="0"/>
          </a:p>
        </p:txBody>
      </p:sp>
      <p:pic>
        <p:nvPicPr>
          <p:cNvPr id="4" name="Содержимое 3" descr="606D97D5-6594-4405-9893-B25BBE67831F.jpg"/>
          <p:cNvPicPr>
            <a:picLocks noGrp="1" noChangeAspect="1"/>
          </p:cNvPicPr>
          <p:nvPr>
            <p:ph idx="1"/>
          </p:nvPr>
        </p:nvPicPr>
        <p:blipFill>
          <a:blip r:embed="rId2" cstate="print"/>
          <a:stretch>
            <a:fillRect/>
          </a:stretch>
        </p:blipFill>
        <p:spPr>
          <a:xfrm>
            <a:off x="1428728" y="2000240"/>
            <a:ext cx="6379996"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14480" y="6000768"/>
            <a:ext cx="5857916" cy="369332"/>
          </a:xfrm>
          <a:prstGeom prst="rect">
            <a:avLst/>
          </a:prstGeom>
          <a:solidFill>
            <a:schemeClr val="bg1"/>
          </a:solidFill>
        </p:spPr>
        <p:txBody>
          <a:bodyPr wrap="square" rtlCol="0">
            <a:spAutoFit/>
          </a:bodyPr>
          <a:lstStyle/>
          <a:p>
            <a:r>
              <a:rPr lang="ru-RU" dirty="0" smtClean="0"/>
              <a:t>Знаем ли мы, чего может стоить нам эта бодрость ?</a:t>
            </a:r>
            <a:endParaRPr lang="ru-RU" dirty="0"/>
          </a:p>
        </p:txBody>
      </p:sp>
      <p:sp>
        <p:nvSpPr>
          <p:cNvPr id="6" name="Овал 5"/>
          <p:cNvSpPr/>
          <p:nvPr/>
        </p:nvSpPr>
        <p:spPr>
          <a:xfrm>
            <a:off x="9715536" y="3000372"/>
            <a:ext cx="28575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normAutofit fontScale="90000"/>
          </a:bodyPr>
          <a:lstStyle/>
          <a:p>
            <a:r>
              <a:rPr lang="ru-RU" dirty="0" smtClean="0"/>
              <a:t>Как часто вы пьете энергетики?</a:t>
            </a:r>
            <a:endParaRPr lang="ru-RU" dirty="0"/>
          </a:p>
        </p:txBody>
      </p:sp>
      <p:graphicFrame>
        <p:nvGraphicFramePr>
          <p:cNvPr id="4" name="Содержимое 3"/>
          <p:cNvGraphicFramePr>
            <a:graphicFrameLocks noGrp="1"/>
          </p:cNvGraphicFramePr>
          <p:nvPr>
            <p:ph idx="1"/>
          </p:nvPr>
        </p:nvGraphicFramePr>
        <p:xfrm>
          <a:off x="428596" y="1643050"/>
          <a:ext cx="8229600" cy="46037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dirty="0" smtClean="0"/>
              <a:t>С какой целью вы их пьете?</a:t>
            </a:r>
            <a:endParaRPr lang="ru-RU" dirty="0"/>
          </a:p>
        </p:txBody>
      </p:sp>
      <p:graphicFrame>
        <p:nvGraphicFramePr>
          <p:cNvPr id="4" name="Содержимое 3"/>
          <p:cNvGraphicFramePr>
            <a:graphicFrameLocks noGrp="1"/>
          </p:cNvGraphicFramePr>
          <p:nvPr>
            <p:ph idx="1"/>
          </p:nvPr>
        </p:nvGraphicFramePr>
        <p:xfrm>
          <a:off x="457200" y="1285861"/>
          <a:ext cx="8229600" cy="50387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fontScale="90000"/>
          </a:bodyPr>
          <a:lstStyle/>
          <a:p>
            <a:r>
              <a:rPr lang="ru-RU" dirty="0" smtClean="0"/>
              <a:t>Известен ли вам состав напитка?</a:t>
            </a:r>
            <a:endParaRPr lang="ru-RU" dirty="0"/>
          </a:p>
        </p:txBody>
      </p:sp>
      <p:graphicFrame>
        <p:nvGraphicFramePr>
          <p:cNvPr id="4" name="Содержимое 3"/>
          <p:cNvGraphicFramePr>
            <a:graphicFrameLocks noGrp="1"/>
          </p:cNvGraphicFramePr>
          <p:nvPr>
            <p:ph idx="1"/>
          </p:nvPr>
        </p:nvGraphicFramePr>
        <p:xfrm>
          <a:off x="457200" y="1500175"/>
          <a:ext cx="8229600" cy="48244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357322"/>
          </a:xfrm>
        </p:spPr>
        <p:txBody>
          <a:bodyPr>
            <a:normAutofit fontScale="90000"/>
          </a:bodyPr>
          <a:lstStyle/>
          <a:p>
            <a:r>
              <a:rPr lang="ru-RU" dirty="0" smtClean="0"/>
              <a:t>Опишите ваши ощущения после употребления напитка?</a:t>
            </a:r>
            <a:endParaRPr lang="ru-RU" dirty="0"/>
          </a:p>
        </p:txBody>
      </p:sp>
      <p:graphicFrame>
        <p:nvGraphicFramePr>
          <p:cNvPr id="5" name="Содержимое 4"/>
          <p:cNvGraphicFramePr>
            <a:graphicFrameLocks noGrp="1"/>
          </p:cNvGraphicFramePr>
          <p:nvPr>
            <p:ph idx="1"/>
          </p:nvPr>
        </p:nvGraphicFramePr>
        <p:xfrm>
          <a:off x="500034" y="2071678"/>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lstStyle/>
          <a:p>
            <a:r>
              <a:rPr lang="ru-RU" dirty="0" smtClean="0"/>
              <a:t>Результаты эксперимента</a:t>
            </a:r>
            <a:endParaRPr lang="ru-RU" dirty="0"/>
          </a:p>
        </p:txBody>
      </p:sp>
      <p:sp>
        <p:nvSpPr>
          <p:cNvPr id="3" name="Содержимое 2"/>
          <p:cNvSpPr>
            <a:spLocks noGrp="1"/>
          </p:cNvSpPr>
          <p:nvPr>
            <p:ph idx="1"/>
          </p:nvPr>
        </p:nvSpPr>
        <p:spPr>
          <a:xfrm>
            <a:off x="457200" y="1857364"/>
            <a:ext cx="8229600" cy="4643470"/>
          </a:xfrm>
        </p:spPr>
        <p:txBody>
          <a:bodyPr>
            <a:normAutofit fontScale="85000" lnSpcReduction="10000"/>
          </a:bodyPr>
          <a:lstStyle/>
          <a:p>
            <a:r>
              <a:rPr lang="ru-RU" dirty="0" smtClean="0">
                <a:latin typeface="+mj-lt"/>
              </a:rPr>
              <a:t>Исследование показало, что энергетические напитки повышают артериальное давление и пульс.</a:t>
            </a:r>
          </a:p>
          <a:p>
            <a:r>
              <a:rPr lang="ru-RU" dirty="0" smtClean="0">
                <a:latin typeface="+mj-lt"/>
              </a:rPr>
              <a:t>Бодрое состояние достигается употреблением избыточного количества кофеина и углеводов.</a:t>
            </a:r>
          </a:p>
          <a:p>
            <a:r>
              <a:rPr lang="ru-RU" dirty="0" smtClean="0">
                <a:latin typeface="+mj-lt"/>
              </a:rPr>
              <a:t> Можно предположить, что вредное воздействие  увеличивается при употреблении напитка вместе с алкоголем. Алкоголь и кофеин считаются антиподами, и шок организма, одновременно получающего оба вещества, может быть разрушительным. Этому способствует и отсутствие понимания и интереса к составу напитка.</a:t>
            </a:r>
          </a:p>
          <a:p>
            <a:r>
              <a:rPr lang="ru-RU" dirty="0" smtClean="0">
                <a:latin typeface="+mj-lt"/>
              </a:rPr>
              <a:t>Исходя из наблюдений за испытуемыми, я сделала вывод о кратковременности воздействия энергетика (40-60 мин). А потом возникает желание выпить его еще раз. Количество углеводов провоцирует жажду.</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a:bodyPr>
          <a:lstStyle/>
          <a:p>
            <a:r>
              <a:rPr lang="ru-RU" sz="4000" dirty="0" smtClean="0"/>
              <a:t>Анализ результатов анкетирования</a:t>
            </a:r>
            <a:endParaRPr lang="ru-RU" sz="4000" dirty="0"/>
          </a:p>
        </p:txBody>
      </p:sp>
      <p:sp>
        <p:nvSpPr>
          <p:cNvPr id="3" name="Содержимое 2"/>
          <p:cNvSpPr>
            <a:spLocks noGrp="1"/>
          </p:cNvSpPr>
          <p:nvPr>
            <p:ph idx="1"/>
          </p:nvPr>
        </p:nvSpPr>
        <p:spPr>
          <a:xfrm>
            <a:off x="457200" y="1935480"/>
            <a:ext cx="8229600" cy="4351040"/>
          </a:xfrm>
        </p:spPr>
        <p:txBody>
          <a:bodyPr>
            <a:normAutofit lnSpcReduction="10000"/>
          </a:bodyPr>
          <a:lstStyle/>
          <a:p>
            <a:r>
              <a:rPr lang="ru-RU" dirty="0" smtClean="0">
                <a:latin typeface="+mj-lt"/>
              </a:rPr>
              <a:t>Три четверти опрошенных употребляют энергетики.</a:t>
            </a:r>
          </a:p>
          <a:p>
            <a:r>
              <a:rPr lang="ru-RU" dirty="0" smtClean="0">
                <a:latin typeface="+mj-lt"/>
              </a:rPr>
              <a:t>Энергетики явно активизируют работу организма. Но большинство предпочитает употреблять их из-за приятного вкуса.</a:t>
            </a:r>
          </a:p>
          <a:p>
            <a:r>
              <a:rPr lang="ru-RU" dirty="0" smtClean="0">
                <a:latin typeface="+mj-lt"/>
              </a:rPr>
              <a:t>К сожалению, большинство потребителей не интересуются составом напитка. Это безответственно!</a:t>
            </a:r>
          </a:p>
          <a:p>
            <a:r>
              <a:rPr lang="ru-RU" dirty="0" smtClean="0">
                <a:latin typeface="+mj-lt"/>
              </a:rPr>
              <a:t>Те, кому нравится вкус напитка, скорее всего, не обращают внимание на эффект  от него.</a:t>
            </a:r>
          </a:p>
          <a:p>
            <a:r>
              <a:rPr lang="ru-RU" dirty="0" smtClean="0">
                <a:latin typeface="+mj-lt"/>
              </a:rPr>
              <a:t>Большинство опрошенных употребляют энергетические напитки, не зная состав напитка. </a:t>
            </a:r>
          </a:p>
          <a:p>
            <a:endParaRPr lang="ru-RU" dirty="0" smtClean="0"/>
          </a:p>
          <a:p>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normAutofit fontScale="92500"/>
          </a:bodyPr>
          <a:lstStyle/>
          <a:p>
            <a:r>
              <a:rPr lang="ru-RU" dirty="0" smtClean="0">
                <a:latin typeface="+mj-lt"/>
              </a:rPr>
              <a:t>Из результатов моего проекта очевидно, что потребление энергетиков вредно.</a:t>
            </a:r>
          </a:p>
          <a:p>
            <a:r>
              <a:rPr lang="ru-RU" dirty="0" smtClean="0">
                <a:latin typeface="+mj-lt"/>
              </a:rPr>
              <a:t>Необходимо объяснять людям, что прежде, чем употреблять продукт, надо изучить его состав.</a:t>
            </a:r>
          </a:p>
          <a:p>
            <a:r>
              <a:rPr lang="ru-RU" dirty="0" smtClean="0">
                <a:latin typeface="+mj-lt"/>
              </a:rPr>
              <a:t>Вы должны понимать, что </a:t>
            </a:r>
            <a:r>
              <a:rPr lang="ru-RU" dirty="0" err="1" smtClean="0">
                <a:latin typeface="+mj-lt"/>
              </a:rPr>
              <a:t>чудодействие</a:t>
            </a:r>
            <a:r>
              <a:rPr lang="ru-RU" dirty="0" smtClean="0">
                <a:latin typeface="+mj-lt"/>
              </a:rPr>
              <a:t>, которое обещает реклама, на самом деле, нет. Наоборот, энергетик выжимает все силы организма. Когда действие напитка заканчивается, организм требует новой стимуляции. Таким образом развивается зависимость. Не стоит портить свое здоровье, найдите более эффективные и полезные способы для повышения энергии! </a:t>
            </a:r>
          </a:p>
          <a:p>
            <a:endParaRPr lang="ru-RU" dirty="0" smtClean="0"/>
          </a:p>
          <a:p>
            <a:endParaRPr lang="ru-RU"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t>Источники</a:t>
            </a:r>
            <a:endParaRPr lang="ru-RU" dirty="0"/>
          </a:p>
        </p:txBody>
      </p:sp>
      <p:sp>
        <p:nvSpPr>
          <p:cNvPr id="3" name="Содержимое 2"/>
          <p:cNvSpPr>
            <a:spLocks noGrp="1"/>
          </p:cNvSpPr>
          <p:nvPr>
            <p:ph idx="1"/>
          </p:nvPr>
        </p:nvSpPr>
        <p:spPr>
          <a:xfrm>
            <a:off x="457200" y="1643050"/>
            <a:ext cx="8229600" cy="5214950"/>
          </a:xfrm>
        </p:spPr>
        <p:txBody>
          <a:bodyPr>
            <a:normAutofit fontScale="62500" lnSpcReduction="20000"/>
          </a:bodyPr>
          <a:lstStyle/>
          <a:p>
            <a:r>
              <a:rPr lang="ru-RU" dirty="0" smtClean="0">
                <a:solidFill>
                  <a:schemeClr val="tx2">
                    <a:lumMod val="60000"/>
                    <a:lumOff val="40000"/>
                  </a:schemeClr>
                </a:solidFill>
                <a:latin typeface="+mj-lt"/>
              </a:rPr>
              <a:t>Вред энергетических напитков- </a:t>
            </a:r>
            <a:r>
              <a:rPr lang="ru-RU" u="sng" dirty="0" smtClean="0">
                <a:solidFill>
                  <a:schemeClr val="tx2">
                    <a:lumMod val="60000"/>
                    <a:lumOff val="40000"/>
                  </a:schemeClr>
                </a:solidFill>
                <a:latin typeface="+mj-lt"/>
                <a:hlinkClick r:id="rId2"/>
              </a:rPr>
              <a:t>https://www.oum.ru/literature/zdorovje/vred-energeticheskikh-napitkov/</a:t>
            </a:r>
          </a:p>
          <a:p>
            <a:r>
              <a:rPr lang="ru-RU" dirty="0" smtClean="0">
                <a:solidFill>
                  <a:schemeClr val="tx2">
                    <a:lumMod val="60000"/>
                    <a:lumOff val="40000"/>
                  </a:schemeClr>
                </a:solidFill>
                <a:latin typeface="+mj-lt"/>
              </a:rPr>
              <a:t>Влияние напитка на организм - </a:t>
            </a:r>
            <a:r>
              <a:rPr lang="ru-RU" u="sng" dirty="0" smtClean="0">
                <a:solidFill>
                  <a:schemeClr val="tx2">
                    <a:lumMod val="60000"/>
                    <a:lumOff val="40000"/>
                  </a:schemeClr>
                </a:solidFill>
                <a:latin typeface="+mj-lt"/>
                <a:hlinkClick r:id="rId3"/>
              </a:rPr>
              <a:t>https://toitumine.ee/ru/kak-pravilno-pitatsya/rekomendatsii-v-oblasti-pitaniya-i-piramida-pitaniya/sladkie-i-solenye-zakuski/energeticheskie-napitki/vliyanie-energeticheskih-napitkov-na-zdorove</a:t>
            </a:r>
          </a:p>
          <a:p>
            <a:r>
              <a:rPr lang="ru-RU" dirty="0" smtClean="0">
                <a:solidFill>
                  <a:schemeClr val="tx2">
                    <a:lumMod val="60000"/>
                    <a:lumOff val="40000"/>
                  </a:schemeClr>
                </a:solidFill>
                <a:latin typeface="+mj-lt"/>
              </a:rPr>
              <a:t>Влияние энергетического напитка на организм- </a:t>
            </a:r>
            <a:r>
              <a:rPr lang="ru-RU" u="sng" dirty="0" smtClean="0">
                <a:solidFill>
                  <a:schemeClr val="tx2">
                    <a:lumMod val="60000"/>
                    <a:lumOff val="40000"/>
                  </a:schemeClr>
                </a:solidFill>
                <a:latin typeface="+mj-lt"/>
                <a:hlinkClick r:id="rId4"/>
              </a:rPr>
              <a:t>https://bestlavka.ru/vliyanie-ehnergetikov-na-organizm-cheloveka/</a:t>
            </a:r>
          </a:p>
          <a:p>
            <a:r>
              <a:rPr lang="ru-RU" dirty="0" smtClean="0">
                <a:solidFill>
                  <a:schemeClr val="tx2">
                    <a:lumMod val="60000"/>
                    <a:lumOff val="40000"/>
                  </a:schemeClr>
                </a:solidFill>
                <a:latin typeface="+mj-lt"/>
              </a:rPr>
              <a:t>Энергетические напитки. Плюсы и минусы - </a:t>
            </a:r>
            <a:r>
              <a:rPr lang="ru-RU" u="sng" dirty="0" smtClean="0">
                <a:solidFill>
                  <a:schemeClr val="tx2">
                    <a:lumMod val="60000"/>
                    <a:lumOff val="40000"/>
                  </a:schemeClr>
                </a:solidFill>
                <a:latin typeface="+mj-lt"/>
                <a:hlinkClick r:id="rId5"/>
              </a:rPr>
              <a:t>https://vseonauke.com/1009292806612061037/energetiki-i-ih-vliyanie-na-cheloveka-plyusy-i-minusy/</a:t>
            </a:r>
          </a:p>
          <a:p>
            <a:r>
              <a:rPr lang="ru-RU" dirty="0" smtClean="0">
                <a:solidFill>
                  <a:schemeClr val="tx2">
                    <a:lumMod val="60000"/>
                    <a:lumOff val="40000"/>
                  </a:schemeClr>
                </a:solidFill>
                <a:latin typeface="+mj-lt"/>
              </a:rPr>
              <a:t>История происхождения напитка- </a:t>
            </a:r>
            <a:r>
              <a:rPr lang="ru-RU" u="sng" dirty="0" smtClean="0">
                <a:solidFill>
                  <a:schemeClr val="tx2">
                    <a:lumMod val="60000"/>
                    <a:lumOff val="40000"/>
                  </a:schemeClr>
                </a:solidFill>
                <a:latin typeface="+mj-lt"/>
                <a:hlinkClick r:id="rId6"/>
              </a:rPr>
              <a:t>http://alcopedia.ru/energy-drinks/history/</a:t>
            </a:r>
          </a:p>
          <a:p>
            <a:r>
              <a:rPr lang="ru-RU" dirty="0" smtClean="0">
                <a:solidFill>
                  <a:schemeClr val="tx2">
                    <a:lumMod val="60000"/>
                    <a:lumOff val="40000"/>
                  </a:schemeClr>
                </a:solidFill>
                <a:latin typeface="+mj-lt"/>
              </a:rPr>
              <a:t>Можно ли пить энергетические напитки? Плюсы и минусы- </a:t>
            </a:r>
            <a:r>
              <a:rPr lang="ru-RU" u="sng" dirty="0" smtClean="0">
                <a:solidFill>
                  <a:schemeClr val="tx2">
                    <a:lumMod val="60000"/>
                    <a:lumOff val="40000"/>
                  </a:schemeClr>
                </a:solidFill>
                <a:latin typeface="+mj-lt"/>
                <a:hlinkClick r:id="rId7"/>
              </a:rPr>
              <a:t>https://fb.ru/article/396115/mojno-li-pit-energetiki-plyusyi-i-minusyi-upotrebleniya-energeticheskih-napitkov</a:t>
            </a:r>
          </a:p>
          <a:p>
            <a:r>
              <a:rPr lang="ru-RU" dirty="0" smtClean="0">
                <a:solidFill>
                  <a:schemeClr val="tx2">
                    <a:lumMod val="60000"/>
                    <a:lumOff val="40000"/>
                  </a:schemeClr>
                </a:solidFill>
                <a:latin typeface="+mj-lt"/>
              </a:rPr>
              <a:t>Что такое кофеин? </a:t>
            </a:r>
            <a:r>
              <a:rPr lang="ru-RU" u="sng" dirty="0" smtClean="0">
                <a:solidFill>
                  <a:schemeClr val="tx2">
                    <a:lumMod val="60000"/>
                    <a:lumOff val="40000"/>
                  </a:schemeClr>
                </a:solidFill>
                <a:latin typeface="+mj-lt"/>
                <a:hlinkClick r:id="rId8"/>
              </a:rPr>
              <a:t>https://russiaherb.com/caffeine/</a:t>
            </a:r>
          </a:p>
          <a:p>
            <a:r>
              <a:rPr lang="ru-RU" dirty="0" smtClean="0">
                <a:solidFill>
                  <a:schemeClr val="tx2">
                    <a:lumMod val="60000"/>
                    <a:lumOff val="40000"/>
                  </a:schemeClr>
                </a:solidFill>
                <a:latin typeface="+mj-lt"/>
              </a:rPr>
              <a:t>Витамины группы В </a:t>
            </a:r>
            <a:r>
              <a:rPr lang="ru-RU" dirty="0" err="1" smtClean="0">
                <a:solidFill>
                  <a:schemeClr val="tx2">
                    <a:lumMod val="60000"/>
                    <a:lumOff val="40000"/>
                  </a:schemeClr>
                </a:solidFill>
                <a:latin typeface="+mj-lt"/>
              </a:rPr>
              <a:t>в</a:t>
            </a:r>
            <a:r>
              <a:rPr lang="ru-RU" dirty="0" smtClean="0">
                <a:solidFill>
                  <a:schemeClr val="tx2">
                    <a:lumMod val="60000"/>
                    <a:lumOff val="40000"/>
                  </a:schemeClr>
                </a:solidFill>
                <a:latin typeface="+mj-lt"/>
              </a:rPr>
              <a:t> напитке- </a:t>
            </a:r>
            <a:r>
              <a:rPr lang="ru-RU" u="sng" dirty="0" smtClean="0">
                <a:solidFill>
                  <a:schemeClr val="tx2">
                    <a:lumMod val="60000"/>
                    <a:lumOff val="40000"/>
                  </a:schemeClr>
                </a:solidFill>
                <a:latin typeface="+mj-lt"/>
                <a:hlinkClick r:id="rId9"/>
              </a:rPr>
              <a:t>https://yandex.ru/turbo?text=https%3A%2F%2Fedaplus.info%2Fvitamins%2Fvitamin-b.html</a:t>
            </a:r>
          </a:p>
          <a:p>
            <a:r>
              <a:rPr lang="ru-RU" dirty="0" smtClean="0">
                <a:solidFill>
                  <a:schemeClr val="tx2">
                    <a:lumMod val="60000"/>
                    <a:lumOff val="40000"/>
                  </a:schemeClr>
                </a:solidFill>
                <a:latin typeface="+mj-lt"/>
              </a:rPr>
              <a:t>В чем опасность энергетических напитков? </a:t>
            </a:r>
            <a:r>
              <a:rPr lang="ru-RU" u="sng" dirty="0" smtClean="0">
                <a:solidFill>
                  <a:schemeClr val="tx2">
                    <a:lumMod val="60000"/>
                    <a:lumOff val="40000"/>
                  </a:schemeClr>
                </a:solidFill>
                <a:latin typeface="+mj-lt"/>
                <a:hlinkClick r:id="rId10"/>
              </a:rPr>
              <a:t>http://spbmy.ru/2012/09/400383</a:t>
            </a:r>
          </a:p>
          <a:p>
            <a:r>
              <a:rPr lang="ru-RU" dirty="0" smtClean="0">
                <a:solidFill>
                  <a:schemeClr val="tx2">
                    <a:lumMod val="60000"/>
                    <a:lumOff val="40000"/>
                  </a:schemeClr>
                </a:solidFill>
                <a:latin typeface="+mj-lt"/>
              </a:rPr>
              <a:t>Сахар и энергетические напитки- </a:t>
            </a:r>
            <a:r>
              <a:rPr lang="ru-RU" u="sng" dirty="0" smtClean="0">
                <a:solidFill>
                  <a:schemeClr val="tx2">
                    <a:lumMod val="60000"/>
                    <a:lumOff val="40000"/>
                  </a:schemeClr>
                </a:solidFill>
                <a:latin typeface="+mj-lt"/>
                <a:hlinkClick r:id="rId11"/>
              </a:rPr>
              <a:t>http://www.teamlife.ru/2016/11/03/10-faktov-o-vrede-sakhara/</a:t>
            </a:r>
          </a:p>
          <a:p>
            <a:r>
              <a:rPr lang="en-US" u="sng" dirty="0" smtClean="0">
                <a:solidFill>
                  <a:schemeClr val="tx2">
                    <a:lumMod val="60000"/>
                    <a:lumOff val="40000"/>
                  </a:schemeClr>
                </a:solidFill>
                <a:latin typeface="+mj-lt"/>
                <a:hlinkClick r:id="rId12"/>
              </a:rPr>
              <a:t>https://woman.rambler.ru/cooking/38702407-v-odnoy-banke-energetika-obnaruzhili-20-chaynyh-lozhek-sahara/?updated</a:t>
            </a:r>
          </a:p>
          <a:p>
            <a:endParaRPr lang="ru-RU" dirty="0" smtClean="0">
              <a:solidFill>
                <a:schemeClr val="tx2">
                  <a:lumMod val="60000"/>
                  <a:lumOff val="40000"/>
                </a:schemeClr>
              </a:solidFill>
              <a:latin typeface="+mj-lt"/>
            </a:endParaRPr>
          </a:p>
          <a:p>
            <a:endParaRPr lang="ru-RU" dirty="0">
              <a:solidFill>
                <a:schemeClr val="bg2">
                  <a:lumMod val="75000"/>
                </a:schemeClr>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пасибо за внимание.jpg"/>
          <p:cNvPicPr>
            <a:picLocks noGrp="1" noChangeAspect="1"/>
          </p:cNvPicPr>
          <p:nvPr>
            <p:ph idx="1"/>
          </p:nvPr>
        </p:nvPicPr>
        <p:blipFill>
          <a:blip r:embed="rId2"/>
          <a:stretch>
            <a:fillRect/>
          </a:stretch>
        </p:blipFill>
        <p:spPr>
          <a:xfrm>
            <a:off x="0" y="1"/>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5500726"/>
          </a:xfrm>
        </p:spPr>
        <p:txBody>
          <a:bodyPr>
            <a:normAutofit fontScale="92500" lnSpcReduction="20000"/>
          </a:bodyPr>
          <a:lstStyle/>
          <a:p>
            <a:pPr>
              <a:buNone/>
            </a:pPr>
            <a:endParaRPr lang="ru-RU" dirty="0" smtClean="0"/>
          </a:p>
          <a:p>
            <a:r>
              <a:rPr lang="ru-RU" dirty="0" smtClean="0">
                <a:latin typeface="Times New Roman" pitchFamily="18" charset="0"/>
                <a:cs typeface="Times New Roman" pitchFamily="18" charset="0"/>
              </a:rPr>
              <a:t>Цель работы: Исследование воздействия энергетических напитков на организм человека</a:t>
            </a:r>
          </a:p>
          <a:p>
            <a:r>
              <a:rPr lang="ru-RU" dirty="0" smtClean="0">
                <a:latin typeface="Times New Roman" pitchFamily="18" charset="0"/>
                <a:cs typeface="Times New Roman" pitchFamily="18" charset="0"/>
              </a:rPr>
              <a:t>Задачи: </a:t>
            </a:r>
          </a:p>
          <a:p>
            <a:pPr marL="514350" indent="-514350">
              <a:buFont typeface="+mj-lt"/>
              <a:buAutoNum type="arabicPeriod"/>
            </a:pPr>
            <a:r>
              <a:rPr lang="ru-RU" dirty="0" smtClean="0">
                <a:latin typeface="Times New Roman" pitchFamily="18" charset="0"/>
                <a:cs typeface="Times New Roman" pitchFamily="18" charset="0"/>
              </a:rPr>
              <a:t>Выбор темы</a:t>
            </a:r>
          </a:p>
          <a:p>
            <a:pPr marL="514350" indent="-514350">
              <a:buFont typeface="+mj-lt"/>
              <a:buAutoNum type="arabicPeriod"/>
            </a:pPr>
            <a:r>
              <a:rPr lang="ru-RU" dirty="0" smtClean="0">
                <a:latin typeface="Times New Roman" pitchFamily="18" charset="0"/>
                <a:cs typeface="Times New Roman" pitchFamily="18" charset="0"/>
              </a:rPr>
              <a:t>Изучить рынок производителей </a:t>
            </a:r>
          </a:p>
          <a:p>
            <a:pPr marL="514350" indent="-514350">
              <a:buFont typeface="+mj-lt"/>
              <a:buAutoNum type="arabicPeriod"/>
            </a:pPr>
            <a:r>
              <a:rPr lang="ru-RU" dirty="0" smtClean="0">
                <a:latin typeface="Times New Roman" pitchFamily="18" charset="0"/>
                <a:cs typeface="Times New Roman" pitchFamily="18" charset="0"/>
              </a:rPr>
              <a:t>Изучить состав энергетических напитков </a:t>
            </a:r>
          </a:p>
          <a:p>
            <a:pPr marL="514350" indent="-514350">
              <a:buFont typeface="+mj-lt"/>
              <a:buAutoNum type="arabicPeriod"/>
            </a:pPr>
            <a:r>
              <a:rPr lang="ru-RU" dirty="0" smtClean="0">
                <a:latin typeface="Times New Roman" pitchFamily="18" charset="0"/>
                <a:cs typeface="Times New Roman" pitchFamily="18" charset="0"/>
              </a:rPr>
              <a:t>Изучить свойства ингредиентов  </a:t>
            </a:r>
          </a:p>
          <a:p>
            <a:pPr marL="514350" indent="-514350">
              <a:buFont typeface="+mj-lt"/>
              <a:buAutoNum type="arabicPeriod"/>
            </a:pPr>
            <a:r>
              <a:rPr lang="ru-RU" dirty="0" smtClean="0">
                <a:latin typeface="Times New Roman" pitchFamily="18" charset="0"/>
                <a:cs typeface="Times New Roman" pitchFamily="18" charset="0"/>
              </a:rPr>
              <a:t>Поиск сведений об ингредиентах </a:t>
            </a:r>
          </a:p>
          <a:p>
            <a:pPr marL="514350" indent="-514350">
              <a:buFont typeface="+mj-lt"/>
              <a:buAutoNum type="arabicPeriod"/>
            </a:pPr>
            <a:r>
              <a:rPr lang="ru-RU" dirty="0" smtClean="0">
                <a:latin typeface="Times New Roman" pitchFamily="18" charset="0"/>
                <a:cs typeface="Times New Roman" pitchFamily="18" charset="0"/>
              </a:rPr>
              <a:t>Изучить действие напитка на организм</a:t>
            </a:r>
          </a:p>
          <a:p>
            <a:pPr marL="514350" indent="-514350">
              <a:buFont typeface="+mj-lt"/>
              <a:buAutoNum type="arabicPeriod"/>
            </a:pPr>
            <a:r>
              <a:rPr lang="ru-RU" dirty="0" smtClean="0">
                <a:latin typeface="Times New Roman" pitchFamily="18" charset="0"/>
                <a:cs typeface="Times New Roman" pitchFamily="18" charset="0"/>
              </a:rPr>
              <a:t>Разработка эксперимента</a:t>
            </a:r>
          </a:p>
          <a:p>
            <a:pPr marL="514350" indent="-514350">
              <a:buFont typeface="+mj-lt"/>
              <a:buAutoNum type="arabicPeriod"/>
            </a:pPr>
            <a:r>
              <a:rPr lang="ru-RU" dirty="0" smtClean="0">
                <a:latin typeface="Times New Roman" pitchFamily="18" charset="0"/>
                <a:cs typeface="Times New Roman" pitchFamily="18" charset="0"/>
              </a:rPr>
              <a:t>Проведение эксперимента</a:t>
            </a:r>
          </a:p>
          <a:p>
            <a:pPr marL="514350" indent="-514350">
              <a:buFont typeface="+mj-lt"/>
              <a:buAutoNum type="arabicPeriod"/>
            </a:pPr>
            <a:r>
              <a:rPr lang="ru-RU" dirty="0" smtClean="0">
                <a:latin typeface="Times New Roman" pitchFamily="18" charset="0"/>
                <a:cs typeface="Times New Roman" pitchFamily="18" charset="0"/>
              </a:rPr>
              <a:t>Выводы</a:t>
            </a:r>
            <a:endParaRPr lang="az-Latn-AZ" dirty="0" smtClean="0">
              <a:latin typeface="Times New Roman" pitchFamily="18" charset="0"/>
              <a:cs typeface="Times New Roman" pitchFamily="18" charset="0"/>
            </a:endParaRPr>
          </a:p>
          <a:p>
            <a:pPr marL="514350" indent="-514350">
              <a:buFont typeface="+mj-lt"/>
              <a:buAutoNum type="arabicPeriod"/>
            </a:pPr>
            <a:r>
              <a:rPr lang="ru-RU" dirty="0" smtClean="0">
                <a:latin typeface="Times New Roman" pitchFamily="18" charset="0"/>
                <a:cs typeface="Times New Roman" pitchFamily="18" charset="0"/>
              </a:rPr>
              <a:t>Опрос</a:t>
            </a:r>
            <a:endParaRPr lang="az-Latn-AZ" dirty="0" smtClean="0">
              <a:latin typeface="Times New Roman" pitchFamily="18" charset="0"/>
              <a:cs typeface="Times New Roman" pitchFamily="18" charset="0"/>
            </a:endParaRPr>
          </a:p>
          <a:p>
            <a:pPr marL="514350" indent="-514350">
              <a:buFont typeface="+mj-lt"/>
              <a:buAutoNum type="arabicPeriod"/>
            </a:pPr>
            <a:endParaRPr lang="az-Latn-AZ" dirty="0" smtClean="0">
              <a:latin typeface="Times New Roman" pitchFamily="18" charset="0"/>
              <a:cs typeface="Times New Roman" pitchFamily="18" charset="0"/>
            </a:endParaRPr>
          </a:p>
          <a:p>
            <a:pPr marL="514350" indent="-514350">
              <a:buFont typeface="+mj-lt"/>
              <a:buAutoNum type="arabicPeriod"/>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071570"/>
          </a:xfrm>
        </p:spPr>
        <p:txBody>
          <a:bodyPr>
            <a:noAutofit/>
          </a:bodyPr>
          <a:lstStyle/>
          <a:p>
            <a:r>
              <a:rPr lang="ru-RU" sz="4400" dirty="0" smtClean="0">
                <a:latin typeface="Times New Roman" pitchFamily="18" charset="0"/>
                <a:cs typeface="Times New Roman" pitchFamily="18" charset="0"/>
              </a:rPr>
              <a:t>Проблемы, на решение</a:t>
            </a:r>
            <a:r>
              <a:rPr lang="az-Latn-AZ" sz="44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которых направлено исследование:</a:t>
            </a:r>
            <a:endParaRPr lang="ru-RU" sz="4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357430"/>
            <a:ext cx="8229600" cy="4929222"/>
          </a:xfrm>
        </p:spPr>
        <p:txBody>
          <a:bodyPr>
            <a:normAutofit/>
          </a:bodyPr>
          <a:lstStyle/>
          <a:p>
            <a:r>
              <a:rPr lang="ru-RU" sz="3200" dirty="0" smtClean="0">
                <a:latin typeface="+mj-lt"/>
                <a:cs typeface="Times New Roman" pitchFamily="18" charset="0"/>
              </a:rPr>
              <a:t>Непонимание людей о возможных побочных действиях энергетических напитков</a:t>
            </a:r>
          </a:p>
          <a:p>
            <a:r>
              <a:rPr lang="ru-RU" sz="3200" dirty="0" smtClean="0">
                <a:latin typeface="+mj-lt"/>
                <a:cs typeface="Times New Roman" pitchFamily="18" charset="0"/>
              </a:rPr>
              <a:t>Не все производители добросовестно указывают состав</a:t>
            </a:r>
            <a:endParaRPr lang="ru-RU" sz="32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Гипотеза:</a:t>
            </a:r>
            <a:endParaRPr lang="ru-RU" dirty="0"/>
          </a:p>
        </p:txBody>
      </p:sp>
      <p:sp>
        <p:nvSpPr>
          <p:cNvPr id="3" name="Содержимое 2"/>
          <p:cNvSpPr>
            <a:spLocks noGrp="1"/>
          </p:cNvSpPr>
          <p:nvPr>
            <p:ph idx="1"/>
          </p:nvPr>
        </p:nvSpPr>
        <p:spPr>
          <a:xfrm>
            <a:off x="457200" y="1935480"/>
            <a:ext cx="8229600" cy="5208296"/>
          </a:xfrm>
        </p:spPr>
        <p:txBody>
          <a:bodyPr/>
          <a:lstStyle/>
          <a:p>
            <a:r>
              <a:rPr lang="ru-RU" sz="3200" dirty="0" smtClean="0">
                <a:latin typeface="+mj-lt"/>
              </a:rPr>
              <a:t>Энергетические напитки имеют отрицательные побочные действия</a:t>
            </a:r>
          </a:p>
          <a:p>
            <a:pPr>
              <a:buNone/>
            </a:pPr>
            <a:endParaRPr lang="ru-RU" dirty="0" smtClean="0">
              <a:latin typeface="+mj-lt"/>
            </a:endParaRPr>
          </a:p>
          <a:p>
            <a:pPr>
              <a:buNone/>
            </a:pPr>
            <a:r>
              <a:rPr lang="ru-RU" sz="3200" b="1" dirty="0" smtClean="0">
                <a:latin typeface="+mj-lt"/>
              </a:rPr>
              <a:t>Объект и предмет исследования:</a:t>
            </a:r>
          </a:p>
          <a:p>
            <a:pPr>
              <a:buNone/>
            </a:pPr>
            <a:r>
              <a:rPr lang="ru-RU" sz="3200" dirty="0" smtClean="0">
                <a:latin typeface="+mj-lt"/>
              </a:rPr>
              <a:t>Объект- возрастные группы людей</a:t>
            </a:r>
          </a:p>
          <a:p>
            <a:pPr>
              <a:buNone/>
            </a:pPr>
            <a:r>
              <a:rPr lang="ru-RU" sz="3200" dirty="0" smtClean="0">
                <a:latin typeface="+mj-lt"/>
              </a:rPr>
              <a:t>Предмет- энергетики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исследования:</a:t>
            </a:r>
            <a:endParaRPr lang="ru-RU" dirty="0"/>
          </a:p>
        </p:txBody>
      </p:sp>
      <p:sp>
        <p:nvSpPr>
          <p:cNvPr id="3" name="Содержимое 2"/>
          <p:cNvSpPr>
            <a:spLocks noGrp="1"/>
          </p:cNvSpPr>
          <p:nvPr>
            <p:ph idx="1"/>
          </p:nvPr>
        </p:nvSpPr>
        <p:spPr>
          <a:xfrm>
            <a:off x="457200" y="1935480"/>
            <a:ext cx="8229600" cy="4922520"/>
          </a:xfrm>
        </p:spPr>
        <p:txBody>
          <a:bodyPr>
            <a:normAutofit/>
          </a:bodyPr>
          <a:lstStyle/>
          <a:p>
            <a:r>
              <a:rPr lang="ru-RU" sz="3200" dirty="0" smtClean="0">
                <a:latin typeface="+mj-lt"/>
              </a:rPr>
              <a:t>Изучение и анализ литературы</a:t>
            </a:r>
          </a:p>
          <a:p>
            <a:r>
              <a:rPr lang="ru-RU" sz="3200" dirty="0" smtClean="0">
                <a:latin typeface="+mj-lt"/>
              </a:rPr>
              <a:t>Наблюдение</a:t>
            </a:r>
          </a:p>
          <a:p>
            <a:r>
              <a:rPr lang="ru-RU" sz="3200" dirty="0" smtClean="0">
                <a:latin typeface="+mj-lt"/>
              </a:rPr>
              <a:t>Сравнение</a:t>
            </a:r>
          </a:p>
          <a:p>
            <a:r>
              <a:rPr lang="ru-RU" sz="3200" dirty="0" smtClean="0">
                <a:latin typeface="+mj-lt"/>
              </a:rPr>
              <a:t>Измерение</a:t>
            </a:r>
          </a:p>
          <a:p>
            <a:r>
              <a:rPr lang="ru-RU" sz="3200" dirty="0" smtClean="0">
                <a:latin typeface="+mj-lt"/>
              </a:rPr>
              <a:t>Эксперимент</a:t>
            </a:r>
          </a:p>
          <a:p>
            <a:r>
              <a:rPr lang="ru-RU" sz="3200" dirty="0" smtClean="0">
                <a:latin typeface="+mj-lt"/>
              </a:rPr>
              <a:t>Опрос</a:t>
            </a:r>
            <a:endParaRPr lang="ru-RU" sz="32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t>Содержание исследования</a:t>
            </a:r>
            <a:endParaRPr lang="ru-RU" dirty="0"/>
          </a:p>
        </p:txBody>
      </p:sp>
      <p:sp>
        <p:nvSpPr>
          <p:cNvPr id="3" name="Содержимое 2"/>
          <p:cNvSpPr>
            <a:spLocks noGrp="1"/>
          </p:cNvSpPr>
          <p:nvPr>
            <p:ph idx="1"/>
          </p:nvPr>
        </p:nvSpPr>
        <p:spPr>
          <a:xfrm>
            <a:off x="428596" y="1643050"/>
            <a:ext cx="8229600" cy="5072098"/>
          </a:xfrm>
        </p:spPr>
        <p:txBody>
          <a:bodyPr>
            <a:normAutofit fontScale="77500" lnSpcReduction="20000"/>
          </a:bodyPr>
          <a:lstStyle/>
          <a:p>
            <a:r>
              <a:rPr lang="ru-RU" dirty="0" smtClean="0">
                <a:latin typeface="+mj-lt"/>
              </a:rPr>
              <a:t>Введение................................................................................................3                                                                                                       </a:t>
            </a:r>
          </a:p>
          <a:p>
            <a:r>
              <a:rPr lang="ru-RU" dirty="0" smtClean="0">
                <a:latin typeface="+mj-lt"/>
              </a:rPr>
              <a:t>Глава 1.                                                                                                                                       </a:t>
            </a:r>
          </a:p>
          <a:p>
            <a:r>
              <a:rPr lang="ru-RU" dirty="0" smtClean="0">
                <a:latin typeface="+mj-lt"/>
              </a:rPr>
              <a:t>1.1. Что такое энергетик?......................................................................5</a:t>
            </a:r>
          </a:p>
          <a:p>
            <a:r>
              <a:rPr lang="ru-RU" dirty="0" smtClean="0">
                <a:latin typeface="+mj-lt"/>
              </a:rPr>
              <a:t>1.2. История происхождения напитка.................................................6                                                                                                </a:t>
            </a:r>
          </a:p>
          <a:p>
            <a:r>
              <a:rPr lang="ru-RU" dirty="0" smtClean="0">
                <a:latin typeface="+mj-lt"/>
              </a:rPr>
              <a:t>1.3. Что входит в состав энергетического напитка?........................... 7</a:t>
            </a:r>
          </a:p>
          <a:p>
            <a:r>
              <a:rPr lang="ru-RU" dirty="0" smtClean="0">
                <a:latin typeface="+mj-lt"/>
              </a:rPr>
              <a:t>1.4. Влияние энергетического напитка на организм........................15</a:t>
            </a:r>
          </a:p>
          <a:p>
            <a:r>
              <a:rPr lang="ru-RU" dirty="0" smtClean="0">
                <a:latin typeface="+mj-lt"/>
              </a:rPr>
              <a:t>Глава 2.</a:t>
            </a:r>
          </a:p>
          <a:p>
            <a:r>
              <a:rPr lang="ru-RU" dirty="0" smtClean="0">
                <a:latin typeface="+mj-lt"/>
              </a:rPr>
              <a:t>2.1. Эксперимент: функциональные пробы "до" и "после" приема энергетического напитка....................................................................18</a:t>
            </a:r>
          </a:p>
          <a:p>
            <a:r>
              <a:rPr lang="ru-RU" dirty="0" smtClean="0">
                <a:latin typeface="+mj-lt"/>
              </a:rPr>
              <a:t>2.2. Анкетирование.............................................................................19</a:t>
            </a:r>
          </a:p>
          <a:p>
            <a:r>
              <a:rPr lang="ru-RU" dirty="0" smtClean="0">
                <a:latin typeface="+mj-lt"/>
              </a:rPr>
              <a:t>Глава 3.</a:t>
            </a:r>
          </a:p>
          <a:p>
            <a:r>
              <a:rPr lang="ru-RU" dirty="0" smtClean="0">
                <a:latin typeface="+mj-lt"/>
              </a:rPr>
              <a:t>3.1. Результаты эксперимента............................................................22</a:t>
            </a:r>
          </a:p>
          <a:p>
            <a:r>
              <a:rPr lang="ru-RU" dirty="0" smtClean="0">
                <a:latin typeface="+mj-lt"/>
              </a:rPr>
              <a:t>3.2. Анализ результатов анкетирования............................................22 Выводы.................................................................................................22</a:t>
            </a:r>
          </a:p>
          <a:p>
            <a:r>
              <a:rPr lang="ru-RU" dirty="0" smtClean="0">
                <a:latin typeface="+mj-lt"/>
              </a:rPr>
              <a:t>Список литературы..............................................................................24</a:t>
            </a:r>
          </a:p>
          <a:p>
            <a:endParaRPr lang="ru-RU"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r>
              <a:rPr lang="ru-RU" sz="4400" dirty="0" smtClean="0"/>
              <a:t>Что такое энергетические напитки</a:t>
            </a:r>
            <a:endParaRPr lang="ru-RU" sz="4400" dirty="0"/>
          </a:p>
        </p:txBody>
      </p:sp>
      <p:sp>
        <p:nvSpPr>
          <p:cNvPr id="3" name="Содержимое 2"/>
          <p:cNvSpPr>
            <a:spLocks noGrp="1"/>
          </p:cNvSpPr>
          <p:nvPr>
            <p:ph idx="1"/>
          </p:nvPr>
        </p:nvSpPr>
        <p:spPr>
          <a:xfrm>
            <a:off x="500034" y="1857364"/>
            <a:ext cx="8229600" cy="4429156"/>
          </a:xfrm>
        </p:spPr>
        <p:txBody>
          <a:bodyPr>
            <a:normAutofit/>
          </a:bodyPr>
          <a:lstStyle/>
          <a:p>
            <a:pPr>
              <a:buNone/>
            </a:pPr>
            <a:r>
              <a:rPr lang="ru-RU" sz="2800" dirty="0" smtClean="0">
                <a:latin typeface="+mj-lt"/>
              </a:rPr>
              <a:t>   Энергетические напитки — напитки, в которых делается акцент на их способность стимулировать центральную нервную систему человека. Это продукт, для производства которого используются различные стимуляторы, а также вспомогательные ингредиенты. К слову сказать, энергетические напитки содержат и витамины, однако полезными их сей факт не делает.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fontScale="90000"/>
          </a:bodyPr>
          <a:lstStyle/>
          <a:p>
            <a:r>
              <a:rPr lang="ru-RU" dirty="0" smtClean="0"/>
              <a:t>История происхождения напитка</a:t>
            </a:r>
            <a:endParaRPr lang="ru-RU" dirty="0"/>
          </a:p>
        </p:txBody>
      </p:sp>
      <p:sp>
        <p:nvSpPr>
          <p:cNvPr id="3" name="Содержимое 2"/>
          <p:cNvSpPr>
            <a:spLocks noGrp="1"/>
          </p:cNvSpPr>
          <p:nvPr>
            <p:ph idx="1"/>
          </p:nvPr>
        </p:nvSpPr>
        <p:spPr/>
        <p:txBody>
          <a:bodyPr/>
          <a:lstStyle/>
          <a:p>
            <a:r>
              <a:rPr lang="ru-RU" dirty="0" smtClean="0"/>
              <a:t>С</a:t>
            </a:r>
            <a:r>
              <a:rPr lang="ru-RU" dirty="0" smtClean="0">
                <a:latin typeface="+mj-lt"/>
              </a:rPr>
              <a:t>амый первый энергетический напиток был выпущен в Японии в 1962 году </a:t>
            </a:r>
          </a:p>
          <a:p>
            <a:r>
              <a:rPr lang="ru-RU" dirty="0" smtClean="0">
                <a:latin typeface="+mj-lt"/>
              </a:rPr>
              <a:t>В магазинах Европы энергетики впервые появились в 1984 году, когда австрийский предприниматель  Дитрих </a:t>
            </a:r>
            <a:r>
              <a:rPr lang="ru-RU" dirty="0" err="1" smtClean="0">
                <a:latin typeface="+mj-lt"/>
              </a:rPr>
              <a:t>Матешиц</a:t>
            </a:r>
            <a:r>
              <a:rPr lang="ru-RU" dirty="0" smtClean="0">
                <a:latin typeface="+mj-lt"/>
              </a:rPr>
              <a:t>, побывав в Азии, решил открыть их промышленное производство.</a:t>
            </a:r>
          </a:p>
          <a:p>
            <a:r>
              <a:rPr lang="ru-RU" dirty="0" smtClean="0">
                <a:latin typeface="+mj-lt"/>
              </a:rPr>
              <a:t>Производством энергетиков теперь занимаются не только профильные предприятия, такие как </a:t>
            </a:r>
            <a:r>
              <a:rPr lang="ru-RU" dirty="0" err="1" smtClean="0">
                <a:latin typeface="+mj-lt"/>
              </a:rPr>
              <a:t>Red</a:t>
            </a:r>
            <a:r>
              <a:rPr lang="ru-RU" dirty="0" smtClean="0">
                <a:latin typeface="+mj-lt"/>
              </a:rPr>
              <a:t> </a:t>
            </a:r>
            <a:r>
              <a:rPr lang="ru-RU" dirty="0" err="1" smtClean="0">
                <a:latin typeface="+mj-lt"/>
              </a:rPr>
              <a:t>Bull</a:t>
            </a:r>
            <a:r>
              <a:rPr lang="ru-RU" dirty="0" smtClean="0">
                <a:latin typeface="+mj-lt"/>
              </a:rPr>
              <a:t>, но и лидеры безалкогольной индустрии – </a:t>
            </a:r>
            <a:r>
              <a:rPr lang="ru-RU" dirty="0" err="1" smtClean="0">
                <a:latin typeface="+mj-lt"/>
              </a:rPr>
              <a:t>Pepsi</a:t>
            </a:r>
            <a:r>
              <a:rPr lang="ru-RU" dirty="0" smtClean="0">
                <a:latin typeface="+mj-lt"/>
              </a:rPr>
              <a:t> и </a:t>
            </a:r>
            <a:r>
              <a:rPr lang="ru-RU" dirty="0" err="1" smtClean="0">
                <a:latin typeface="+mj-lt"/>
              </a:rPr>
              <a:t>Coca-Cola</a:t>
            </a:r>
            <a:r>
              <a:rPr lang="ru-RU" dirty="0" smtClean="0">
                <a:latin typeface="+mj-lt"/>
              </a:rPr>
              <a:t>.</a:t>
            </a:r>
          </a:p>
          <a:p>
            <a:endParaRPr lang="ru-RU" dirty="0" smtClean="0">
              <a:latin typeface="+mj-lt"/>
            </a:endParaRP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775</TotalTime>
  <Words>1040</Words>
  <Application>Microsoft Office PowerPoint</Application>
  <PresentationFormat>Экран (4:3)</PresentationFormat>
  <Paragraphs>176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ГБОУ «Школа №1505»</vt:lpstr>
      <vt:lpstr>Актуальность:</vt:lpstr>
      <vt:lpstr>Слайд 3</vt:lpstr>
      <vt:lpstr>Проблемы, на решение которых направлено исследование:</vt:lpstr>
      <vt:lpstr>Гипотеза:</vt:lpstr>
      <vt:lpstr>Методы исследования:</vt:lpstr>
      <vt:lpstr>Содержание исследования</vt:lpstr>
      <vt:lpstr>Что такое энергетические напитки</vt:lpstr>
      <vt:lpstr>История происхождения напитка</vt:lpstr>
      <vt:lpstr>Состав энергетического напитка</vt:lpstr>
      <vt:lpstr>Слайд 11</vt:lpstr>
      <vt:lpstr>Вред энергетических напитков</vt:lpstr>
      <vt:lpstr>Слайд 13</vt:lpstr>
      <vt:lpstr>Слайд 14</vt:lpstr>
      <vt:lpstr> При длительном употреблении напитка возникают и развиваются различные недуги</vt:lpstr>
      <vt:lpstr>Эксперимент</vt:lpstr>
      <vt:lpstr>Слайд 17</vt:lpstr>
      <vt:lpstr> Анкетирование</vt:lpstr>
      <vt:lpstr>Употребляете ли вы энергетические напитки?</vt:lpstr>
      <vt:lpstr>Как часто вы пьете энергетики?</vt:lpstr>
      <vt:lpstr>С какой целью вы их пьете?</vt:lpstr>
      <vt:lpstr>Известен ли вам состав напитка?</vt:lpstr>
      <vt:lpstr>Опишите ваши ощущения после употребления напитка?</vt:lpstr>
      <vt:lpstr>Результаты эксперимента</vt:lpstr>
      <vt:lpstr>Анализ результатов анкетирования</vt:lpstr>
      <vt:lpstr>Выводы</vt:lpstr>
      <vt:lpstr>Источники</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«Школа №1505»</dc:title>
  <dc:creator>РАУФ</dc:creator>
  <cp:lastModifiedBy>РАУФ</cp:lastModifiedBy>
  <cp:revision>81</cp:revision>
  <dcterms:created xsi:type="dcterms:W3CDTF">2019-12-22T12:33:17Z</dcterms:created>
  <dcterms:modified xsi:type="dcterms:W3CDTF">2020-03-19T08:42:32Z</dcterms:modified>
</cp:coreProperties>
</file>