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F4D0D9D-53D8-4CDF-8F82-F132CDB61B57}" type="datetimeFigureOut">
              <a:rPr lang="ru-RU" smtClean="0"/>
              <a:t>20.04.2020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4D0D9D-53D8-4CDF-8F82-F132CDB61B57}" type="datetimeFigureOut">
              <a:rPr lang="ru-RU" smtClean="0"/>
              <a:t>20.04.2020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4D0D9D-53D8-4CDF-8F82-F132CDB61B57}" type="datetimeFigureOut">
              <a:rPr lang="ru-RU" smtClean="0"/>
              <a:t>20.04.2020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4D0D9D-53D8-4CDF-8F82-F132CDB61B57}" type="datetimeFigureOut">
              <a:rPr lang="ru-RU" smtClean="0"/>
              <a:t>20.04.2020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4D0D9D-53D8-4CDF-8F82-F132CDB61B57}" type="datetimeFigureOut">
              <a:rPr lang="ru-RU" smtClean="0"/>
              <a:t>20.04.2020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F4D0D9D-53D8-4CDF-8F82-F132CDB61B57}" type="datetimeFigureOut">
              <a:rPr lang="ru-RU" smtClean="0"/>
              <a:t>20.04.2020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F4D0D9D-53D8-4CDF-8F82-F132CDB61B57}" type="datetimeFigureOut">
              <a:rPr lang="ru-RU" smtClean="0"/>
              <a:t>20.04.2020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F4D0D9D-53D8-4CDF-8F82-F132CDB61B57}" type="datetimeFigureOut">
              <a:rPr lang="ru-RU" smtClean="0"/>
              <a:t>20.04.2020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4D0D9D-53D8-4CDF-8F82-F132CDB61B57}" type="datetimeFigureOut">
              <a:rPr lang="ru-RU" smtClean="0"/>
              <a:t>20.04.2020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4D0D9D-53D8-4CDF-8F82-F132CDB61B57}" type="datetimeFigureOut">
              <a:rPr lang="ru-RU" smtClean="0"/>
              <a:t>20.04.2020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4D0D9D-53D8-4CDF-8F82-F132CDB61B57}" type="datetimeFigureOut">
              <a:rPr lang="ru-RU" smtClean="0"/>
              <a:t>20.04.2020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4482A8-153F-411D-8D4D-B7D64E12832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D0D9D-53D8-4CDF-8F82-F132CDB61B57}" type="datetimeFigureOut">
              <a:rPr lang="ru-RU" smtClean="0"/>
              <a:t>20.04.2020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482A8-153F-411D-8D4D-B7D64E12832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Влияние М.И.Глинки на развитие русской музыки второй половины 19 века</a:t>
            </a:r>
            <a:endParaRPr lang="ru-RU" dirty="0"/>
          </a:p>
        </p:txBody>
      </p:sp>
      <p:sp>
        <p:nvSpPr>
          <p:cNvPr id="3" name="Подзаголовок 2"/>
          <p:cNvSpPr>
            <a:spLocks noGrp="1"/>
          </p:cNvSpPr>
          <p:nvPr>
            <p:ph type="subTitle" idx="1"/>
          </p:nvPr>
        </p:nvSpPr>
        <p:spPr>
          <a:xfrm>
            <a:off x="4429124" y="5072074"/>
            <a:ext cx="3343276" cy="566726"/>
          </a:xfrm>
        </p:spPr>
        <p:txBody>
          <a:bodyPr>
            <a:normAutofit fontScale="92500" lnSpcReduction="20000"/>
          </a:bodyPr>
          <a:lstStyle/>
          <a:p>
            <a:r>
              <a:rPr lang="ru-RU" sz="2000" dirty="0" smtClean="0"/>
              <a:t>Выполнила Журавлева Алина 10А</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Аннотация </a:t>
            </a:r>
            <a:endParaRPr lang="ru-RU" dirty="0"/>
          </a:p>
        </p:txBody>
      </p:sp>
      <p:sp>
        <p:nvSpPr>
          <p:cNvPr id="3" name="Содержимое 2"/>
          <p:cNvSpPr>
            <a:spLocks noGrp="1"/>
          </p:cNvSpPr>
          <p:nvPr>
            <p:ph idx="1"/>
          </p:nvPr>
        </p:nvSpPr>
        <p:spPr/>
        <p:txBody>
          <a:bodyPr>
            <a:normAutofit fontScale="77500" lnSpcReduction="20000"/>
          </a:bodyPr>
          <a:lstStyle/>
          <a:p>
            <a:r>
              <a:rPr lang="ru-RU" dirty="0"/>
              <a:t>С каждым годом музыка приобретает более известный характер</a:t>
            </a:r>
            <a:r>
              <a:rPr lang="ru-RU" dirty="0" smtClean="0"/>
              <a:t>. Музыканты </a:t>
            </a:r>
            <a:r>
              <a:rPr lang="ru-RU" dirty="0"/>
              <a:t>создают различные треки, пишут тексты для песен, сочиняют новые мелодии</a:t>
            </a:r>
            <a:r>
              <a:rPr lang="ru-RU" dirty="0" smtClean="0"/>
              <a:t>. Ввиду </a:t>
            </a:r>
            <a:r>
              <a:rPr lang="ru-RU" dirty="0"/>
              <a:t>того</a:t>
            </a:r>
            <a:r>
              <a:rPr lang="ru-RU" dirty="0" smtClean="0"/>
              <a:t>, что </a:t>
            </a:r>
            <a:r>
              <a:rPr lang="ru-RU" dirty="0"/>
              <a:t>музыкальных продуктов стало больше, многие люди стали забывать основоположников русской музыки. Одним из таких людей является Михаил Иванович Глинка. Его творчество перекликается со многими композиторами в дальнейшем. Глинка был представителем бурного</a:t>
            </a:r>
            <a:r>
              <a:rPr lang="ru-RU" dirty="0" smtClean="0"/>
              <a:t>, переломного </a:t>
            </a:r>
            <a:r>
              <a:rPr lang="ru-RU" dirty="0"/>
              <a:t>времени, насыщенного драматическими событиями, а главные его творческие достижения связаны с жанром </a:t>
            </a:r>
            <a:r>
              <a:rPr lang="ru-RU" dirty="0" smtClean="0"/>
              <a:t>романса . Моя </a:t>
            </a:r>
            <a:r>
              <a:rPr lang="ru-RU" dirty="0"/>
              <a:t>задача заключается в том , чтобы проанализировать влияние М.И.Глинки на развитие русской музыки в период с 1818 года по 1857г.</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Цель и задачи моего исследования</a:t>
            </a:r>
            <a:endParaRPr lang="ru-RU" dirty="0"/>
          </a:p>
        </p:txBody>
      </p:sp>
      <p:sp>
        <p:nvSpPr>
          <p:cNvPr id="3" name="Содержимое 2"/>
          <p:cNvSpPr>
            <a:spLocks noGrp="1"/>
          </p:cNvSpPr>
          <p:nvPr>
            <p:ph idx="1"/>
          </p:nvPr>
        </p:nvSpPr>
        <p:spPr/>
        <p:txBody>
          <a:bodyPr>
            <a:normAutofit/>
          </a:bodyPr>
          <a:lstStyle/>
          <a:p>
            <a:r>
              <a:rPr lang="ru-RU" sz="2800" dirty="0" smtClean="0"/>
              <a:t>Моя цель заключается в том, чтобы проанализировать влияние творчества Михаила Ивановича Глинки на последующее музыкальное искусство второй половины 19 века, тем самым ответить на вопрос «Является ли М. И. Глинка настоящим гением, который повлиял на развитие русской музыки, или он случайное явление и его знают только ученики музыкальных школ</a:t>
            </a:r>
            <a:r>
              <a:rPr lang="en-US" sz="2800" dirty="0" smtClean="0"/>
              <a:t>?</a:t>
            </a:r>
            <a:r>
              <a:rPr lang="ru-RU" sz="2800" dirty="0" smtClean="0"/>
              <a:t>»</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400" dirty="0" smtClean="0"/>
              <a:t>Задачами моего исследования являются : анализ влияния М. И. Глинки на</a:t>
            </a:r>
          </a:p>
          <a:p>
            <a:r>
              <a:rPr lang="ru-RU" sz="2400" dirty="0" smtClean="0"/>
              <a:t>развитие русской музыки второй половины 19 века, рассказать о его биографии, о его</a:t>
            </a:r>
          </a:p>
          <a:p>
            <a:r>
              <a:rPr lang="ru-RU" sz="2400" dirty="0" smtClean="0"/>
              <a:t>музыкальном пути, о событиях, повлиявших на его жизнь. Также рассказать о</a:t>
            </a:r>
          </a:p>
          <a:p>
            <a:r>
              <a:rPr lang="ru-RU" sz="2400" dirty="0" smtClean="0"/>
              <a:t>музыкальных произведениях Михаила Ивановича Глинки и их мировом значении.</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работы</a:t>
            </a:r>
            <a:endParaRPr lang="ru-RU" dirty="0"/>
          </a:p>
        </p:txBody>
      </p:sp>
      <p:sp>
        <p:nvSpPr>
          <p:cNvPr id="3" name="Содержимое 2"/>
          <p:cNvSpPr>
            <a:spLocks noGrp="1"/>
          </p:cNvSpPr>
          <p:nvPr>
            <p:ph idx="1"/>
          </p:nvPr>
        </p:nvSpPr>
        <p:spPr/>
        <p:txBody>
          <a:bodyPr/>
          <a:lstStyle/>
          <a:p>
            <a:r>
              <a:rPr lang="ru-RU" dirty="0" smtClean="0"/>
              <a:t>Диплом состоит из 3ех глав.</a:t>
            </a:r>
          </a:p>
          <a:p>
            <a:r>
              <a:rPr lang="ru-RU" dirty="0" smtClean="0"/>
              <a:t>В 1ой главе описан жизненный путь композитора и его творческие периоды</a:t>
            </a:r>
          </a:p>
          <a:p>
            <a:r>
              <a:rPr lang="ru-RU" dirty="0" smtClean="0"/>
              <a:t>Во 2ой главе описаны новаторские аспекты Глинки, а также культурная жизнь страны до него</a:t>
            </a:r>
          </a:p>
          <a:p>
            <a:r>
              <a:rPr lang="ru-RU" dirty="0" smtClean="0"/>
              <a:t>3ья глава состоит из исследования</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С каждым годом музыка приобретает более известный характер.</a:t>
            </a:r>
          </a:p>
          <a:p>
            <a:r>
              <a:rPr lang="ru-RU" dirty="0" smtClean="0"/>
              <a:t>Музыканты создают различные треки, пишут тексты для песен, сочиняют новые мелодии.</a:t>
            </a:r>
          </a:p>
          <a:p>
            <a:r>
              <a:rPr lang="ru-RU" dirty="0" smtClean="0"/>
              <a:t>Ввиду того, что музыкальных продуктов стало больше, многие люди стали забывать</a:t>
            </a:r>
          </a:p>
          <a:p>
            <a:r>
              <a:rPr lang="ru-RU" dirty="0" smtClean="0"/>
              <a:t>основоположников русской музыки. Одним из таких людей является Михаил Иванович</a:t>
            </a:r>
          </a:p>
          <a:p>
            <a:r>
              <a:rPr lang="ru-RU" dirty="0" smtClean="0"/>
              <a:t>Глинка.</a:t>
            </a:r>
          </a:p>
          <a:p>
            <a:r>
              <a:rPr lang="ru-RU" dirty="0" smtClean="0"/>
              <a:t>Его творчество перекликается со многими композиторами в дальнейшем. Глинка</a:t>
            </a:r>
          </a:p>
          <a:p>
            <a:r>
              <a:rPr lang="ru-RU" dirty="0" smtClean="0"/>
              <a:t>был представителем бурного, переломного времени, насыщенного драматическими</a:t>
            </a:r>
          </a:p>
          <a:p>
            <a:r>
              <a:rPr lang="ru-RU" dirty="0" smtClean="0"/>
              <a:t>событиями, а главные его творческие достижения связаны с жанром романса.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источников</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1) Астафьев Б. М. И. Глинки. Л, 1978</a:t>
            </a:r>
          </a:p>
          <a:p>
            <a:r>
              <a:rPr lang="ru-RU" dirty="0" smtClean="0"/>
              <a:t>2) </a:t>
            </a:r>
            <a:r>
              <a:rPr lang="ru-RU" dirty="0" err="1" smtClean="0"/>
              <a:t>Левашева</a:t>
            </a:r>
            <a:r>
              <a:rPr lang="ru-RU" dirty="0" smtClean="0"/>
              <a:t>, О. Е. Михаил Иванович Глинка [Текст]: в 2 кн./ О. Е. </a:t>
            </a:r>
            <a:r>
              <a:rPr lang="ru-RU" dirty="0" err="1" smtClean="0"/>
              <a:t>Левашева-М</a:t>
            </a:r>
            <a:r>
              <a:rPr lang="ru-RU" dirty="0" smtClean="0"/>
              <a:t>.:</a:t>
            </a:r>
          </a:p>
          <a:p>
            <a:r>
              <a:rPr lang="ru-RU" dirty="0" smtClean="0"/>
              <a:t>Музыка, 1987</a:t>
            </a:r>
            <a:r>
              <a:rPr lang="ru-RU" b="1" dirty="0" smtClean="0"/>
              <a:t> (основной источник)</a:t>
            </a:r>
            <a:endParaRPr lang="ru-RU" dirty="0" smtClean="0"/>
          </a:p>
          <a:p>
            <a:r>
              <a:rPr lang="ru-RU" dirty="0" smtClean="0"/>
              <a:t>3) Левашова О., Келдыш Ю., История русской музыки- М.,1980</a:t>
            </a:r>
          </a:p>
          <a:p>
            <a:r>
              <a:rPr lang="ru-RU" dirty="0" smtClean="0"/>
              <a:t>4) Махотин, С. Михаил Иванович Глинка/С. Махотин//Белый город.-2008.-№1</a:t>
            </a:r>
          </a:p>
          <a:p>
            <a:r>
              <a:rPr lang="ru-RU" dirty="0" smtClean="0"/>
              <a:t>5) Н. П. Козлова/Русская музыкальная литература//Музыка.-224с.,нот.,ил.</a:t>
            </a:r>
          </a:p>
          <a:p>
            <a:r>
              <a:rPr lang="ru-RU" dirty="0" smtClean="0"/>
              <a:t>6) .[ Русская музыка первой половины XIX века</a:t>
            </a:r>
            <a:r>
              <a:rPr lang="en-US" sz="3300" dirty="0" smtClean="0"/>
              <a:t>]</a:t>
            </a:r>
            <a:r>
              <a:rPr lang="ru-RU" sz="3600" b="1" dirty="0" smtClean="0"/>
              <a:t>(основной источник)</a:t>
            </a:r>
          </a:p>
          <a:p>
            <a:r>
              <a:rPr lang="ru-RU" dirty="0" smtClean="0"/>
              <a:t>7) С. А. </a:t>
            </a:r>
            <a:r>
              <a:rPr lang="ru-RU" dirty="0" err="1" smtClean="0"/>
              <a:t>Базунов</a:t>
            </a:r>
            <a:r>
              <a:rPr lang="ru-RU" dirty="0" smtClean="0"/>
              <a:t>/Михаил Глинка//Его жизнь и музыкальная деятельность-2013г</a:t>
            </a:r>
          </a:p>
          <a:p>
            <a:r>
              <a:rPr lang="ru-RU" dirty="0" smtClean="0"/>
              <a:t>8) «Записки»-автобиография М. И. Глинки</a:t>
            </a:r>
            <a:r>
              <a:rPr lang="ru-RU" b="1" dirty="0" smtClean="0"/>
              <a:t> (основной источник)</a:t>
            </a:r>
            <a:endParaRPr lang="ru-RU" dirty="0" smtClean="0"/>
          </a:p>
          <a:p>
            <a:r>
              <a:rPr lang="ru-RU" dirty="0" smtClean="0"/>
              <a:t>9) [https://obrazovaka.ru/alpha/g/glinka-mixail-ivanovich-glinka-mikhail-ivanovich] статья</a:t>
            </a:r>
          </a:p>
          <a:p>
            <a:r>
              <a:rPr lang="ru-RU" dirty="0" smtClean="0"/>
              <a:t>о биографии Глинки.</a:t>
            </a:r>
          </a:p>
          <a:p>
            <a:r>
              <a:rPr lang="ru-RU" dirty="0" smtClean="0"/>
              <a:t>10) [https://bol-theatre.com/?utm_medium=] сайт Большого театра, где находятся афиши</a:t>
            </a:r>
          </a:p>
          <a:p>
            <a:r>
              <a:rPr lang="ru-RU" dirty="0" smtClean="0"/>
              <a:t>предстоящих премьер произведений Глинки.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             СПАСИБО ЗА ВНИМАНИЕ!</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531</Words>
  <Application>Microsoft Office PowerPoint</Application>
  <PresentationFormat>Экран (4:3)</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Влияние М.И.Глинки на развитие русской музыки второй половины 19 века</vt:lpstr>
      <vt:lpstr>Аннотация </vt:lpstr>
      <vt:lpstr>Цель и задачи моего исследования</vt:lpstr>
      <vt:lpstr>Слайд 4</vt:lpstr>
      <vt:lpstr>Структура работы</vt:lpstr>
      <vt:lpstr>Актуальность</vt:lpstr>
      <vt:lpstr>Список источников</vt:lpstr>
      <vt:lpstr>Слайд 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М.И.Глинки на развитие русской музыки второй половины 19 века</dc:title>
  <dc:creator>Samsung</dc:creator>
  <cp:lastModifiedBy>Samsung</cp:lastModifiedBy>
  <cp:revision>8</cp:revision>
  <dcterms:created xsi:type="dcterms:W3CDTF">2020-04-20T17:54:39Z</dcterms:created>
  <dcterms:modified xsi:type="dcterms:W3CDTF">2020-04-20T19:09:33Z</dcterms:modified>
</cp:coreProperties>
</file>