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/>
              <a:t>Возраст респондентов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223287651656973"/>
          <c:y val="0.18599356698274783"/>
          <c:w val="0.45961485559540993"/>
          <c:h val="0.724593782605695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EC1-4E21-B397-A38006DF42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EC1-4E21-B397-A38006DF42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C1-4E21-B397-A38006DF42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EC1-4E21-B397-A38006DF429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59,5%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EC1-4E21-B397-A38006DF429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28,5%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EC1-4E21-B397-A38006DF429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9,5%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EC1-4E21-B397-A38006DF4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13</c:v>
                </c:pt>
                <c:pt idx="1">
                  <c:v>14</c:v>
                </c:pt>
                <c:pt idx="2">
                  <c:v>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59.52</c:v>
                </c:pt>
                <c:pt idx="1">
                  <c:v>28.57</c:v>
                </c:pt>
                <c:pt idx="2">
                  <c:v>9.52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C1-4E21-B397-A38006DF429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ПОЛ РЕСПОНДЕНТОВ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8426945429898182"/>
          <c:y val="0.21303337836791852"/>
          <c:w val="0.46339054373011068"/>
          <c:h val="0.6783143079802692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63-4FA8-B0F0-A06E210640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63-4FA8-B0F0-A06E210640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63-4FA8-B0F0-A06E210640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2"/>
                <c:pt idx="0">
                  <c:v>Женский</c:v>
                </c:pt>
                <c:pt idx="1">
                  <c:v>Мужской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63-4FA8-B0F0-A06E21064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97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2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8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4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2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52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55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4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1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90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1BB07F5-5DB5-41B1-B736-6933828E230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0A7FCF-701D-4CC6-BEE7-D6C64CB94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3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0432" y="1671003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Дипломная работа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виртуальной и реальной идентичности в подростковом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5088" y="4650550"/>
            <a:ext cx="9144000" cy="165576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ученица 10 класса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А» Каменева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Валерия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к.психол.н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Савина О.О.</a:t>
            </a:r>
          </a:p>
        </p:txBody>
      </p:sp>
    </p:spTree>
    <p:extLst>
      <p:ext uri="{BB962C8B-B14F-4D97-AF65-F5344CB8AC3E}">
        <p14:creationId xmlns:p14="http://schemas.microsoft.com/office/powerpoint/2010/main" val="389928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2208" y="906756"/>
            <a:ext cx="101193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Взросление современного подростка происходит в обществе, которое характеризуется:  социальной мобильностью,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поликультуральностью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нестабильностью, неопределенностью, отсутствием четких однозначных ценностей и нравственных ориентиров, что приводит к размытости образцов, норм и приоритетов. Следовательно, подростку нужно быть готовым к трансформациям и перестройкам своего 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подростковом возрасте происходит : формирование внутреннего мира человека, определяя особенности личности и поведения в перспективе; становление идентичности личности, переход к более осознанному преобразованию, конструированию своего Я. 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взросления в настоящий момент: цифровые технологии предоставляют широкие возможности конструирования различных образов Я в виртуальном пространстве - глобальной сети интернета.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Недостаточно изучены вопросы: каково соотношение представлений человека о себе реальном и собственном образе в виртуальном пространстве, какие элементы образа я являются наиболее реконструируемыми, какая работа проводится подростком по изменению собственной внешности, личностных характеристик, моделей речевого поведения, гендерных и возрастных характеристик, происходит  ли в виртуальном пространстве трансформация целей, ценностей, смыслов, свойственных подростку  в его реальной жизни.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1424" y="292608"/>
            <a:ext cx="5900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проблема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" y="1426465"/>
            <a:ext cx="11314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Во-многом, основа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представлений человека о своем Я была заложена в философии Возрождения и эпоху Просвещения. В конце XIX –начале ХХ вв. эта тема получила мощный толчок в исследованиях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У.Джемса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З. Фрейда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Э.Эриксона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имеется ряд научно-практических исследований, связанных с изучением самосознания и формирования Я-образа у подростков (Кон И.С., Поливанова К.Н., Толстых Н.Н., Марцинковская Т.В. и др.).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последние десятилетия появилось множество работ, изучающих поведение человека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киберсреде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конструирование виртуальной идентичности, а также цифровой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ресоциализации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(И.В. Фролова, Н.С. Козлова, Е.А.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Каркищенко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Фленина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0944" y="438912"/>
            <a:ext cx="6205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Теоретическая разработанность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5911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" y="596551"/>
            <a:ext cx="11338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Объект исследования: </a:t>
            </a:r>
            <a:r>
              <a:rPr lang="ru-RU" dirty="0" smtClean="0"/>
              <a:t>представления подростков о реальном и виртуальном я. </a:t>
            </a:r>
          </a:p>
          <a:p>
            <a:pPr algn="just"/>
            <a:r>
              <a:rPr lang="ru-RU" b="1" dirty="0" smtClean="0"/>
              <a:t>Предмет исследования: </a:t>
            </a:r>
            <a:r>
              <a:rPr lang="ru-RU" dirty="0" smtClean="0"/>
              <a:t>компоненты идентичности, реконструируемые в киберпространстве. </a:t>
            </a:r>
          </a:p>
          <a:p>
            <a:pPr algn="just"/>
            <a:r>
              <a:rPr lang="ru-RU" b="1" dirty="0" smtClean="0"/>
              <a:t>Цель: </a:t>
            </a:r>
            <a:r>
              <a:rPr lang="ru-RU" dirty="0" smtClean="0"/>
              <a:t>сравнение виртуальной и реальной идентичности в подростковом возрасте</a:t>
            </a:r>
          </a:p>
          <a:p>
            <a:pPr algn="just"/>
            <a:r>
              <a:rPr lang="ru-RU" b="1" dirty="0" smtClean="0"/>
              <a:t>Задачи: </a:t>
            </a:r>
          </a:p>
          <a:p>
            <a:pPr algn="just"/>
            <a:r>
              <a:rPr lang="ru-RU" dirty="0" smtClean="0"/>
              <a:t>• </a:t>
            </a:r>
            <a:r>
              <a:rPr lang="ru-RU" dirty="0" smtClean="0"/>
              <a:t>На основе изученной литературы дать определения основным понятиям темы, как образ «Я», Я-концепция, идентичность и идентификация, виртуальная идентичность, конструирование, индивид.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smtClean="0"/>
              <a:t>Выявить компоненты идентичности в реальном и виртуальном пространстве</a:t>
            </a:r>
          </a:p>
          <a:p>
            <a:pPr algn="just"/>
            <a:r>
              <a:rPr lang="ru-RU" dirty="0" smtClean="0"/>
              <a:t>• Разработать программу эмпирического исследования, направленную на выявление компонентов идентичности.</a:t>
            </a:r>
          </a:p>
          <a:p>
            <a:pPr algn="just"/>
            <a:r>
              <a:rPr lang="ru-RU" dirty="0" smtClean="0"/>
              <a:t>•</a:t>
            </a:r>
            <a:r>
              <a:rPr lang="ru-RU" dirty="0"/>
              <a:t> </a:t>
            </a:r>
            <a:r>
              <a:rPr lang="ru-RU" dirty="0" smtClean="0"/>
              <a:t>Подобрать методики для изучения и выявления: множества идентичностей человеческой личности, </a:t>
            </a:r>
            <a:r>
              <a:rPr lang="ru-RU" dirty="0" err="1" smtClean="0"/>
              <a:t>когнитивно</a:t>
            </a:r>
            <a:r>
              <a:rPr lang="ru-RU" dirty="0" smtClean="0"/>
              <a:t>-поведенческой и аффективной составляющих сетевой идентичности, содержательных характеристик идентичности личности.</a:t>
            </a:r>
          </a:p>
          <a:p>
            <a:pPr algn="just"/>
            <a:r>
              <a:rPr lang="ru-RU" dirty="0" smtClean="0"/>
              <a:t>• Создать интернет-версию опроса</a:t>
            </a:r>
          </a:p>
          <a:p>
            <a:pPr algn="just"/>
            <a:r>
              <a:rPr lang="ru-RU" dirty="0" smtClean="0"/>
              <a:t>• Провести письменный опрос о представлениях 7-8 </a:t>
            </a:r>
            <a:r>
              <a:rPr lang="ru-RU" dirty="0" err="1" smtClean="0"/>
              <a:t>классников</a:t>
            </a:r>
            <a:r>
              <a:rPr lang="ru-RU" dirty="0" smtClean="0"/>
              <a:t> о различиях между их реальным и виртуальным Я</a:t>
            </a:r>
          </a:p>
          <a:p>
            <a:pPr algn="just"/>
            <a:r>
              <a:rPr lang="ru-RU" dirty="0" smtClean="0"/>
              <a:t>• Проанализировать полученные данные и сопоставить их с гипотезами. </a:t>
            </a:r>
          </a:p>
          <a:p>
            <a:pPr algn="just"/>
            <a:r>
              <a:rPr lang="ru-RU" b="1" dirty="0" smtClean="0"/>
              <a:t>Гипотезы:  </a:t>
            </a:r>
          </a:p>
          <a:p>
            <a:pPr algn="just"/>
            <a:r>
              <a:rPr lang="ru-RU" dirty="0" smtClean="0"/>
              <a:t>1. Существуют различия между реальной и виртуальной идентичностью. </a:t>
            </a:r>
          </a:p>
          <a:p>
            <a:pPr algn="just"/>
            <a:r>
              <a:rPr lang="ru-RU" dirty="0" smtClean="0"/>
              <a:t>2. Подростки сознательно видоизменяют собственную идентичность в киберпространстве. </a:t>
            </a:r>
          </a:p>
          <a:p>
            <a:pPr algn="just"/>
            <a:r>
              <a:rPr lang="ru-RU" dirty="0" smtClean="0"/>
              <a:t>3. Существуют гендерные различия в </a:t>
            </a:r>
            <a:r>
              <a:rPr lang="ru-RU" dirty="0" err="1" smtClean="0"/>
              <a:t>реконструировании</a:t>
            </a:r>
            <a:r>
              <a:rPr lang="ru-RU" dirty="0" smtClean="0"/>
              <a:t> идентичности.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00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992" y="999744"/>
            <a:ext cx="115945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Методика эмпирического </a:t>
            </a:r>
            <a:r>
              <a:rPr lang="ru-RU" b="1" dirty="0" smtClean="0"/>
              <a:t>исследования: </a:t>
            </a:r>
            <a:r>
              <a:rPr lang="ru-RU" dirty="0" smtClean="0"/>
              <a:t>онлайн </a:t>
            </a:r>
            <a:r>
              <a:rPr lang="ru-RU" dirty="0"/>
              <a:t>опрос был осуществлен с помощью применения</a:t>
            </a:r>
            <a:r>
              <a:rPr lang="ru-RU" b="1" dirty="0"/>
              <a:t> </a:t>
            </a:r>
            <a:r>
              <a:rPr lang="ru-RU" dirty="0"/>
              <a:t>модификации</a:t>
            </a:r>
            <a:r>
              <a:rPr lang="ru-RU" b="1" dirty="0"/>
              <a:t> </a:t>
            </a:r>
            <a:r>
              <a:rPr lang="ru-RU" dirty="0"/>
              <a:t>методики</a:t>
            </a:r>
            <a:r>
              <a:rPr lang="ru-RU" b="1" dirty="0"/>
              <a:t> </a:t>
            </a:r>
            <a:r>
              <a:rPr lang="ru-RU" dirty="0"/>
              <a:t>исследования произведена на основе методик: </a:t>
            </a:r>
          </a:p>
          <a:p>
            <a:r>
              <a:rPr lang="ru-RU" dirty="0"/>
              <a:t>1) методики «Аспекты сетевой идентичности» </a:t>
            </a:r>
            <a:r>
              <a:rPr lang="ru-RU" dirty="0" err="1"/>
              <a:t>Богдановской</a:t>
            </a:r>
            <a:r>
              <a:rPr lang="ru-RU" dirty="0"/>
              <a:t> И.М. и </a:t>
            </a:r>
            <a:r>
              <a:rPr lang="ru-RU" dirty="0" err="1"/>
              <a:t>Флениной</a:t>
            </a:r>
            <a:r>
              <a:rPr lang="ru-RU" dirty="0"/>
              <a:t> Т.А., направленных на изучение </a:t>
            </a:r>
            <a:r>
              <a:rPr lang="ru-RU" dirty="0" err="1"/>
              <a:t>когнитивно</a:t>
            </a:r>
            <a:r>
              <a:rPr lang="ru-RU" dirty="0"/>
              <a:t>-поведенческой и аффективной составляющих сетевой </a:t>
            </a:r>
            <a:r>
              <a:rPr lang="ru-RU" dirty="0" smtClean="0"/>
              <a:t>идентичности</a:t>
            </a:r>
            <a:endParaRPr lang="ru-RU" dirty="0"/>
          </a:p>
          <a:p>
            <a:r>
              <a:rPr lang="ru-RU" dirty="0"/>
              <a:t>2) Теста Куна </a:t>
            </a:r>
            <a:r>
              <a:rPr lang="ru-RU" dirty="0" err="1"/>
              <a:t>Макпартленда</a:t>
            </a:r>
            <a:r>
              <a:rPr lang="ru-RU" dirty="0"/>
              <a:t> «Кто Я?» с модификацией «Кто я онлайн?» в модификации В.И. Юрченко - для изучения содержательных характеристик идентичности личности </a:t>
            </a:r>
            <a:r>
              <a:rPr lang="ru-RU" dirty="0" smtClean="0"/>
              <a:t>3</a:t>
            </a:r>
            <a:r>
              <a:rPr lang="ru-RU" dirty="0"/>
              <a:t>) опросника «Аспекты идентичности» Дж. </a:t>
            </a:r>
            <a:r>
              <a:rPr lang="ru-RU" dirty="0" err="1"/>
              <a:t>Чика</a:t>
            </a:r>
            <a:r>
              <a:rPr lang="ru-RU" dirty="0"/>
              <a:t>, позволяющего различать на эмпирическом уровне сразу несколько аспектов, или «ориентаций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/>
              <a:t>4) методики Семантический дифференциал – предложено 10 полярных характеристик по 7 бальной шкале, испытуемому предложено оценить «Я-реальное», «Я в интернете» </a:t>
            </a:r>
            <a:endParaRPr lang="ru-RU" dirty="0" smtClean="0"/>
          </a:p>
          <a:p>
            <a:r>
              <a:rPr lang="ru-RU" b="1" dirty="0" smtClean="0"/>
              <a:t>Создание </a:t>
            </a:r>
            <a:r>
              <a:rPr lang="ru-RU" b="1" dirty="0"/>
              <a:t>интернет-опроса: </a:t>
            </a:r>
            <a:r>
              <a:rPr lang="ru-RU" dirty="0"/>
              <a:t>методика исследования была перенесена в электронный формат; тест проводился при помощи платформы </a:t>
            </a:r>
            <a:r>
              <a:rPr lang="en-US" dirty="0" err="1"/>
              <a:t>onlinetestpad</a:t>
            </a:r>
            <a:r>
              <a:rPr lang="ru-RU" dirty="0"/>
              <a:t>.</a:t>
            </a:r>
            <a:r>
              <a:rPr lang="en-US" dirty="0"/>
              <a:t>com</a:t>
            </a:r>
            <a:endParaRPr lang="ru-RU" dirty="0"/>
          </a:p>
          <a:p>
            <a:r>
              <a:rPr lang="ru-RU" b="1" dirty="0"/>
              <a:t>Обработка данных: </a:t>
            </a:r>
            <a:r>
              <a:rPr lang="ru-RU" dirty="0"/>
              <a:t>статистическая</a:t>
            </a:r>
            <a:r>
              <a:rPr lang="ru-RU" b="1" dirty="0"/>
              <a:t> </a:t>
            </a:r>
            <a:r>
              <a:rPr lang="ru-RU" dirty="0"/>
              <a:t>обработка данных проводилась на платформе </a:t>
            </a:r>
            <a:r>
              <a:rPr lang="en-US" dirty="0" err="1"/>
              <a:t>onlinetestpad</a:t>
            </a:r>
            <a:r>
              <a:rPr lang="ru-RU" dirty="0"/>
              <a:t>.</a:t>
            </a:r>
            <a:r>
              <a:rPr lang="en-US" dirty="0"/>
              <a:t>com</a:t>
            </a:r>
            <a:r>
              <a:rPr lang="ru-RU" dirty="0"/>
              <a:t> (процентный анализ ответов), а также с использованием программы </a:t>
            </a:r>
            <a:r>
              <a:rPr lang="ru-RU" dirty="0" err="1"/>
              <a:t>Excel</a:t>
            </a:r>
            <a:r>
              <a:rPr lang="ru-RU" dirty="0"/>
              <a:t> (подсчет средних  - среднего арифметического и моды). Разработаны категории и проведен контент-анализ </a:t>
            </a:r>
            <a:r>
              <a:rPr lang="ru-RU" dirty="0" err="1"/>
              <a:t>самоописаний</a:t>
            </a:r>
            <a:r>
              <a:rPr lang="ru-RU" dirty="0"/>
              <a:t> подростков.  </a:t>
            </a:r>
          </a:p>
          <a:p>
            <a:r>
              <a:rPr lang="ru-RU" b="1" dirty="0"/>
              <a:t>Процедура исследования: </a:t>
            </a:r>
            <a:r>
              <a:rPr lang="ru-RU" dirty="0"/>
              <a:t>исследование проводилось в индивидуальном формате на онлайн-платформе (онлайн опрос через социальные сети, др.). Время выполнения ограничено не было. После выполнения опросника можно было задать вопросы индивидуально, получить обратную связь, если возникало желание.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60320" y="256032"/>
            <a:ext cx="6912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Методы и процедура исследования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4436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912" y="871961"/>
            <a:ext cx="11338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  <a:tabLst>
                <a:tab pos="43180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исследовании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приняли участие 42 учащихся 7-8 классов в возрасте от 13 до 15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них 17% юношей и 83%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девушек.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проведения исследования: апрель 2020 г.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51039554"/>
              </p:ext>
            </p:extLst>
          </p:nvPr>
        </p:nvGraphicFramePr>
        <p:xfrm>
          <a:off x="0" y="1938528"/>
          <a:ext cx="6717792" cy="4261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67327401"/>
              </p:ext>
            </p:extLst>
          </p:nvPr>
        </p:nvGraphicFramePr>
        <p:xfrm>
          <a:off x="5242560" y="1938527"/>
          <a:ext cx="6534912" cy="440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40736" y="267059"/>
            <a:ext cx="6534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Выборка исследования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0325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88" y="862370"/>
            <a:ext cx="1153363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/>
              <a:t>Наиболее используемыми платформами в виртуальной среде являются сети, предоставляющие возможность общаться и следить за чьей-то жизнью (а также вступать в группы и сообщества).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Выявлена недостаточность для подростка возможности себя выразить при пользовании только одним аккаунтом, что может свидетельствовать о стремлении экспериментировать со своим образом в виртуальном </a:t>
            </a:r>
            <a:r>
              <a:rPr lang="ru-RU" dirty="0" smtClean="0"/>
              <a:t>пространстве.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Преобладают </a:t>
            </a:r>
            <a:r>
              <a:rPr lang="ru-RU" dirty="0"/>
              <a:t>персональные </a:t>
            </a:r>
            <a:r>
              <a:rPr lang="ru-RU" dirty="0" err="1"/>
              <a:t>самоописания</a:t>
            </a:r>
            <a:r>
              <a:rPr lang="ru-RU" dirty="0"/>
              <a:t>, что говорит о незавершенности, об активном процессе формировании идентичности у респондентов. </a:t>
            </a:r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Самой </a:t>
            </a:r>
            <a:r>
              <a:rPr lang="ru-RU" dirty="0"/>
              <a:t>популярной </a:t>
            </a:r>
            <a:r>
              <a:rPr lang="ru-RU" dirty="0" err="1"/>
              <a:t>самохарактеристикой</a:t>
            </a:r>
            <a:r>
              <a:rPr lang="ru-RU" dirty="0"/>
              <a:t> является общительность, что согласуется с ведущей потребностью подросткового возраста – потребностью в </a:t>
            </a:r>
            <a:r>
              <a:rPr lang="ru-RU" dirty="0" smtClean="0"/>
              <a:t>общении.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Наиболее </a:t>
            </a:r>
            <a:r>
              <a:rPr lang="ru-RU" dirty="0"/>
              <a:t>представлены положительные характеристики Я, значимые для коммуникации с другими, негативных </a:t>
            </a:r>
            <a:r>
              <a:rPr lang="ru-RU" dirty="0" err="1"/>
              <a:t>самоописаний</a:t>
            </a:r>
            <a:r>
              <a:rPr lang="ru-RU" dirty="0"/>
              <a:t> существенно </a:t>
            </a:r>
            <a:r>
              <a:rPr lang="ru-RU" dirty="0" smtClean="0"/>
              <a:t>меньше.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Характеристики </a:t>
            </a:r>
            <a:r>
              <a:rPr lang="ru-RU" dirty="0"/>
              <a:t>реального и виртуального Я подростков либо полностью совпадают, либо незначительно различаются, что свидетельствует о стремлении к непротиворечивости реальных и конструируемых в сети содержательных компонентов </a:t>
            </a:r>
            <a:r>
              <a:rPr lang="ru-RU" dirty="0" smtClean="0"/>
              <a:t>идентичности.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Обнаружены </a:t>
            </a:r>
            <a:r>
              <a:rPr lang="ru-RU" dirty="0"/>
              <a:t>гендерные особенности представлений о реальной и виртуальной идентичности: у юношей и девушек они сходны, однако у девушек виртуальное Я является более </a:t>
            </a:r>
            <a:r>
              <a:rPr lang="ru-RU" dirty="0" smtClean="0"/>
              <a:t>положительным.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Выявлены </a:t>
            </a:r>
            <a:r>
              <a:rPr lang="ru-RU" dirty="0"/>
              <a:t>различия между идентичностью представителей 7-го и 8-го классов: учащиеся 7 класса склонны видеть свое виртуальное Я более положительным, чем реальное, у учащихся 8 классов виртуальное и реальное Я не дифференцированно.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dirty="0"/>
          </a:p>
          <a:p>
            <a:pPr algn="just"/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731264" y="304800"/>
            <a:ext cx="881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результаты исследования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8991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216" y="1166378"/>
            <a:ext cx="10777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Font typeface="+mj-lt"/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виртуальная идентичности подростков схожи. Персональные характеристики личности, а также присущие ей социальные роли имеют тенденцию к сохранению вне зависимости от среды. Различие состоит в степени проявления той или иной черты в реальном мире или киберпространстве. Это подтверждает гипотезу о существовании различий между реальной и виртуальной идентичностью.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Подростки склонны считать, что в сети они могут показать себя с лучшей стороны. Судя по результатам исследования, самооценка виртуального Я большинства респондентов является более положительной. Можно сделать вывод, что подростки сознательно изменяют свою идентичность в киберпространстве, что приводит к улучшению их самооценки, так что поставленную гипотезу можно считать подтвержденной.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Девушки в большей степени склонны к изменению своей идентичности в киберпространстве. Но это касается не интересов и взглядов, а производимого впечатления и образа Я в сети. Это приводит к повышению самооценки представительниц женского пола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киберсреде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то же время юноши менее склонны к изменениям. Так как предпочтительной средой для них является реальность, они придают меньшее значение своему образу Я, ведь в меньшей степени заботятся о мнении окружающих, считая его неважным. Вышеперечисленное подтверждает гипотезу о наличии гендерных различий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реконструировании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идентичности.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2672" y="353568"/>
            <a:ext cx="398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Выводы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2016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912" y="1146049"/>
            <a:ext cx="10789920" cy="4842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t">
              <a:spcBef>
                <a:spcPts val="75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Антонова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Н.В. Проблема личностной идентичности в интерпретации современного психоанализа,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интеракционизма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и когнитивной психологии // Вопросы психологии. 1996. № 1. С. 132–134.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Белинская Е.П. Современные исследования идентичности: от структурной определенности к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процессуальности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незавершенности // Вестник Санкт-Петербургского университета. 2018. Т. 8.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1. С. 6-15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spcBef>
                <a:spcPts val="75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Бернс Р. Развитие Я - концепции и воспитание /М.: "Прогресс", 1986. - 230 с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t">
              <a:spcBef>
                <a:spcPts val="75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Войкунский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А.Е., Евдокименко А.С.,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Федунина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Н.Ю. Сетевая и реальная идентичность: сравнительное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иследование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// Психология. Журнал Высшей школы экономики. 2013. Т. 10. №2. С. 98-121.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t">
              <a:spcBef>
                <a:spcPts val="75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Кузьмина А.С. Анализ зарубежных исследований опыта человека в среде виртуальной реальности // Вестник Российского университета дружбы народов. Серия: Экология и безопасность жизнедеятельности. 2014. №2. С. 102-110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t">
              <a:spcBef>
                <a:spcPts val="75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Райс Ф. Психология подросткового и юношеского возраста [ Пособие ]  /  Пер. с англ. - Ким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Долджин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, Елена Ивановна Николаева, 12 издание, Питер, 2012. 812 с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Солдатова Е. Л., Погорелов Д. Н. Феномен виртуальной идентичности: современное состояние проблемы // Образование и наука. 2018. Т. 20. № 5. С. 105–124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spcBef>
                <a:spcPts val="75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Фленина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Т.А. Семантическое пространство понятия «Сетевая идентичность» // Известия Российского государственного педагогического университета им. А.И. Герцена. 2014. С. 310-314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t">
              <a:spcBef>
                <a:spcPts val="75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Эриксон Э.. Идентичность: юность и кризис / Пер. с англ./ Общ. ред. и предисл. Толстых А. В. - М.: Издательская группа "Прогресс", 1996. - 344 с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t">
              <a:spcBef>
                <a:spcPts val="75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Marcia J. Development and validation of ego identity status, Journal of Personality and Social Psychology 3, 1966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0336" y="390144"/>
            <a:ext cx="4767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Список литературы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02979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1273</TotalTime>
  <Words>1453</Words>
  <Application>Microsoft Office PowerPoint</Application>
  <PresentationFormat>Широкоэкранный</PresentationFormat>
  <Paragraphs>65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Диаграмма Microsoft Excel</vt:lpstr>
      <vt:lpstr>Дипломная работа   «Сравнение виртуальной и реальной идентичности в подростковом возрасте»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   Сравнение виртуальной и реальной идентичности в подростковом возрасте</dc:title>
  <dc:creator>Валерия Каменева</dc:creator>
  <cp:lastModifiedBy>Валерия Каменева</cp:lastModifiedBy>
  <cp:revision>11</cp:revision>
  <dcterms:created xsi:type="dcterms:W3CDTF">2020-05-06T09:59:45Z</dcterms:created>
  <dcterms:modified xsi:type="dcterms:W3CDTF">2020-05-07T07:13:10Z</dcterms:modified>
</cp:coreProperties>
</file>