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E48D612-1D39-47F9-84C5-DC04D1A976F8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920" cy="3427920"/>
          </a:xfrm>
          <a:prstGeom prst="rect">
            <a:avLst/>
          </a:prstGeom>
        </p:spPr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090FBD5-AE52-4F39-B666-D36A7E9DB6AF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457200" y="2563560"/>
            <a:ext cx="845712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563560"/>
            <a:ext cx="845712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457200" y="2563560"/>
            <a:ext cx="845712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511000"/>
            <a:ext cx="845712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366840"/>
            <a:ext cx="9142920" cy="831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0"/>
            <a:ext cx="9142920" cy="309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08160"/>
            <a:ext cx="914292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 flipV="1">
            <a:off x="5410080" y="358560"/>
            <a:ext cx="3732840" cy="90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 flipV="1">
            <a:off x="5410080" y="437760"/>
            <a:ext cx="3732840" cy="1789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5407200" y="497520"/>
            <a:ext cx="3062160" cy="2628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7373520" y="588960"/>
            <a:ext cx="1599120" cy="3564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9084960" y="-2160"/>
            <a:ext cx="56520" cy="62064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9044640" y="-2160"/>
            <a:ext cx="26280" cy="62064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 hidden="1"/>
          <p:cNvSpPr/>
          <p:nvPr/>
        </p:nvSpPr>
        <p:spPr>
          <a:xfrm>
            <a:off x="9025560" y="-2160"/>
            <a:ext cx="7920" cy="62064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 hidden="1"/>
          <p:cNvSpPr/>
          <p:nvPr/>
        </p:nvSpPr>
        <p:spPr>
          <a:xfrm>
            <a:off x="8975520" y="-2160"/>
            <a:ext cx="26280" cy="62064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 hidden="1"/>
          <p:cNvSpPr/>
          <p:nvPr/>
        </p:nvSpPr>
        <p:spPr>
          <a:xfrm>
            <a:off x="8915760" y="360"/>
            <a:ext cx="53640" cy="58428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 hidden="1"/>
          <p:cNvSpPr/>
          <p:nvPr/>
        </p:nvSpPr>
        <p:spPr>
          <a:xfrm>
            <a:off x="8873640" y="360"/>
            <a:ext cx="7920" cy="58428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 flipV="1">
            <a:off x="5410080" y="3808080"/>
            <a:ext cx="3732840" cy="90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 flipV="1">
            <a:off x="5410080" y="3895200"/>
            <a:ext cx="3732840" cy="190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 flipV="1">
            <a:off x="5410080" y="4113360"/>
            <a:ext cx="3732840" cy="79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 flipV="1">
            <a:off x="5410080" y="4162680"/>
            <a:ext cx="1964880" cy="1728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 flipV="1">
            <a:off x="5410080" y="4197600"/>
            <a:ext cx="1964880" cy="79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5410080" y="3962520"/>
            <a:ext cx="3062160" cy="2628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7376400" y="4061160"/>
            <a:ext cx="1599120" cy="3564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0" y="3649680"/>
            <a:ext cx="9142920" cy="2430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0" y="3675600"/>
            <a:ext cx="9142920" cy="1396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 flipV="1">
            <a:off x="6414120" y="3640680"/>
            <a:ext cx="2728800" cy="2473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0" y="0"/>
            <a:ext cx="9142920" cy="370080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457200" y="2563560"/>
            <a:ext cx="84571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0" y="366840"/>
            <a:ext cx="9142920" cy="831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3" name="CustomShape 2"/>
          <p:cNvSpPr/>
          <p:nvPr/>
        </p:nvSpPr>
        <p:spPr>
          <a:xfrm>
            <a:off x="0" y="0"/>
            <a:ext cx="9142920" cy="309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CustomShape 3"/>
          <p:cNvSpPr/>
          <p:nvPr/>
        </p:nvSpPr>
        <p:spPr>
          <a:xfrm>
            <a:off x="0" y="308160"/>
            <a:ext cx="914292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CustomShape 4"/>
          <p:cNvSpPr/>
          <p:nvPr/>
        </p:nvSpPr>
        <p:spPr>
          <a:xfrm flipV="1">
            <a:off x="5410080" y="358560"/>
            <a:ext cx="3732840" cy="90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CustomShape 5"/>
          <p:cNvSpPr/>
          <p:nvPr/>
        </p:nvSpPr>
        <p:spPr>
          <a:xfrm flipV="1">
            <a:off x="5410080" y="437760"/>
            <a:ext cx="3732840" cy="1789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CustomShape 6"/>
          <p:cNvSpPr/>
          <p:nvPr/>
        </p:nvSpPr>
        <p:spPr>
          <a:xfrm>
            <a:off x="5407200" y="497520"/>
            <a:ext cx="3062160" cy="2628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CustomShape 7"/>
          <p:cNvSpPr/>
          <p:nvPr/>
        </p:nvSpPr>
        <p:spPr>
          <a:xfrm>
            <a:off x="7373520" y="588960"/>
            <a:ext cx="1599120" cy="3564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CustomShape 8"/>
          <p:cNvSpPr/>
          <p:nvPr/>
        </p:nvSpPr>
        <p:spPr>
          <a:xfrm>
            <a:off x="9084960" y="-2160"/>
            <a:ext cx="56520" cy="62064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0" name="CustomShape 9"/>
          <p:cNvSpPr/>
          <p:nvPr/>
        </p:nvSpPr>
        <p:spPr>
          <a:xfrm>
            <a:off x="9044640" y="-2160"/>
            <a:ext cx="26280" cy="62064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1" name="CustomShape 10"/>
          <p:cNvSpPr/>
          <p:nvPr/>
        </p:nvSpPr>
        <p:spPr>
          <a:xfrm>
            <a:off x="9025560" y="-2160"/>
            <a:ext cx="7920" cy="62064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2" name="CustomShape 11"/>
          <p:cNvSpPr/>
          <p:nvPr/>
        </p:nvSpPr>
        <p:spPr>
          <a:xfrm>
            <a:off x="8975520" y="-2160"/>
            <a:ext cx="26280" cy="62064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3" name="CustomShape 12"/>
          <p:cNvSpPr/>
          <p:nvPr/>
        </p:nvSpPr>
        <p:spPr>
          <a:xfrm>
            <a:off x="8915760" y="360"/>
            <a:ext cx="53640" cy="58428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4" name="CustomShape 13"/>
          <p:cNvSpPr/>
          <p:nvPr/>
        </p:nvSpPr>
        <p:spPr>
          <a:xfrm>
            <a:off x="8873640" y="360"/>
            <a:ext cx="7920" cy="58428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5" name="PlaceHolder 1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0" y="366840"/>
            <a:ext cx="9142920" cy="831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CustomShape 2"/>
          <p:cNvSpPr/>
          <p:nvPr/>
        </p:nvSpPr>
        <p:spPr>
          <a:xfrm>
            <a:off x="0" y="0"/>
            <a:ext cx="9142920" cy="309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0" y="308160"/>
            <a:ext cx="914292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CustomShape 4"/>
          <p:cNvSpPr/>
          <p:nvPr/>
        </p:nvSpPr>
        <p:spPr>
          <a:xfrm flipV="1">
            <a:off x="5410080" y="358560"/>
            <a:ext cx="3732840" cy="90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CustomShape 5"/>
          <p:cNvSpPr/>
          <p:nvPr/>
        </p:nvSpPr>
        <p:spPr>
          <a:xfrm flipV="1">
            <a:off x="5410080" y="437760"/>
            <a:ext cx="3732840" cy="1789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8" name="CustomShape 6"/>
          <p:cNvSpPr/>
          <p:nvPr/>
        </p:nvSpPr>
        <p:spPr>
          <a:xfrm>
            <a:off x="5407200" y="497520"/>
            <a:ext cx="3062160" cy="2628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9" name="CustomShape 7"/>
          <p:cNvSpPr/>
          <p:nvPr/>
        </p:nvSpPr>
        <p:spPr>
          <a:xfrm>
            <a:off x="7373520" y="588960"/>
            <a:ext cx="1599120" cy="3564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0" name="CustomShape 8"/>
          <p:cNvSpPr/>
          <p:nvPr/>
        </p:nvSpPr>
        <p:spPr>
          <a:xfrm>
            <a:off x="9084960" y="-2160"/>
            <a:ext cx="56520" cy="62064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1" name="CustomShape 9"/>
          <p:cNvSpPr/>
          <p:nvPr/>
        </p:nvSpPr>
        <p:spPr>
          <a:xfrm>
            <a:off x="9044640" y="-2160"/>
            <a:ext cx="26280" cy="62064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2" name="CustomShape 10"/>
          <p:cNvSpPr/>
          <p:nvPr/>
        </p:nvSpPr>
        <p:spPr>
          <a:xfrm>
            <a:off x="9025560" y="-2160"/>
            <a:ext cx="7920" cy="62064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3" name="CustomShape 11"/>
          <p:cNvSpPr/>
          <p:nvPr/>
        </p:nvSpPr>
        <p:spPr>
          <a:xfrm>
            <a:off x="8975520" y="-2160"/>
            <a:ext cx="26280" cy="62064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4" name="CustomShape 12"/>
          <p:cNvSpPr/>
          <p:nvPr/>
        </p:nvSpPr>
        <p:spPr>
          <a:xfrm>
            <a:off x="8915760" y="360"/>
            <a:ext cx="53640" cy="58428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5" name="CustomShape 13"/>
          <p:cNvSpPr/>
          <p:nvPr/>
        </p:nvSpPr>
        <p:spPr>
          <a:xfrm>
            <a:off x="8873640" y="360"/>
            <a:ext cx="7920" cy="58428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6" name="PlaceHolder 14"/>
          <p:cNvSpPr>
            <a:spLocks noGrp="1"/>
          </p:cNvSpPr>
          <p:nvPr>
            <p:ph type="title"/>
          </p:nvPr>
        </p:nvSpPr>
        <p:spPr>
          <a:xfrm>
            <a:off x="457200" y="2563560"/>
            <a:ext cx="84571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7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ru.wikipedia.org/wiki/&#1041;&#1072;&#1088;&#1076;&#1080;&#1085;,_&#1050;&#1080;&#1088;&#1080;&#1083;&#1083;_&#1042;&#1072;&#1089;&#1080;&#1083;&#1100;&#1077;&#1074;&#1080;&#1095;" TargetMode="External"/><Relationship Id="rId2" Type="http://schemas.openxmlformats.org/officeDocument/2006/relationships/slideLayout" Target="../slideLayouts/slideLayout2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57200" y="2401920"/>
            <a:ext cx="8457120" cy="14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Trebuchet MS"/>
                <a:ea typeface="DejaVu Sans"/>
              </a:rPr>
              <a:t>Человеческое восприятие звуков в психофизике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457200" y="3899880"/>
            <a:ext cx="4951800" cy="175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4080">
              <a:lnSpc>
                <a:spcPct val="100000"/>
              </a:lnSpc>
              <a:spcBef>
                <a:spcPts val="300"/>
              </a:spcBef>
            </a:pPr>
            <a:r>
              <a:rPr b="0" lang="ru-RU" sz="2400" spc="-1" strike="noStrike">
                <a:solidFill>
                  <a:srgbClr val="424456"/>
                </a:solidFill>
                <a:latin typeface="Georgia"/>
                <a:ea typeface="DejaVu Sans"/>
              </a:rPr>
              <a:t>Автор:Брещенко  Татьяна</a:t>
            </a:r>
            <a:endParaRPr b="0" lang="ru-RU" sz="2400" spc="-1" strike="noStrike"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300"/>
              </a:spcBef>
            </a:pPr>
            <a:r>
              <a:rPr b="0" lang="ru-RU" sz="2400" spc="-1" strike="noStrike">
                <a:solidFill>
                  <a:srgbClr val="424456"/>
                </a:solidFill>
                <a:latin typeface="Georgia"/>
                <a:ea typeface="DejaVu Sans"/>
              </a:rPr>
              <a:t>Консультант: Нагибина Н.Л 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  <a:ea typeface="DejaVu Sans"/>
              </a:rPr>
              <a:t>Процедура исследования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Испытуемым предъявлялись двутактовые отрывки в ладах – ионийском, эолийском, фригийском и дорийском. Необходимо было оценить каждый отрывок по шкале от 1 (грустный) до 10 (веселый)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Результаты по каждому испытуемому были внесены в сводную таблицу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Проведена первичная обработка данных. Получены предварительные результаты.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2"/>
          <p:cNvSpPr/>
          <p:nvPr/>
        </p:nvSpPr>
        <p:spPr>
          <a:xfrm>
            <a:off x="457200" y="1143000"/>
            <a:ext cx="8228520" cy="543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-144000" y="308520"/>
            <a:ext cx="8228880" cy="67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latin typeface="Arial"/>
              </a:rPr>
              <a:t>Источники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93" name="CustomShape 4"/>
          <p:cNvSpPr/>
          <p:nvPr/>
        </p:nvSpPr>
        <p:spPr>
          <a:xfrm>
            <a:off x="792000" y="1026000"/>
            <a:ext cx="7703640" cy="536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i="1" lang="ru-RU" sz="2000" spc="-1" strike="noStrike">
                <a:solidFill>
                  <a:srgbClr val="222222"/>
                </a:solidFill>
                <a:latin typeface="Times New Roman"/>
              </a:rPr>
              <a:t>Никандров В. В.</a:t>
            </a: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 Психофизика и психофизические методы.— СПб.: Речь, 2005.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000" spc="-1" strike="noStrike" u="sng">
                <a:solidFill>
                  <a:srgbClr val="67afbd"/>
                </a:solidFill>
                <a:uFillTx/>
                <a:latin typeface="Times New Roman"/>
                <a:hlinkClick r:id="rId1"/>
              </a:rPr>
              <a:t>Бардин К. В.</a:t>
            </a:r>
            <a:r>
              <a:rPr b="0" i="1" lang="ru-RU" sz="2000" spc="-1" strike="noStrike">
                <a:solidFill>
                  <a:srgbClr val="222222"/>
                </a:solidFill>
                <a:latin typeface="Times New Roman"/>
              </a:rPr>
              <a:t>, Индлин Ю. А.</a:t>
            </a: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 Начала субъективной психофизики.— М.: ИП РАН, 1993.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Вахромеев В.  Ладовая структура русских народных песен и ее изучение в курсе элементарной теории музыки. -  М.,1968 (тема 3)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Мазель Л.  Строение музыкальных произведений. - М., 1973 (тема 10)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Кадыров Р.Г Музыкальная психология.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Теплов Б.М. «Психология музыкальных способностей»,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Назайкинский Е.В. «О психологии музыкального восприятия».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По детской музыкальной психологии – Белобородова В.К., Ригина Г.С.,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Алиев Ю.Б. «Музыкальное восприятие школьников»,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Ринкявичус З.А. «Воспринимают ли дети полифонию?»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Сеченов И.М. «Рефлексы головного мозга» 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22222"/>
                </a:solidFill>
                <a:latin typeface="Times New Roman"/>
              </a:rPr>
              <a:t>Гельмгольц Г. «Учение о слуховых ощущениях как физиологическая основа теории музыки».</a:t>
            </a:r>
            <a:r>
              <a:rPr b="0" lang="ru-RU" sz="3200" spc="-1" strike="noStrike">
                <a:solidFill>
                  <a:srgbClr val="222222"/>
                </a:solidFill>
                <a:latin typeface="Arial"/>
              </a:rPr>
              <a:t>  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457200" y="2401920"/>
            <a:ext cx="8457120" cy="14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Trebuchet MS"/>
                <a:ea typeface="DejaVu Sans"/>
              </a:rPr>
              <a:t>Спасибо за внимание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457200" y="3899880"/>
            <a:ext cx="4951800" cy="175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64080">
              <a:lnSpc>
                <a:spcPct val="100000"/>
              </a:lnSpc>
              <a:spcBef>
                <a:spcPts val="300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Georgia"/>
                <a:ea typeface="DejaVu Sans"/>
              </a:rPr>
              <a:t>Предполагается проведение психофизиологических исследований для отдельных  испытуемых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  <a:ea typeface="DejaVu Sans"/>
              </a:rPr>
              <a:t>Актуальность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Вопрос о психологической и психофизической основе восприятия того или иного лада остается открытым.Необходимы экспериментальные исследования, которые бы подтвердили гипотезы Пифагора о восприятии и влиянии древнегреческих ладов на психику и физиологию человека.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  <a:ea typeface="DejaVu Sans"/>
              </a:rPr>
              <a:t>Цель исследования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Проверить гипотезу Пифагора о восприятии ладов (ионийского, эолийского, фригийского и дорийского) как эмоционально различно окрашенных по шкале «грустный –веселый»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  <a:ea typeface="DejaVu Sans"/>
              </a:rPr>
              <a:t>Задачи  исследования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7000"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Проанализировать литературу по психофизике звука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Изучить древнегреческие и современные ладовые теории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Определить роль ладов для эмоциональной  сферы человека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Доказать или опровергнуть теорию Пифагора об этической характеристике ладов 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Оценить особенности восприятия древнегреческих ладов по шкале «грустно-весело»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  <a:ea typeface="DejaVu Sans"/>
              </a:rPr>
              <a:t>Теоретический анализ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Теоретическая глава имеет три параграфа: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1. Психофизика звука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2. Ладовая теория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3. Восприятие ладов человеком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  <a:ea typeface="DejaVu Sans"/>
              </a:rPr>
              <a:t>Психофизика звука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1000"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1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Психофизика</a:t>
            </a: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 —область психологии, изучающая взаимодействие между объективно измеримыми физическими процессами и субъективными ощущениями. Основы психофизики заложили немецкие исследователи 19в. Густав Теодор Фехнер и Эрнст Генрих Вебер.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Первые наблюдения по акустики были проведены в VI веке до нашей эры. Пифагор установил связь между высотой тона и длиной струны или трубы издающей звук. 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  <a:ea typeface="DejaVu Sans"/>
              </a:rPr>
              <a:t>Ладовые теории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6000"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Лад – в переводе с древнегреческого означает согласие, мир, стройность, порядок. Лад в музыке – звуковая упорядоченность музыкального строя. Часто слова «лад», «тональность», «звуковысотная система», «музыкальный строй» употребляются как синонимы. Лад всегда имеет структуру: устой как «центр звукового притяжения», доминанту и субдоминанту, которые организуют мотивы в гармоническое звучание, функционально подчиненные как вторичным (доминанте и субдоминанте), так и основному центру (тонике). Каждому ладу древние греки приписывали определённый характер - «этос».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  <a:ea typeface="DejaVu Sans"/>
              </a:rPr>
              <a:t>Восприятие ладов человеком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Ионийский (современный мажор) – радостный, бодрый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Эолийский (современный минор) – грустный, лиричный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Фригийский  - возбуждённый, страстный. 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Дорийский  - строгий, мужественный.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457200" y="1143000"/>
            <a:ext cx="82285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424456"/>
                </a:solidFill>
                <a:latin typeface="Trebuchet MS"/>
                <a:ea typeface="DejaVu Sans"/>
              </a:rPr>
              <a:t>Эмпирическое исследование восприятия древнегреческих  ладов по шкале «грустный – веселый»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457200" y="1845000"/>
            <a:ext cx="8228520" cy="428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ru-RU" sz="1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Метод – субъективное шкалирование по десятибалльной шкале «грустный -  веселый»</a:t>
            </a:r>
            <a:endParaRPr b="0" lang="ru-RU" sz="2800" spc="-1" strike="noStrike">
              <a:latin typeface="Arial"/>
            </a:endParaRPr>
          </a:p>
          <a:p>
            <a:pPr marL="365760" indent="-25488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  <a:ea typeface="DejaVu Sans"/>
              </a:rPr>
              <a:t>Статистические методы обработки данных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Application>Trio_Office/6.2.8.2$Windows_x86 LibreOffice_project/</Application>
  <Words>286</Words>
  <Paragraphs>39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2019-12-20T11:53:08Z</dcterms:created>
  <dc:creator>imran</dc:creator>
  <dc:description/>
  <dc:language>ru-RU</dc:language>
  <cp:lastModifiedBy/>
  <dcterms:modified xsi:type="dcterms:W3CDTF">2019-12-24T21:22:57Z</dcterms:modified>
  <cp:revision>9</cp:revision>
  <dc:subject/>
  <dc:title>Человеческое восприятие звуков в психофизике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