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409C8-23EC-44F4-8AC2-C922C1837F4E}" type="doc">
      <dgm:prSet loTypeId="urn:diagrams.loki3.com/VaryingWidthList" loCatId="list" qsTypeId="urn:microsoft.com/office/officeart/2005/8/quickstyle/3d1" qsCatId="3D" csTypeId="urn:microsoft.com/office/officeart/2005/8/colors/accent2_5" csCatId="accent2" phldr="1"/>
      <dgm:spPr/>
    </dgm:pt>
    <dgm:pt modelId="{CEA9797B-0236-46BD-BDA6-83FAF3C29C9C}">
      <dgm:prSet phldrT="[Text]" custT="1"/>
      <dgm:spPr/>
      <dgm:t>
        <a:bodyPr/>
        <a:lstStyle/>
        <a:p>
          <a:pPr algn="ctr"/>
          <a:r>
            <a:rPr lang="ru-RU" sz="2000" dirty="0"/>
            <a:t>Изучить возникновение термина коллективной памяти общества.</a:t>
          </a:r>
          <a:endParaRPr lang="en-US" sz="2000" dirty="0"/>
        </a:p>
      </dgm:t>
    </dgm:pt>
    <dgm:pt modelId="{B5525094-9C44-4570-9A0A-DF5E133B0B7A}" type="parTrans" cxnId="{96AF39BC-2142-4378-A4BC-A1D67586EB1B}">
      <dgm:prSet/>
      <dgm:spPr/>
      <dgm:t>
        <a:bodyPr/>
        <a:lstStyle/>
        <a:p>
          <a:endParaRPr lang="en-US"/>
        </a:p>
      </dgm:t>
    </dgm:pt>
    <dgm:pt modelId="{8070E3DA-D7EF-44DD-BD93-E2CB0A613A53}" type="sibTrans" cxnId="{96AF39BC-2142-4378-A4BC-A1D67586EB1B}">
      <dgm:prSet/>
      <dgm:spPr/>
      <dgm:t>
        <a:bodyPr/>
        <a:lstStyle/>
        <a:p>
          <a:endParaRPr lang="en-US"/>
        </a:p>
      </dgm:t>
    </dgm:pt>
    <dgm:pt modelId="{791E97F7-2BB3-4527-942F-D84CBBE7C85B}">
      <dgm:prSet phldrT="[Text]" custT="1"/>
      <dgm:spPr/>
      <dgm:t>
        <a:bodyPr/>
        <a:lstStyle/>
        <a:p>
          <a:pPr algn="ctr"/>
          <a:r>
            <a:rPr lang="ru-RU" sz="2000" dirty="0"/>
            <a:t>Изучение научной школы, в соответствии с концепцией которой будут использованы данные в реферате (в моем случае – французская школа). </a:t>
          </a:r>
          <a:endParaRPr lang="en-US" sz="2000" dirty="0"/>
        </a:p>
      </dgm:t>
    </dgm:pt>
    <dgm:pt modelId="{CEEA4FA9-9E48-4C45-A4B0-0CDD5CCB62D7}" type="parTrans" cxnId="{51646D07-C6A5-47FF-81A5-078116BFC597}">
      <dgm:prSet/>
      <dgm:spPr/>
      <dgm:t>
        <a:bodyPr/>
        <a:lstStyle/>
        <a:p>
          <a:endParaRPr lang="en-US"/>
        </a:p>
      </dgm:t>
    </dgm:pt>
    <dgm:pt modelId="{E9F3B13A-2F30-4857-BD7E-BAED32C2321B}" type="sibTrans" cxnId="{51646D07-C6A5-47FF-81A5-078116BFC597}">
      <dgm:prSet/>
      <dgm:spPr/>
      <dgm:t>
        <a:bodyPr/>
        <a:lstStyle/>
        <a:p>
          <a:endParaRPr lang="en-US"/>
        </a:p>
      </dgm:t>
    </dgm:pt>
    <dgm:pt modelId="{6FBC5019-87CF-4B9E-9AE6-352B7184E0BB}">
      <dgm:prSet phldrT="[Text]" custT="1"/>
      <dgm:spPr/>
      <dgm:t>
        <a:bodyPr/>
        <a:lstStyle/>
        <a:p>
          <a:pPr algn="ctr"/>
          <a:r>
            <a:rPr lang="ru-RU" sz="2000" dirty="0"/>
            <a:t>Изучение пути развития темы, начиная с первых исследований, заканчивая последними разработками и открытиями.</a:t>
          </a:r>
          <a:endParaRPr lang="en-US" sz="2000" dirty="0"/>
        </a:p>
      </dgm:t>
    </dgm:pt>
    <dgm:pt modelId="{48C21DAB-6935-4147-B13E-E03D5749222B}" type="parTrans" cxnId="{004502DE-28E3-4AC6-A499-EC8E85804905}">
      <dgm:prSet/>
      <dgm:spPr/>
      <dgm:t>
        <a:bodyPr/>
        <a:lstStyle/>
        <a:p>
          <a:endParaRPr lang="en-US"/>
        </a:p>
      </dgm:t>
    </dgm:pt>
    <dgm:pt modelId="{4E96AD41-C744-4EFF-8DEA-3C0367EAC288}" type="sibTrans" cxnId="{004502DE-28E3-4AC6-A499-EC8E85804905}">
      <dgm:prSet/>
      <dgm:spPr/>
      <dgm:t>
        <a:bodyPr/>
        <a:lstStyle/>
        <a:p>
          <a:endParaRPr lang="en-US"/>
        </a:p>
      </dgm:t>
    </dgm:pt>
    <dgm:pt modelId="{CBB6146F-692B-4350-88DC-E2A1CEA49E95}">
      <dgm:prSet phldrT="[Text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ru-RU" sz="2000" dirty="0"/>
            <a:t>Описать значение коллективной памяти, опираясь на материалы из книг и статей известных ученых и авторов.</a:t>
          </a:r>
          <a:endParaRPr lang="en-US" sz="2000" dirty="0"/>
        </a:p>
      </dgm:t>
    </dgm:pt>
    <dgm:pt modelId="{8570A98B-AE97-4140-A91B-941792854D27}" type="parTrans" cxnId="{5A027628-833A-4116-814A-7727C36D4ABC}">
      <dgm:prSet/>
      <dgm:spPr/>
      <dgm:t>
        <a:bodyPr/>
        <a:lstStyle/>
        <a:p>
          <a:endParaRPr lang="en-US"/>
        </a:p>
      </dgm:t>
    </dgm:pt>
    <dgm:pt modelId="{53A200E3-38EB-42E4-8CD8-5A60755E75B8}" type="sibTrans" cxnId="{5A027628-833A-4116-814A-7727C36D4ABC}">
      <dgm:prSet/>
      <dgm:spPr/>
      <dgm:t>
        <a:bodyPr/>
        <a:lstStyle/>
        <a:p>
          <a:endParaRPr lang="en-US"/>
        </a:p>
      </dgm:t>
    </dgm:pt>
    <dgm:pt modelId="{9910CCBF-5C67-4357-8C1F-02075541DF8E}" type="pres">
      <dgm:prSet presAssocID="{7BB409C8-23EC-44F4-8AC2-C922C1837F4E}" presName="Name0" presStyleCnt="0">
        <dgm:presLayoutVars>
          <dgm:resizeHandles/>
        </dgm:presLayoutVars>
      </dgm:prSet>
      <dgm:spPr/>
    </dgm:pt>
    <dgm:pt modelId="{8F03094C-CEBA-4CF0-A943-BF39CB5373E6}" type="pres">
      <dgm:prSet presAssocID="{CEA9797B-0236-46BD-BDA6-83FAF3C29C9C}" presName="text" presStyleLbl="node1" presStyleIdx="0" presStyleCnt="4" custLinFactX="-34261" custLinFactNeighborX="-100000" custLinFactNeighborY="-6012">
        <dgm:presLayoutVars>
          <dgm:bulletEnabled val="1"/>
        </dgm:presLayoutVars>
      </dgm:prSet>
      <dgm:spPr/>
    </dgm:pt>
    <dgm:pt modelId="{412E9A0E-C02F-4EB8-9D42-6190E8C1375F}" type="pres">
      <dgm:prSet presAssocID="{8070E3DA-D7EF-44DD-BD93-E2CB0A613A53}" presName="space" presStyleCnt="0"/>
      <dgm:spPr/>
    </dgm:pt>
    <dgm:pt modelId="{2926EF1F-8008-4952-B105-5CC0704B8E52}" type="pres">
      <dgm:prSet presAssocID="{791E97F7-2BB3-4527-942F-D84CBBE7C85B}" presName="text" presStyleLbl="node1" presStyleIdx="1" presStyleCnt="4" custLinFactNeighborX="15511" custLinFactNeighborY="57470">
        <dgm:presLayoutVars>
          <dgm:bulletEnabled val="1"/>
        </dgm:presLayoutVars>
      </dgm:prSet>
      <dgm:spPr/>
    </dgm:pt>
    <dgm:pt modelId="{A1EC143D-E932-453D-8A7F-74F430DBCCBB}" type="pres">
      <dgm:prSet presAssocID="{E9F3B13A-2F30-4857-BD7E-BAED32C2321B}" presName="space" presStyleCnt="0"/>
      <dgm:spPr/>
    </dgm:pt>
    <dgm:pt modelId="{73D3B029-5092-419D-A9CD-EA0CCCAB04A5}" type="pres">
      <dgm:prSet presAssocID="{6FBC5019-87CF-4B9E-9AE6-352B7184E0BB}" presName="text" presStyleLbl="node1" presStyleIdx="2" presStyleCnt="4" custLinFactY="5730" custLinFactNeighborX="-57257" custLinFactNeighborY="100000">
        <dgm:presLayoutVars>
          <dgm:bulletEnabled val="1"/>
        </dgm:presLayoutVars>
      </dgm:prSet>
      <dgm:spPr/>
    </dgm:pt>
    <dgm:pt modelId="{9C04DD2E-1EBF-47D7-872A-5D8EB3A4DF7D}" type="pres">
      <dgm:prSet presAssocID="{4E96AD41-C744-4EFF-8DEA-3C0367EAC288}" presName="space" presStyleCnt="0"/>
      <dgm:spPr/>
    </dgm:pt>
    <dgm:pt modelId="{18813CB2-818A-4ECC-92D3-4E01ADE4852C}" type="pres">
      <dgm:prSet presAssocID="{CBB6146F-692B-4350-88DC-E2A1CEA49E95}" presName="text" presStyleLbl="node1" presStyleIdx="3" presStyleCnt="4" custLinFactNeighborX="53034" custLinFactNeighborY="14307">
        <dgm:presLayoutVars>
          <dgm:bulletEnabled val="1"/>
        </dgm:presLayoutVars>
      </dgm:prSet>
      <dgm:spPr/>
    </dgm:pt>
  </dgm:ptLst>
  <dgm:cxnLst>
    <dgm:cxn modelId="{51646D07-C6A5-47FF-81A5-078116BFC597}" srcId="{7BB409C8-23EC-44F4-8AC2-C922C1837F4E}" destId="{791E97F7-2BB3-4527-942F-D84CBBE7C85B}" srcOrd="1" destOrd="0" parTransId="{CEEA4FA9-9E48-4C45-A4B0-0CDD5CCB62D7}" sibTransId="{E9F3B13A-2F30-4857-BD7E-BAED32C2321B}"/>
    <dgm:cxn modelId="{5A027628-833A-4116-814A-7727C36D4ABC}" srcId="{7BB409C8-23EC-44F4-8AC2-C922C1837F4E}" destId="{CBB6146F-692B-4350-88DC-E2A1CEA49E95}" srcOrd="3" destOrd="0" parTransId="{8570A98B-AE97-4140-A91B-941792854D27}" sibTransId="{53A200E3-38EB-42E4-8CD8-5A60755E75B8}"/>
    <dgm:cxn modelId="{EAD98435-8BEA-4A3A-9198-69D157A81886}" type="presOf" srcId="{6FBC5019-87CF-4B9E-9AE6-352B7184E0BB}" destId="{73D3B029-5092-419D-A9CD-EA0CCCAB04A5}" srcOrd="0" destOrd="0" presId="urn:diagrams.loki3.com/VaryingWidthList"/>
    <dgm:cxn modelId="{A7336653-A423-4B53-B5A9-D5FFB2A411D6}" type="presOf" srcId="{CEA9797B-0236-46BD-BDA6-83FAF3C29C9C}" destId="{8F03094C-CEBA-4CF0-A943-BF39CB5373E6}" srcOrd="0" destOrd="0" presId="urn:diagrams.loki3.com/VaryingWidthList"/>
    <dgm:cxn modelId="{96ACD855-9E72-46B0-84B3-23821148B013}" type="presOf" srcId="{CBB6146F-692B-4350-88DC-E2A1CEA49E95}" destId="{18813CB2-818A-4ECC-92D3-4E01ADE4852C}" srcOrd="0" destOrd="0" presId="urn:diagrams.loki3.com/VaryingWidthList"/>
    <dgm:cxn modelId="{96AF39BC-2142-4378-A4BC-A1D67586EB1B}" srcId="{7BB409C8-23EC-44F4-8AC2-C922C1837F4E}" destId="{CEA9797B-0236-46BD-BDA6-83FAF3C29C9C}" srcOrd="0" destOrd="0" parTransId="{B5525094-9C44-4570-9A0A-DF5E133B0B7A}" sibTransId="{8070E3DA-D7EF-44DD-BD93-E2CB0A613A53}"/>
    <dgm:cxn modelId="{431D88CA-4F1A-4F3C-849A-6CDBA2934E5A}" type="presOf" srcId="{7BB409C8-23EC-44F4-8AC2-C922C1837F4E}" destId="{9910CCBF-5C67-4357-8C1F-02075541DF8E}" srcOrd="0" destOrd="0" presId="urn:diagrams.loki3.com/VaryingWidthList"/>
    <dgm:cxn modelId="{004502DE-28E3-4AC6-A499-EC8E85804905}" srcId="{7BB409C8-23EC-44F4-8AC2-C922C1837F4E}" destId="{6FBC5019-87CF-4B9E-9AE6-352B7184E0BB}" srcOrd="2" destOrd="0" parTransId="{48C21DAB-6935-4147-B13E-E03D5749222B}" sibTransId="{4E96AD41-C744-4EFF-8DEA-3C0367EAC288}"/>
    <dgm:cxn modelId="{085A50EB-CFE1-4B82-8C35-A24C8434BBFB}" type="presOf" srcId="{791E97F7-2BB3-4527-942F-D84CBBE7C85B}" destId="{2926EF1F-8008-4952-B105-5CC0704B8E52}" srcOrd="0" destOrd="0" presId="urn:diagrams.loki3.com/VaryingWidthList"/>
    <dgm:cxn modelId="{1E7B2CAA-FDF7-4C8A-9762-A0922953DA64}" type="presParOf" srcId="{9910CCBF-5C67-4357-8C1F-02075541DF8E}" destId="{8F03094C-CEBA-4CF0-A943-BF39CB5373E6}" srcOrd="0" destOrd="0" presId="urn:diagrams.loki3.com/VaryingWidthList"/>
    <dgm:cxn modelId="{4E25FEB7-E3DE-4667-BE1D-0F678AF2E6AC}" type="presParOf" srcId="{9910CCBF-5C67-4357-8C1F-02075541DF8E}" destId="{412E9A0E-C02F-4EB8-9D42-6190E8C1375F}" srcOrd="1" destOrd="0" presId="urn:diagrams.loki3.com/VaryingWidthList"/>
    <dgm:cxn modelId="{70DB9A7A-37D6-400B-93F0-39917CB64A29}" type="presParOf" srcId="{9910CCBF-5C67-4357-8C1F-02075541DF8E}" destId="{2926EF1F-8008-4952-B105-5CC0704B8E52}" srcOrd="2" destOrd="0" presId="urn:diagrams.loki3.com/VaryingWidthList"/>
    <dgm:cxn modelId="{FDCC6A50-EE37-4620-B376-7DA7336B1616}" type="presParOf" srcId="{9910CCBF-5C67-4357-8C1F-02075541DF8E}" destId="{A1EC143D-E932-453D-8A7F-74F430DBCCBB}" srcOrd="3" destOrd="0" presId="urn:diagrams.loki3.com/VaryingWidthList"/>
    <dgm:cxn modelId="{CD368B9E-49AA-4254-89B1-FDEB4B23C3BA}" type="presParOf" srcId="{9910CCBF-5C67-4357-8C1F-02075541DF8E}" destId="{73D3B029-5092-419D-A9CD-EA0CCCAB04A5}" srcOrd="4" destOrd="0" presId="urn:diagrams.loki3.com/VaryingWidthList"/>
    <dgm:cxn modelId="{33E05493-5921-4B90-8AB5-6E6814C360DD}" type="presParOf" srcId="{9910CCBF-5C67-4357-8C1F-02075541DF8E}" destId="{9C04DD2E-1EBF-47D7-872A-5D8EB3A4DF7D}" srcOrd="5" destOrd="0" presId="urn:diagrams.loki3.com/VaryingWidthList"/>
    <dgm:cxn modelId="{EAD12260-A55A-4376-8DE4-991A76502957}" type="presParOf" srcId="{9910CCBF-5C67-4357-8C1F-02075541DF8E}" destId="{18813CB2-818A-4ECC-92D3-4E01ADE4852C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3094C-CEBA-4CF0-A943-BF39CB5373E6}">
      <dsp:nvSpPr>
        <dsp:cNvPr id="0" name=""/>
        <dsp:cNvSpPr/>
      </dsp:nvSpPr>
      <dsp:spPr>
        <a:xfrm>
          <a:off x="0" y="0"/>
          <a:ext cx="2610000" cy="130439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Изучить возникновение термина коллективной памяти общества.</a:t>
          </a:r>
          <a:endParaRPr lang="en-US" sz="2000" kern="1200" dirty="0"/>
        </a:p>
      </dsp:txBody>
      <dsp:txXfrm>
        <a:off x="0" y="0"/>
        <a:ext cx="2610000" cy="1304395"/>
      </dsp:txXfrm>
    </dsp:sp>
    <dsp:sp modelId="{2926EF1F-8008-4952-B105-5CC0704B8E52}">
      <dsp:nvSpPr>
        <dsp:cNvPr id="0" name=""/>
        <dsp:cNvSpPr/>
      </dsp:nvSpPr>
      <dsp:spPr>
        <a:xfrm>
          <a:off x="2514560" y="1409809"/>
          <a:ext cx="4492562" cy="130439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Изучение научной школы, в соответствии с концепцией которой будут использованы данные в реферате (в моем случае – французская школа). </a:t>
          </a:r>
          <a:endParaRPr lang="en-US" sz="2000" kern="1200" dirty="0"/>
        </a:p>
      </dsp:txBody>
      <dsp:txXfrm>
        <a:off x="2514560" y="1409809"/>
        <a:ext cx="4492562" cy="1304395"/>
      </dsp:txXfrm>
    </dsp:sp>
    <dsp:sp modelId="{73D3B029-5092-419D-A9CD-EA0CCCAB04A5}">
      <dsp:nvSpPr>
        <dsp:cNvPr id="0" name=""/>
        <dsp:cNvSpPr/>
      </dsp:nvSpPr>
      <dsp:spPr>
        <a:xfrm>
          <a:off x="106216" y="2881905"/>
          <a:ext cx="3690000" cy="130439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Изучение пути развития темы, начиная с первых исследований, заканчивая последними разработками и открытиями.</a:t>
          </a:r>
          <a:endParaRPr lang="en-US" sz="2000" kern="1200" dirty="0"/>
        </a:p>
      </dsp:txBody>
      <dsp:txXfrm>
        <a:off x="106216" y="2881905"/>
        <a:ext cx="3690000" cy="1304395"/>
      </dsp:txXfrm>
    </dsp:sp>
    <dsp:sp modelId="{18813CB2-818A-4ECC-92D3-4E01ADE4852C}">
      <dsp:nvSpPr>
        <dsp:cNvPr id="0" name=""/>
        <dsp:cNvSpPr/>
      </dsp:nvSpPr>
      <dsp:spPr>
        <a:xfrm>
          <a:off x="4173224" y="4114271"/>
          <a:ext cx="3600000" cy="130439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/>
            <a:t>Описать значение коллективной памяти, опираясь на материалы из книг и статей известных ученых и авторов.</a:t>
          </a:r>
          <a:endParaRPr lang="en-US" sz="2000" kern="1200" dirty="0"/>
        </a:p>
      </dsp:txBody>
      <dsp:txXfrm>
        <a:off x="4173224" y="4114271"/>
        <a:ext cx="3600000" cy="130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9T12:32:13.8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9349.99805"/>
      <inkml:brushProperty name="anchorY" value="-4410.646"/>
      <inkml:brushProperty name="scaleFactor" value="0.5"/>
    </inkml:brush>
  </inkml:definitions>
  <inkml:trace contextRef="#ctx0" brushRef="#br0">0 0,'0'0,"0"0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783-5A13-47FA-933E-79D39AB58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64D4-3108-4ED5-B3A4-FACBF470C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CD7D9-245F-436E-8C6C-5D913E21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59EB-A241-40DF-A701-4AF1ED49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7CDAE-2685-44EA-9478-498305CA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8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E9CF-958B-44E1-8FCE-D8E8BDBB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7CFBD-EA2B-4FC9-80EC-9C2E6376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6446E-C606-45A9-AD7D-2F6538CD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5C4B-165B-422B-8C08-EAF6E0F8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8095-7A64-4C08-8962-D724FCE9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99FEE-2969-48E6-A867-5900803AE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4C90F-E047-4561-9DC5-B2B49C4FA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A087-F212-47F0-A532-2526E570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CA03-3A71-4F31-B274-8079CD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27E0-58F0-405F-AA85-825BE530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D638-913C-4DFF-968F-F8817F70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D3F8-9C76-4532-8072-B48AAAF5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ABEC-47A0-4EA6-9115-509FA266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6D5A-A6F3-4F4F-A14E-7F5965C1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E495-BD38-49FD-8071-951FB974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FC92-D34A-4977-A92F-B2919B15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9B0C7-9FFE-43CB-BDE3-36113103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00B3-D7C4-4AF1-8793-09326723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7D07-DCD5-4231-9109-960E559F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FD0C-6A5B-4B0A-994F-B1EE280D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DD95-CE8E-4643-A1C0-0637E34E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60DC-EFA8-4E24-86E8-164545986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D2E40-4776-40EA-AAFB-5097D048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0A3AC-75F7-4931-8AEB-3115B876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51629-1E98-4A96-A143-953776BC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44051-A677-4E32-9203-CC7BD09D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D217-4E61-4251-87DD-8874B38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5C188-9AC4-42E1-8EB2-C89EC6F64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0131-99A9-4986-BBF7-C19DAF78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AF913-82FC-4659-AE2C-DF2DD4D9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FD4C2-53D2-48AD-B60E-973107B77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B5711-7B94-4AF8-9DA5-BE7407F6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97448-E820-492D-B49E-3EF4F9EB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43C26-296A-4BB0-BB92-4FE9B672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31DE-EE5D-4C16-87EB-A38D9FDA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30094-8D87-4C97-B2BC-8BE32769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B8238-6E8E-46B3-B8E0-72F4CD89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20604-8F25-4BBB-A6D8-D16A4BEE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9A4F8-525C-46B9-8D2A-CE2F072A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C9977-B580-4277-9EFC-9BD208D0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7DA57-447D-4422-97E8-29397716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FB9D-476C-47D8-876B-325BDE36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0357-A826-491A-8089-EFA1C12B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97881-1426-47EE-A53C-8FAEB3762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6AE51-75DB-423D-A004-7A3DA0BC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67E34-DD02-49D7-A277-BB512D92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791BA-7BD1-4978-A839-4D6B5847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4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13FF-7E8D-4692-9185-EA7CDF7A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BEA70-9E24-4501-9CA0-021E0AB9D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18A88-27C8-436F-BE6F-6E23B1C7C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F3668-0815-42C4-A003-18CDFD1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23BD-F8D8-439A-882C-4269CB9B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37B3-4006-42D2-8442-54DA0B8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6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31AA0-C8B4-4FC1-AB2E-70FE60B9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3A166-AF04-455B-8DF6-91268B4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61418-8D8A-4443-BC69-5C4D7A5BA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BB6D-A5E4-48D4-A29B-879E685DFE63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C8FB-1E9C-4487-B5DA-F1822C11E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C688-521B-44FA-8777-6A6F8263F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5D4A-67BF-47BD-80F5-821894EA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62-018-0474-5.epdf?author_access_token=5y5zkh-H5LcgMduFYHd4ydRgN0jAjWel9jnR3ZoTv0PvtXQtxXhXuhju8gaqKI2mhd9xU8lTGjr0UWiIbRxzI7c-lEpuS0mEA5gUFbQs-uM9kgmM37HASklJByBzVVG6mHAdSeSiqCCLmTCF-C0DrA%3D%3D" TargetMode="External"/><Relationship Id="rId7" Type="http://schemas.openxmlformats.org/officeDocument/2006/relationships/hyperlink" Target="https://books.google.ru/books?id=dfbqWF1TCyYC&amp;pg=PR13&amp;lpg=PR13&amp;dq=Michael+Pollak+Centre+National+de+Recherches+Scientifiques&amp;source=bl&amp;ots=CFxR9oAuiK&amp;sig=ACfU3U1ZUyUSjAaVsRhMGKyBj-wRuzgvdA&amp;hl=ru&amp;sa=X&amp;ved=2ahUKEwi1p4nim67oAhXHNcAKHfvmDZIQ6AEwCnoECAoQAQ#v=onepage&amp;q=Michael%20Pollak%20Centre%20National%20de%20Recherches%20Scientifiques&amp;f=false" TargetMode="External"/><Relationship Id="rId2" Type="http://schemas.openxmlformats.org/officeDocument/2006/relationships/hyperlink" Target="https://medium.com/@sergey_57776/%D0%BA%D0%B0%D0%BA-%D0%B4%D0%BE%D0%BB%D0%B3%D0%BE-%D0%BD%D0%B0%D1%81-%D0%B1%D1%83%D0%B4%D1%83%D1%82-%D0%BF%D0%BE%D0%BC%D0%BD%D0%B8%D1%82%D1%8C-%D0%BF%D0%BE%D1%81%D0%BB%D0%B5-%D1%81%D0%BC%D0%B5%D1%80%D1%82%D0%B8-4167aa9a65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rupdhist.hypotheses.org/364" TargetMode="External"/><Relationship Id="rId5" Type="http://schemas.openxmlformats.org/officeDocument/2006/relationships/hyperlink" Target="https://hypotheses.org/" TargetMode="External"/><Relationship Id="rId4" Type="http://schemas.openxmlformats.org/officeDocument/2006/relationships/hyperlink" Target="https://eagleman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025179" TargetMode="External"/><Relationship Id="rId2" Type="http://schemas.openxmlformats.org/officeDocument/2006/relationships/hyperlink" Target="https://dic.academic.ru/dic.nsf/enc_biography/114976/%D0%A1%D0%BE%D0%BA%D0%BE%D0%BB%D0%BE%D0%B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sychologos.ru/articles/view/individuaciya" TargetMode="External"/><Relationship Id="rId5" Type="http://schemas.openxmlformats.org/officeDocument/2006/relationships/hyperlink" Target="http://www.zpu-journal.ru/e-zpu/2012/4/Emelianova_Collective-Memory/" TargetMode="External"/><Relationship Id="rId4" Type="http://schemas.openxmlformats.org/officeDocument/2006/relationships/hyperlink" Target="https://psychosearch.ru/masters/karl-yung/174-biografiya-karla-gustava-yun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CBE4B-B388-4D57-8A05-B77382935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58A6E-FDF0-4D1D-8CC2-81C248009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Реферат на тему :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«Раскрытый секрет коллективной памяти общества»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BD556-29F9-45C3-8E0E-E15139C9B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531" y="4245429"/>
            <a:ext cx="4799044" cy="17868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Подготовила: </a:t>
            </a:r>
            <a:r>
              <a:rPr lang="ru-RU" dirty="0" err="1">
                <a:solidFill>
                  <a:schemeClr val="bg1"/>
                </a:solidFill>
              </a:rPr>
              <a:t>Светцова</a:t>
            </a:r>
            <a:r>
              <a:rPr lang="ru-RU" dirty="0">
                <a:solidFill>
                  <a:schemeClr val="bg1"/>
                </a:solidFill>
              </a:rPr>
              <a:t> Софья Николаевна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Консультант: Кириллов Дмитрий Анатольевич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Рецензент: Полетаева Марина Андреевна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1DDE-3FC9-4EE2-8FB2-44DD66793124}"/>
              </a:ext>
            </a:extLst>
          </p:cNvPr>
          <p:cNvSpPr txBox="1">
            <a:spLocks/>
          </p:cNvSpPr>
          <p:nvPr/>
        </p:nvSpPr>
        <p:spPr>
          <a:xfrm>
            <a:off x="838200" y="141192"/>
            <a:ext cx="10515600" cy="6612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+mn-lt"/>
              </a:rPr>
              <a:t>Список использованных источников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687A3-387A-4CB7-8B85-F2136E0918D2}"/>
              </a:ext>
            </a:extLst>
          </p:cNvPr>
          <p:cNvSpPr txBox="1"/>
          <p:nvPr/>
        </p:nvSpPr>
        <p:spPr>
          <a:xfrm>
            <a:off x="737118" y="808731"/>
            <a:ext cx="10935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6</a:t>
            </a:r>
            <a:r>
              <a:rPr lang="ru-RU" dirty="0"/>
              <a:t>. Карелов С.В Как долго нас будут помнить после смерти. [электронный ресурс] /С.В Карелов//</a:t>
            </a:r>
            <a:r>
              <a:rPr lang="en-US" dirty="0"/>
              <a:t>Medium</a:t>
            </a:r>
            <a:r>
              <a:rPr lang="ru-RU" dirty="0"/>
              <a:t>.-2018– </a:t>
            </a:r>
            <a:r>
              <a:rPr lang="en-US" dirty="0"/>
              <a:t>URL</a:t>
            </a:r>
            <a:r>
              <a:rPr lang="ru-RU" dirty="0"/>
              <a:t>- </a:t>
            </a:r>
            <a:r>
              <a:rPr lang="ru-RU" u="sng" dirty="0">
                <a:hlinkClick r:id="rId2"/>
              </a:rPr>
              <a:t>https://medium.com/@sergey_57776/%D0%BA%D0%B0%D0%BA-%D0%B4%D0%BE%D0%BB%D0%B3%D0%BE-%D0%BD%D0%B0%D1%81-%D0%B1%D1%83%D0%B4%D1%83%D1%82-%D0%BF%D0%BE%D0%BC%D0%BD%D0%B8%D1%82%D1%8C-%D0%BF%D0%BE%D1%81%D0%BB%D0%B5-%D1%81%D0%BC%D0%B5%D1%80%D1%82%D0%B8-4167aa9a6581</a:t>
            </a:r>
            <a:endParaRPr lang="en-US" dirty="0"/>
          </a:p>
          <a:p>
            <a:pPr lvl="0"/>
            <a:r>
              <a:rPr lang="ru-RU" b="1" dirty="0"/>
              <a:t>7</a:t>
            </a:r>
            <a:r>
              <a:rPr lang="ru-RU" dirty="0"/>
              <a:t>. </a:t>
            </a:r>
            <a:r>
              <a:rPr lang="en-US" dirty="0"/>
              <a:t>Cristian Candia, C. </a:t>
            </a:r>
            <a:r>
              <a:rPr lang="en-US" dirty="0" err="1"/>
              <a:t>Jara</a:t>
            </a:r>
            <a:r>
              <a:rPr lang="en-US" dirty="0"/>
              <a:t>-Figueroa, Carlos Rodriguez-</a:t>
            </a:r>
            <a:r>
              <a:rPr lang="en-US" dirty="0" err="1"/>
              <a:t>Sickert</a:t>
            </a:r>
            <a:r>
              <a:rPr lang="en-US" dirty="0"/>
              <a:t>, Albert-László </a:t>
            </a:r>
            <a:r>
              <a:rPr lang="en-US" dirty="0" err="1"/>
              <a:t>Barabási</a:t>
            </a:r>
            <a:r>
              <a:rPr lang="en-US" dirty="0"/>
              <a:t>, César A. Hidalgo;  The universal decay of collective memory and attention. [</a:t>
            </a:r>
            <a:r>
              <a:rPr lang="ru-RU" dirty="0"/>
              <a:t>электронный ресурс</a:t>
            </a:r>
            <a:r>
              <a:rPr lang="en-US" dirty="0"/>
              <a:t>]/ Cristian Candia, C. </a:t>
            </a:r>
            <a:r>
              <a:rPr lang="en-US" dirty="0" err="1"/>
              <a:t>Jara</a:t>
            </a:r>
            <a:r>
              <a:rPr lang="en-US" dirty="0"/>
              <a:t>-Figueroa, Carlos Rodriguez-</a:t>
            </a:r>
            <a:r>
              <a:rPr lang="en-US" dirty="0" err="1"/>
              <a:t>Sickert</a:t>
            </a:r>
            <a:r>
              <a:rPr lang="en-US" dirty="0"/>
              <a:t>, Albert-László </a:t>
            </a:r>
            <a:r>
              <a:rPr lang="en-US" dirty="0" err="1"/>
              <a:t>Barabási</a:t>
            </a:r>
            <a:r>
              <a:rPr lang="en-US" dirty="0"/>
              <a:t>, César A. Hidalgo// Nature Human behavior-2018 - URL- </a:t>
            </a:r>
            <a:r>
              <a:rPr lang="en-US" u="sng" dirty="0">
                <a:hlinkClick r:id="rId3"/>
              </a:rPr>
              <a:t>https://www.nature.com/articles/s41562-018-0474-5.epdf?author_access_token=5y5zkh-H5LcgMduFYHd4ydRgN0jAjWel9jnR3ZoTv0PvtXQtxXhXuhju8gaqKI2mhd9xU8lTGjr0UWiIbRxzI7c-lEpuS0mEA5gUFbQs-uM9kgmM37HASklJByBzVVG6mHAdSeSiqCCLmTCF-C0DrA%3D%3D</a:t>
            </a:r>
            <a:endParaRPr lang="en-US" dirty="0"/>
          </a:p>
          <a:p>
            <a:pPr lvl="0"/>
            <a:r>
              <a:rPr lang="ru-RU" b="1" dirty="0"/>
              <a:t>8</a:t>
            </a:r>
            <a:r>
              <a:rPr lang="ru-RU" dirty="0"/>
              <a:t>. </a:t>
            </a:r>
            <a:r>
              <a:rPr lang="en-US" dirty="0"/>
              <a:t>David Eagleman. [</a:t>
            </a:r>
            <a:r>
              <a:rPr lang="ru-RU" dirty="0"/>
              <a:t>электронный ресурс</a:t>
            </a:r>
            <a:r>
              <a:rPr lang="en-US" dirty="0"/>
              <a:t>] / David Eagleman -2020-URL- </a:t>
            </a:r>
            <a:r>
              <a:rPr lang="en-US" u="sng" dirty="0">
                <a:hlinkClick r:id="rId4"/>
              </a:rPr>
              <a:t>https://eagleman.com/</a:t>
            </a:r>
            <a:endParaRPr lang="ru-RU" u="sng" dirty="0"/>
          </a:p>
          <a:p>
            <a:r>
              <a:rPr lang="ru-RU" b="1" dirty="0"/>
              <a:t>9</a:t>
            </a:r>
            <a:r>
              <a:rPr lang="ru-RU" dirty="0"/>
              <a:t>. </a:t>
            </a:r>
            <a:r>
              <a:rPr lang="en-US" u="sng" dirty="0">
                <a:hlinkClick r:id="rId5" tooltip="Hypotheses"/>
              </a:rPr>
              <a:t>Hypotheses</a:t>
            </a:r>
            <a:r>
              <a:rPr lang="en-US" dirty="0"/>
              <a:t>. Public Keynote Lecture by Marie-Claire </a:t>
            </a:r>
            <a:r>
              <a:rPr lang="en-US" dirty="0" err="1"/>
              <a:t>Lavabre</a:t>
            </a:r>
            <a:r>
              <a:rPr lang="en-US" dirty="0"/>
              <a:t> on The Politics of Memory. [</a:t>
            </a:r>
            <a:r>
              <a:rPr lang="ru-RU" dirty="0"/>
              <a:t>электронный ресурс</a:t>
            </a:r>
            <a:r>
              <a:rPr lang="en-US" dirty="0"/>
              <a:t>]/ Sian Sullivan//Open Edition -2018-URL-</a:t>
            </a:r>
            <a:r>
              <a:rPr lang="en-US" u="sng" dirty="0">
                <a:hlinkClick r:id="rId6"/>
              </a:rPr>
              <a:t>https://dsrupdhist.hypotheses.org/364</a:t>
            </a:r>
            <a:endParaRPr lang="en-US" dirty="0"/>
          </a:p>
          <a:p>
            <a:r>
              <a:rPr lang="ru-RU" b="1" dirty="0"/>
              <a:t>10</a:t>
            </a:r>
            <a:r>
              <a:rPr lang="ru-RU" dirty="0"/>
              <a:t>. </a:t>
            </a:r>
            <a:r>
              <a:rPr lang="en-US" dirty="0"/>
              <a:t>Rommel </a:t>
            </a:r>
            <a:r>
              <a:rPr lang="en-US" dirty="0" err="1"/>
              <a:t>Mendès-Leite</a:t>
            </a:r>
            <a:r>
              <a:rPr lang="en-US" dirty="0"/>
              <a:t>, Pierre-Olivier de </a:t>
            </a:r>
            <a:r>
              <a:rPr lang="en-US" dirty="0" err="1"/>
              <a:t>Busscher</a:t>
            </a:r>
            <a:r>
              <a:rPr lang="en-US" dirty="0"/>
              <a:t> In memoriam Michael Pollak/ Rommel </a:t>
            </a:r>
            <a:r>
              <a:rPr lang="en-US" dirty="0" err="1"/>
              <a:t>Mendès-Leite</a:t>
            </a:r>
            <a:r>
              <a:rPr lang="en-US" dirty="0"/>
              <a:t>, Pierre-Olivier de </a:t>
            </a:r>
            <a:r>
              <a:rPr lang="en-US" dirty="0" err="1"/>
              <a:t>Busscher</a:t>
            </a:r>
            <a:r>
              <a:rPr lang="en-US" dirty="0"/>
              <a:t>. </a:t>
            </a:r>
            <a:r>
              <a:rPr lang="ru-RU" dirty="0"/>
              <a:t>[электронный ресурс] -</a:t>
            </a:r>
            <a:r>
              <a:rPr lang="en-US" dirty="0"/>
              <a:t>URL</a:t>
            </a:r>
            <a:r>
              <a:rPr lang="ru-RU" dirty="0"/>
              <a:t>-   </a:t>
            </a:r>
            <a:r>
              <a:rPr lang="en-US" u="sng" dirty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</a:t>
            </a:r>
            <a:r>
              <a:rPr lang="en-US" u="sng" dirty="0">
                <a:hlinkClick r:id="rId7"/>
              </a:rPr>
              <a:t>books</a:t>
            </a:r>
            <a:r>
              <a:rPr lang="ru-RU" u="sng" dirty="0">
                <a:hlinkClick r:id="rId7"/>
              </a:rPr>
              <a:t>.</a:t>
            </a:r>
            <a:r>
              <a:rPr lang="en-US" u="sng" dirty="0">
                <a:hlinkClick r:id="rId7"/>
              </a:rPr>
              <a:t>google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ru</a:t>
            </a:r>
            <a:r>
              <a:rPr lang="ru-RU" u="sng" dirty="0">
                <a:hlinkClick r:id="rId7"/>
              </a:rPr>
              <a:t>/</a:t>
            </a:r>
            <a:r>
              <a:rPr lang="en-US" u="sng" dirty="0">
                <a:hlinkClick r:id="rId7"/>
              </a:rPr>
              <a:t>books</a:t>
            </a:r>
            <a:r>
              <a:rPr lang="ru-RU" u="sng" dirty="0">
                <a:hlinkClick r:id="rId7"/>
              </a:rPr>
              <a:t>?</a:t>
            </a:r>
            <a:r>
              <a:rPr lang="en-US" u="sng" dirty="0">
                <a:hlinkClick r:id="rId7"/>
              </a:rPr>
              <a:t>id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dfbqWF</a:t>
            </a:r>
            <a:r>
              <a:rPr lang="ru-RU" u="sng" dirty="0">
                <a:hlinkClick r:id="rId7"/>
              </a:rPr>
              <a:t>1</a:t>
            </a:r>
            <a:r>
              <a:rPr lang="en-US" u="sng" dirty="0" err="1">
                <a:hlinkClick r:id="rId7"/>
              </a:rPr>
              <a:t>TCyYC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 err="1">
                <a:hlinkClick r:id="rId7"/>
              </a:rPr>
              <a:t>pg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PR</a:t>
            </a:r>
            <a:r>
              <a:rPr lang="ru-RU" u="sng" dirty="0">
                <a:hlinkClick r:id="rId7"/>
              </a:rPr>
              <a:t>13&amp;</a:t>
            </a:r>
            <a:r>
              <a:rPr lang="en-US" u="sng" dirty="0" err="1">
                <a:hlinkClick r:id="rId7"/>
              </a:rPr>
              <a:t>lpg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PR</a:t>
            </a:r>
            <a:r>
              <a:rPr lang="ru-RU" u="sng" dirty="0">
                <a:hlinkClick r:id="rId7"/>
              </a:rPr>
              <a:t>13&amp;</a:t>
            </a:r>
            <a:r>
              <a:rPr lang="en-US" u="sng" dirty="0" err="1">
                <a:hlinkClick r:id="rId7"/>
              </a:rPr>
              <a:t>dq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Michael</a:t>
            </a:r>
            <a:r>
              <a:rPr lang="ru-RU" u="sng" dirty="0">
                <a:hlinkClick r:id="rId7"/>
              </a:rPr>
              <a:t>+</a:t>
            </a:r>
            <a:r>
              <a:rPr lang="en-US" u="sng" dirty="0">
                <a:hlinkClick r:id="rId7"/>
              </a:rPr>
              <a:t>Pollak</a:t>
            </a:r>
            <a:r>
              <a:rPr lang="ru-RU" u="sng" dirty="0">
                <a:hlinkClick r:id="rId7"/>
              </a:rPr>
              <a:t>+</a:t>
            </a:r>
            <a:r>
              <a:rPr lang="en-US" u="sng" dirty="0">
                <a:hlinkClick r:id="rId7"/>
              </a:rPr>
              <a:t>Centre</a:t>
            </a:r>
            <a:r>
              <a:rPr lang="ru-RU" u="sng" dirty="0">
                <a:hlinkClick r:id="rId7"/>
              </a:rPr>
              <a:t>+</a:t>
            </a:r>
            <a:r>
              <a:rPr lang="en-US" u="sng" dirty="0">
                <a:hlinkClick r:id="rId7"/>
              </a:rPr>
              <a:t>National</a:t>
            </a:r>
            <a:r>
              <a:rPr lang="ru-RU" u="sng" dirty="0">
                <a:hlinkClick r:id="rId7"/>
              </a:rPr>
              <a:t>+</a:t>
            </a:r>
            <a:r>
              <a:rPr lang="en-US" u="sng" dirty="0">
                <a:hlinkClick r:id="rId7"/>
              </a:rPr>
              <a:t>de</a:t>
            </a:r>
            <a:r>
              <a:rPr lang="ru-RU" u="sng" dirty="0">
                <a:hlinkClick r:id="rId7"/>
              </a:rPr>
              <a:t>+</a:t>
            </a:r>
            <a:r>
              <a:rPr lang="en-US" u="sng" dirty="0" err="1">
                <a:hlinkClick r:id="rId7"/>
              </a:rPr>
              <a:t>Recherches</a:t>
            </a:r>
            <a:r>
              <a:rPr lang="ru-RU" u="sng" dirty="0">
                <a:hlinkClick r:id="rId7"/>
              </a:rPr>
              <a:t>+</a:t>
            </a:r>
            <a:r>
              <a:rPr lang="en-US" u="sng" dirty="0" err="1">
                <a:hlinkClick r:id="rId7"/>
              </a:rPr>
              <a:t>Scientifiques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source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bl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 err="1">
                <a:hlinkClick r:id="rId7"/>
              </a:rPr>
              <a:t>ots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CFxR</a:t>
            </a:r>
            <a:r>
              <a:rPr lang="ru-RU" u="sng" dirty="0">
                <a:hlinkClick r:id="rId7"/>
              </a:rPr>
              <a:t>9</a:t>
            </a:r>
            <a:r>
              <a:rPr lang="en-US" u="sng" dirty="0" err="1">
                <a:hlinkClick r:id="rId7"/>
              </a:rPr>
              <a:t>oAuiK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sig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ACfU</a:t>
            </a:r>
            <a:r>
              <a:rPr lang="ru-RU" u="sng" dirty="0">
                <a:hlinkClick r:id="rId7"/>
              </a:rPr>
              <a:t>3</a:t>
            </a:r>
            <a:r>
              <a:rPr lang="en-US" u="sng" dirty="0">
                <a:hlinkClick r:id="rId7"/>
              </a:rPr>
              <a:t>U</a:t>
            </a:r>
            <a:r>
              <a:rPr lang="ru-RU" u="sng" dirty="0">
                <a:hlinkClick r:id="rId7"/>
              </a:rPr>
              <a:t>1</a:t>
            </a:r>
            <a:r>
              <a:rPr lang="en-US" u="sng" dirty="0" err="1">
                <a:hlinkClick r:id="rId7"/>
              </a:rPr>
              <a:t>ZUyUSjAaVsRhMGKyBj</a:t>
            </a:r>
            <a:r>
              <a:rPr lang="ru-RU" u="sng" dirty="0">
                <a:hlinkClick r:id="rId7"/>
              </a:rPr>
              <a:t>-</a:t>
            </a:r>
            <a:r>
              <a:rPr lang="en-US" u="sng" dirty="0" err="1">
                <a:hlinkClick r:id="rId7"/>
              </a:rPr>
              <a:t>wRuzgvdA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hl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ru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 err="1">
                <a:hlinkClick r:id="rId7"/>
              </a:rPr>
              <a:t>sa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X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 err="1">
                <a:hlinkClick r:id="rId7"/>
              </a:rPr>
              <a:t>ved</a:t>
            </a:r>
            <a:r>
              <a:rPr lang="ru-RU" u="sng" dirty="0">
                <a:hlinkClick r:id="rId7"/>
              </a:rPr>
              <a:t>=2</a:t>
            </a:r>
            <a:r>
              <a:rPr lang="en-US" u="sng" dirty="0" err="1">
                <a:hlinkClick r:id="rId7"/>
              </a:rPr>
              <a:t>ahUKEwi</a:t>
            </a:r>
            <a:r>
              <a:rPr lang="ru-RU" u="sng" dirty="0">
                <a:hlinkClick r:id="rId7"/>
              </a:rPr>
              <a:t>1</a:t>
            </a:r>
            <a:r>
              <a:rPr lang="en-US" u="sng" dirty="0">
                <a:hlinkClick r:id="rId7"/>
              </a:rPr>
              <a:t>p</a:t>
            </a:r>
            <a:r>
              <a:rPr lang="ru-RU" u="sng" dirty="0">
                <a:hlinkClick r:id="rId7"/>
              </a:rPr>
              <a:t>4</a:t>
            </a:r>
            <a:r>
              <a:rPr lang="en-US" u="sng" dirty="0" err="1">
                <a:hlinkClick r:id="rId7"/>
              </a:rPr>
              <a:t>nim</a:t>
            </a:r>
            <a:r>
              <a:rPr lang="ru-RU" u="sng" dirty="0">
                <a:hlinkClick r:id="rId7"/>
              </a:rPr>
              <a:t>67</a:t>
            </a:r>
            <a:r>
              <a:rPr lang="en-US" u="sng" dirty="0" err="1">
                <a:hlinkClick r:id="rId7"/>
              </a:rPr>
              <a:t>oAhXHNcAKHfvmDZIQ</a:t>
            </a:r>
            <a:r>
              <a:rPr lang="ru-RU" u="sng" dirty="0">
                <a:hlinkClick r:id="rId7"/>
              </a:rPr>
              <a:t>6</a:t>
            </a:r>
            <a:r>
              <a:rPr lang="en-US" u="sng" dirty="0" err="1">
                <a:hlinkClick r:id="rId7"/>
              </a:rPr>
              <a:t>AEwCnoECAoQAQ</a:t>
            </a:r>
            <a:r>
              <a:rPr lang="ru-RU" u="sng" dirty="0">
                <a:hlinkClick r:id="rId7"/>
              </a:rPr>
              <a:t>#</a:t>
            </a:r>
            <a:r>
              <a:rPr lang="en-US" u="sng" dirty="0">
                <a:hlinkClick r:id="rId7"/>
              </a:rPr>
              <a:t>v</a:t>
            </a:r>
            <a:r>
              <a:rPr lang="ru-RU" u="sng" dirty="0">
                <a:hlinkClick r:id="rId7"/>
              </a:rPr>
              <a:t>=</a:t>
            </a:r>
            <a:r>
              <a:rPr lang="en-US" u="sng" dirty="0" err="1">
                <a:hlinkClick r:id="rId7"/>
              </a:rPr>
              <a:t>onepage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q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Michael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>
                <a:hlinkClick r:id="rId7"/>
              </a:rPr>
              <a:t>Pollak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>
                <a:hlinkClick r:id="rId7"/>
              </a:rPr>
              <a:t>Centre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>
                <a:hlinkClick r:id="rId7"/>
              </a:rPr>
              <a:t>National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>
                <a:hlinkClick r:id="rId7"/>
              </a:rPr>
              <a:t>de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 err="1">
                <a:hlinkClick r:id="rId7"/>
              </a:rPr>
              <a:t>Recherches</a:t>
            </a:r>
            <a:r>
              <a:rPr lang="ru-RU" u="sng" dirty="0">
                <a:hlinkClick r:id="rId7"/>
              </a:rPr>
              <a:t>%20</a:t>
            </a:r>
            <a:r>
              <a:rPr lang="en-US" u="sng" dirty="0" err="1">
                <a:hlinkClick r:id="rId7"/>
              </a:rPr>
              <a:t>Scientifiques</a:t>
            </a:r>
            <a:r>
              <a:rPr lang="ru-RU" u="sng" dirty="0">
                <a:hlinkClick r:id="rId7"/>
              </a:rPr>
              <a:t>&amp;</a:t>
            </a:r>
            <a:r>
              <a:rPr lang="en-US" u="sng" dirty="0">
                <a:hlinkClick r:id="rId7"/>
              </a:rPr>
              <a:t>f</a:t>
            </a:r>
            <a:r>
              <a:rPr lang="ru-RU" u="sng" dirty="0">
                <a:hlinkClick r:id="rId7"/>
              </a:rPr>
              <a:t>=</a:t>
            </a:r>
            <a:r>
              <a:rPr lang="en-US" u="sng" dirty="0">
                <a:hlinkClick r:id="rId7"/>
              </a:rPr>
              <a:t>false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86E17F-01C8-4EB7-9CFF-653CDD7DAEE8}"/>
              </a:ext>
            </a:extLst>
          </p:cNvPr>
          <p:cNvSpPr/>
          <p:nvPr/>
        </p:nvSpPr>
        <p:spPr>
          <a:xfrm>
            <a:off x="2182987" y="2413337"/>
            <a:ext cx="78260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67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749CF-A0D6-455A-80E7-648931357336}"/>
              </a:ext>
            </a:extLst>
          </p:cNvPr>
          <p:cNvSpPr txBox="1"/>
          <p:nvPr/>
        </p:nvSpPr>
        <p:spPr>
          <a:xfrm>
            <a:off x="2881604" y="1175657"/>
            <a:ext cx="64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Коллективная память- </a:t>
            </a:r>
            <a:r>
              <a:rPr lang="ru-RU" sz="2000" dirty="0"/>
              <a:t>один из самых интересных и до конца не открывшийся для человека феномен. Первые упоминания о феномене были еще до нашей эры. Причем, заключения философов, историков, психологов и социологов сильно менялись с годами. И заключения основоположников о коллективной памяти сильно отличаются от заключений современных исследователей. В своем реферате я представлю мнения и результаты исследований разных времен, начиная с основных предположений, заканчивая новейшими заключениями по теме коллективной памяти.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84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12856-B745-4AEE-BAA2-493E0ACC73D7}"/>
              </a:ext>
            </a:extLst>
          </p:cNvPr>
          <p:cNvSpPr txBox="1"/>
          <p:nvPr/>
        </p:nvSpPr>
        <p:spPr>
          <a:xfrm>
            <a:off x="5990254" y="3769567"/>
            <a:ext cx="5150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 реферата</a:t>
            </a:r>
            <a:r>
              <a:rPr lang="ru-RU" sz="2800" dirty="0"/>
              <a:t>: ознакомиться с феноменом коллективной памяти общества.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620CB-51BC-46D0-BE9D-E553BA9EAA0E}"/>
              </a:ext>
            </a:extLst>
          </p:cNvPr>
          <p:cNvSpPr txBox="1"/>
          <p:nvPr/>
        </p:nvSpPr>
        <p:spPr>
          <a:xfrm>
            <a:off x="933061" y="531845"/>
            <a:ext cx="4320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Актуальность</a:t>
            </a:r>
            <a:r>
              <a:rPr lang="ru-RU" dirty="0"/>
              <a:t>: многие представляют себе коллективную память общества, как скучный феномен, информация о котором появилась еще до нашей эры. Но это далеко не так. На данный момент ученым и исследователям удалось открыть много нового. И коллективная память стала совершенно другой, не такой, как сотни лет назад.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8CE80-2F68-4A13-B794-6A2DC4025660}"/>
              </a:ext>
            </a:extLst>
          </p:cNvPr>
          <p:cNvSpPr txBox="1"/>
          <p:nvPr/>
        </p:nvSpPr>
        <p:spPr>
          <a:xfrm>
            <a:off x="3797559" y="154661"/>
            <a:ext cx="48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Задачи</a:t>
            </a:r>
            <a:endParaRPr lang="en-US" sz="2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8773EA-89EE-498E-A972-4665B0DF2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795090"/>
              </p:ext>
            </p:extLst>
          </p:nvPr>
        </p:nvGraphicFramePr>
        <p:xfrm>
          <a:off x="1920033" y="8734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12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104590-3A89-4A5E-9A6C-94B1BE156C24}"/>
              </a:ext>
            </a:extLst>
          </p:cNvPr>
          <p:cNvSpPr txBox="1"/>
          <p:nvPr/>
        </p:nvSpPr>
        <p:spPr>
          <a:xfrm>
            <a:off x="4413380" y="130628"/>
            <a:ext cx="260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 глава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2937D-9294-4DBB-ABC7-01BBFCB0F32D}"/>
              </a:ext>
            </a:extLst>
          </p:cNvPr>
          <p:cNvSpPr txBox="1"/>
          <p:nvPr/>
        </p:nvSpPr>
        <p:spPr>
          <a:xfrm>
            <a:off x="1856432" y="710181"/>
            <a:ext cx="77164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С точки зрения классических представлений о коллективной памяти, информация хранится внутри человека. Она способна передаваться «из уст в уста» или же через летописи и жизнеописания. По мнению основоположника изучения феномена-Карла Густава Юнга, именно человек является «звеном» передачи информации, хранителем коллективной памяти. </a:t>
            </a: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3A828-1DF4-4627-95F4-DA731D8A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85" y="3064672"/>
            <a:ext cx="4522230" cy="3491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BC9E7D-D5C7-4A88-8E43-274E7EA7937B}"/>
                  </a:ext>
                </a:extLst>
              </p14:cNvPr>
              <p14:cNvContentPartPr/>
              <p14:nvPr/>
            </p14:nvContentPartPr>
            <p14:xfrm>
              <a:off x="4188975" y="454394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BC9E7D-D5C7-4A88-8E43-274E7EA79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75" y="452594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70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1B280-186C-49F6-A109-64451E1493D5}"/>
              </a:ext>
            </a:extLst>
          </p:cNvPr>
          <p:cNvSpPr txBox="1"/>
          <p:nvPr/>
        </p:nvSpPr>
        <p:spPr>
          <a:xfrm>
            <a:off x="4926370" y="139959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 глава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D8A46-ECAB-48E9-82B7-FE8791680FA6}"/>
              </a:ext>
            </a:extLst>
          </p:cNvPr>
          <p:cNvSpPr txBox="1"/>
          <p:nvPr/>
        </p:nvSpPr>
        <p:spPr>
          <a:xfrm>
            <a:off x="1491343" y="600961"/>
            <a:ext cx="92093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Современные представления о феномене сильно отличались от классических. В первую очередь это было связано с тем, что люди стали жить в более сложном коммуникативном пространстве, стали появляться телеграфы, газеты, многие другие средства связи, развивалась информационная среда. И коллективная память стала формироваться в коммуникационной среде. Люди стали читать книги, газеты, смотреть телевизор, слушать радио. Современные представления рассматривают память как коллективный феномен.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9EFB8-67CB-4B5F-85C0-533ADE7E7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44" y="3248385"/>
            <a:ext cx="4553338" cy="319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73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77CC6-632B-4CD5-A892-5DAADDC2CB13}"/>
              </a:ext>
            </a:extLst>
          </p:cNvPr>
          <p:cNvSpPr txBox="1"/>
          <p:nvPr/>
        </p:nvSpPr>
        <p:spPr>
          <a:xfrm>
            <a:off x="4598437" y="214604"/>
            <a:ext cx="299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3 глава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3C85C-E62B-4EA4-BFD9-1B949BFADAEA}"/>
              </a:ext>
            </a:extLst>
          </p:cNvPr>
          <p:cNvSpPr txBox="1"/>
          <p:nvPr/>
        </p:nvSpPr>
        <p:spPr>
          <a:xfrm>
            <a:off x="1017037" y="783771"/>
            <a:ext cx="105902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Новейшие исследования относятся к </a:t>
            </a:r>
            <a:r>
              <a:rPr lang="ru-RU" sz="2100" dirty="0" err="1"/>
              <a:t>суперинформационному</a:t>
            </a:r>
            <a:r>
              <a:rPr lang="ru-RU" sz="2100" dirty="0"/>
              <a:t> обществу- обществу, которое стало формироваться 10-20 лет назад. Любую информацию стало получать гораздо проще, благодаря интернет-ресурсам. Это кардинально изменило понятие коллективной памяти. Она стала «уходить» из голов людей, стала формироваться из сети. Новейшие представления о коллективной памяти- раздел, когда стало возможно исследовать и даже численно мерить такой феномен. В этом и заключается принципиальное отличие новейшего этапа.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F8756-A8A7-481A-844C-DEFBA093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953" y="3108444"/>
            <a:ext cx="5102533" cy="353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36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0B95F-4598-4FDE-ACCF-591A6B3A6E9A}"/>
              </a:ext>
            </a:extLst>
          </p:cNvPr>
          <p:cNvSpPr txBox="1"/>
          <p:nvPr/>
        </p:nvSpPr>
        <p:spPr>
          <a:xfrm>
            <a:off x="4360506" y="205274"/>
            <a:ext cx="34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Заключение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BA1F-500C-4444-BC63-EB7C9DEC1067}"/>
              </a:ext>
            </a:extLst>
          </p:cNvPr>
          <p:cNvSpPr txBox="1"/>
          <p:nvPr/>
        </p:nvSpPr>
        <p:spPr>
          <a:xfrm>
            <a:off x="1296955" y="1128604"/>
            <a:ext cx="9666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Коллективная память-один из самых непростых феноменов, до сих пор полностью нераскрывшийся для людей. Теории о принципах работы коллективной памяти сильно менялись с годами, начиная с истории ее возникновения, заканчивая новейшими заключениями. Так предположения о хранении коллективной памяти в сознании человека переросли в новые заключение, которые показали, что коллективную память возможно рассчитать по особой формуле. Так же очень сильно изменились технологии изучения феномена.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С моей точки зрения, изучение коллективной памяти только начинается. В дальнейшем будут новые технологии, новые разработки, мир будет зависеть от искусственного интеллекта, который сильно повлияет на формирование феномена. 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758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8904-0EB9-440B-8D2E-E18FDAF5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2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n-lt"/>
              </a:rPr>
              <a:t>Список использованных источников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5FF99-707C-4263-9896-FA09BEE568AA}"/>
              </a:ext>
            </a:extLst>
          </p:cNvPr>
          <p:cNvSpPr txBox="1"/>
          <p:nvPr/>
        </p:nvSpPr>
        <p:spPr>
          <a:xfrm>
            <a:off x="838200" y="998376"/>
            <a:ext cx="1013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1.</a:t>
            </a:r>
            <a:r>
              <a:rPr lang="ru-RU" dirty="0"/>
              <a:t> Большая биографическая энциклопедия Соколов, Эльмар Владимирович [электронный ресурс]/ Соч</a:t>
            </a:r>
            <a:r>
              <a:rPr lang="ru-RU" i="1" dirty="0"/>
              <a:t>.</a:t>
            </a:r>
            <a:r>
              <a:rPr lang="ru-RU" dirty="0"/>
              <a:t>:</a:t>
            </a:r>
            <a:r>
              <a:rPr lang="ru-RU" i="1" dirty="0"/>
              <a:t> </a:t>
            </a:r>
            <a:r>
              <a:rPr lang="ru-RU" dirty="0"/>
              <a:t>Культура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ru-RU" dirty="0"/>
              <a:t>личность</a:t>
            </a:r>
            <a:r>
              <a:rPr lang="ru-RU" i="1" dirty="0"/>
              <a:t>. </a:t>
            </a:r>
            <a:r>
              <a:rPr lang="ru-RU" dirty="0"/>
              <a:t>1972;</a:t>
            </a:r>
            <a:r>
              <a:rPr lang="ru-RU" i="1" dirty="0"/>
              <a:t> </a:t>
            </a:r>
            <a:r>
              <a:rPr lang="ru-RU" dirty="0"/>
              <a:t>Свободное</a:t>
            </a:r>
            <a:r>
              <a:rPr lang="ru-RU" i="1" dirty="0"/>
              <a:t> </a:t>
            </a:r>
            <a:r>
              <a:rPr lang="ru-RU" dirty="0"/>
              <a:t>время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ru-RU" dirty="0"/>
              <a:t>культура</a:t>
            </a:r>
            <a:r>
              <a:rPr lang="ru-RU" i="1" dirty="0"/>
              <a:t> </a:t>
            </a:r>
            <a:r>
              <a:rPr lang="ru-RU" dirty="0"/>
              <a:t>досуга</a:t>
            </a:r>
            <a:r>
              <a:rPr lang="ru-RU" i="1" dirty="0"/>
              <a:t>. </a:t>
            </a:r>
            <a:r>
              <a:rPr lang="ru-RU" dirty="0"/>
              <a:t>1978;</a:t>
            </a:r>
            <a:r>
              <a:rPr lang="ru-RU" i="1" dirty="0"/>
              <a:t> </a:t>
            </a:r>
            <a:r>
              <a:rPr lang="ru-RU" dirty="0"/>
              <a:t>Значение</a:t>
            </a:r>
            <a:r>
              <a:rPr lang="ru-RU" i="1" dirty="0"/>
              <a:t> </a:t>
            </a:r>
            <a:r>
              <a:rPr lang="ru-RU" dirty="0"/>
              <a:t>теорий</a:t>
            </a:r>
            <a:r>
              <a:rPr lang="ru-RU" i="1" dirty="0"/>
              <a:t> </a:t>
            </a:r>
            <a:r>
              <a:rPr lang="ru-RU" dirty="0"/>
              <a:t>"социального</a:t>
            </a:r>
            <a:r>
              <a:rPr lang="ru-RU" i="1" dirty="0"/>
              <a:t> </a:t>
            </a:r>
            <a:r>
              <a:rPr lang="ru-RU" dirty="0"/>
              <a:t>характера"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ru-RU" dirty="0"/>
              <a:t>"коллективного</a:t>
            </a:r>
            <a:r>
              <a:rPr lang="ru-RU" i="1" dirty="0"/>
              <a:t> </a:t>
            </a:r>
            <a:r>
              <a:rPr lang="ru-RU" dirty="0"/>
              <a:t>бессознательного"</a:t>
            </a:r>
            <a:r>
              <a:rPr lang="ru-RU" i="1" dirty="0"/>
              <a:t>. </a:t>
            </a:r>
            <a:r>
              <a:rPr lang="ru-RU" dirty="0"/>
              <a:t>Стиль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ru-RU" dirty="0"/>
              <a:t>традиции</a:t>
            </a:r>
            <a:r>
              <a:rPr lang="ru-RU" i="1" dirty="0"/>
              <a:t> </a:t>
            </a:r>
            <a:r>
              <a:rPr lang="ru-RU" dirty="0"/>
              <a:t>в</a:t>
            </a:r>
            <a:r>
              <a:rPr lang="ru-RU" i="1" dirty="0"/>
              <a:t> </a:t>
            </a:r>
            <a:r>
              <a:rPr lang="ru-RU" dirty="0"/>
              <a:t>культуре</a:t>
            </a:r>
            <a:r>
              <a:rPr lang="ru-RU" i="1" dirty="0"/>
              <a:t>. </a:t>
            </a:r>
            <a:r>
              <a:rPr lang="ru-RU" dirty="0"/>
              <a:t>1989;</a:t>
            </a:r>
            <a:r>
              <a:rPr lang="ru-RU" i="1" dirty="0"/>
              <a:t> </a:t>
            </a:r>
            <a:r>
              <a:rPr lang="ru-RU" dirty="0"/>
              <a:t>Культурология</a:t>
            </a:r>
            <a:r>
              <a:rPr lang="ru-RU" i="1" dirty="0"/>
              <a:t>. </a:t>
            </a:r>
            <a:r>
              <a:rPr lang="ru-RU" dirty="0"/>
              <a:t>Уч</a:t>
            </a:r>
            <a:r>
              <a:rPr lang="ru-RU" i="1" dirty="0"/>
              <a:t>. </a:t>
            </a:r>
            <a:r>
              <a:rPr lang="ru-RU" dirty="0"/>
              <a:t>пос</a:t>
            </a:r>
            <a:r>
              <a:rPr lang="ru-RU" i="1" dirty="0"/>
              <a:t>. </a:t>
            </a:r>
            <a:r>
              <a:rPr lang="ru-RU" dirty="0"/>
              <a:t>1994;</a:t>
            </a:r>
            <a:r>
              <a:rPr lang="ru-RU" i="1" dirty="0"/>
              <a:t> </a:t>
            </a:r>
            <a:r>
              <a:rPr lang="ru-RU" dirty="0"/>
              <a:t>Введение</a:t>
            </a:r>
            <a:r>
              <a:rPr lang="ru-RU" i="1" dirty="0"/>
              <a:t> </a:t>
            </a:r>
            <a:r>
              <a:rPr lang="ru-RU" dirty="0"/>
              <a:t>в</a:t>
            </a:r>
            <a:r>
              <a:rPr lang="ru-RU" i="1" dirty="0"/>
              <a:t> </a:t>
            </a:r>
            <a:r>
              <a:rPr lang="ru-RU" dirty="0"/>
              <a:t>психоанализ</a:t>
            </a:r>
            <a:r>
              <a:rPr lang="ru-RU" i="1" dirty="0"/>
              <a:t>. </a:t>
            </a:r>
            <a:r>
              <a:rPr lang="ru-RU" dirty="0"/>
              <a:t>Социокультурный</a:t>
            </a:r>
            <a:r>
              <a:rPr lang="ru-RU" i="1" dirty="0"/>
              <a:t> </a:t>
            </a:r>
            <a:r>
              <a:rPr lang="ru-RU" dirty="0"/>
              <a:t>аспект</a:t>
            </a:r>
            <a:r>
              <a:rPr lang="ru-RU" i="1" dirty="0"/>
              <a:t>. </a:t>
            </a:r>
            <a:r>
              <a:rPr lang="ru-RU" dirty="0"/>
              <a:t>Уч</a:t>
            </a:r>
            <a:r>
              <a:rPr lang="ru-RU" i="1" dirty="0"/>
              <a:t>. </a:t>
            </a:r>
            <a:r>
              <a:rPr lang="ru-RU" dirty="0"/>
              <a:t>пос</a:t>
            </a:r>
            <a:r>
              <a:rPr lang="ru-RU" i="1" dirty="0"/>
              <a:t>. </a:t>
            </a:r>
            <a:r>
              <a:rPr lang="ru-RU" dirty="0"/>
              <a:t>1998</a:t>
            </a:r>
            <a:r>
              <a:rPr lang="ru-RU" i="1" dirty="0"/>
              <a:t>.</a:t>
            </a:r>
            <a:r>
              <a:rPr lang="en-US" dirty="0"/>
              <a:t>URL</a:t>
            </a:r>
            <a:r>
              <a:rPr lang="ru-RU" dirty="0"/>
              <a:t>- </a:t>
            </a: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dic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academic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dic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nsf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enc</a:t>
            </a:r>
            <a:r>
              <a:rPr lang="ru-RU" u="sng" dirty="0">
                <a:hlinkClick r:id="rId2"/>
              </a:rPr>
              <a:t>_</a:t>
            </a:r>
            <a:r>
              <a:rPr lang="en-US" u="sng" dirty="0">
                <a:hlinkClick r:id="rId2"/>
              </a:rPr>
              <a:t>biography</a:t>
            </a:r>
            <a:r>
              <a:rPr lang="ru-RU" u="sng" dirty="0">
                <a:hlinkClick r:id="rId2"/>
              </a:rPr>
              <a:t>/114976/%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A</a:t>
            </a:r>
            <a:r>
              <a:rPr lang="ru-RU" u="sng" dirty="0">
                <a:hlinkClick r:id="rId2"/>
              </a:rPr>
              <a:t>1%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BE</a:t>
            </a:r>
            <a:r>
              <a:rPr lang="ru-RU" u="sng" dirty="0">
                <a:hlinkClick r:id="rId2"/>
              </a:rPr>
              <a:t>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BA</a:t>
            </a:r>
            <a:r>
              <a:rPr lang="ru-RU" u="sng" dirty="0">
                <a:hlinkClick r:id="rId2"/>
              </a:rPr>
              <a:t>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BE</a:t>
            </a:r>
            <a:r>
              <a:rPr lang="ru-RU" u="sng" dirty="0">
                <a:hlinkClick r:id="rId2"/>
              </a:rPr>
              <a:t>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BB</a:t>
            </a:r>
            <a:r>
              <a:rPr lang="ru-RU" u="sng" dirty="0">
                <a:hlinkClick r:id="rId2"/>
              </a:rPr>
              <a:t>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BE</a:t>
            </a:r>
            <a:r>
              <a:rPr lang="ru-RU" u="sng" dirty="0">
                <a:hlinkClick r:id="rId2"/>
              </a:rPr>
              <a:t>%</a:t>
            </a:r>
            <a:r>
              <a:rPr lang="en-US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0%</a:t>
            </a:r>
            <a:r>
              <a:rPr lang="en-US" u="sng" dirty="0">
                <a:hlinkClick r:id="rId2"/>
              </a:rPr>
              <a:t>B</a:t>
            </a:r>
            <a:r>
              <a:rPr lang="ru-RU" u="sng" dirty="0">
                <a:hlinkClick r:id="rId2"/>
              </a:rPr>
              <a:t>2</a:t>
            </a:r>
            <a:r>
              <a:rPr lang="ru-RU" dirty="0"/>
              <a:t> </a:t>
            </a:r>
            <a:endParaRPr lang="en-US" dirty="0"/>
          </a:p>
          <a:p>
            <a:pPr lvl="0"/>
            <a:r>
              <a:rPr lang="ru-RU" b="1" dirty="0"/>
              <a:t>2.</a:t>
            </a:r>
            <a:r>
              <a:rPr lang="ru-RU" dirty="0"/>
              <a:t> Блок Марк Энциклопедический</a:t>
            </a:r>
            <a:r>
              <a:rPr lang="ru-RU" i="1" dirty="0"/>
              <a:t> </a:t>
            </a:r>
            <a:r>
              <a:rPr lang="ru-RU" dirty="0"/>
              <a:t>словарь</a:t>
            </a:r>
            <a:r>
              <a:rPr lang="ru-RU" i="1" dirty="0"/>
              <a:t>. </a:t>
            </a:r>
            <a:r>
              <a:rPr lang="ru-RU" dirty="0"/>
              <a:t>2009</a:t>
            </a:r>
            <a:r>
              <a:rPr lang="ru-RU" i="1" dirty="0"/>
              <a:t>.</a:t>
            </a:r>
            <a:r>
              <a:rPr lang="ru-RU" dirty="0"/>
              <a:t>-</a:t>
            </a:r>
            <a:r>
              <a:rPr lang="en-US" dirty="0"/>
              <a:t>URL</a:t>
            </a:r>
            <a:r>
              <a:rPr lang="ru-RU" dirty="0"/>
              <a:t>- </a:t>
            </a: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dic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academic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dic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nsf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ruwiki</a:t>
            </a:r>
            <a:r>
              <a:rPr lang="ru-RU" u="sng" dirty="0">
                <a:hlinkClick r:id="rId3"/>
              </a:rPr>
              <a:t>/1025179</a:t>
            </a:r>
            <a:endParaRPr lang="en-US" dirty="0"/>
          </a:p>
          <a:p>
            <a:pPr lvl="0"/>
            <a:r>
              <a:rPr lang="ru-RU" b="1" i="1" dirty="0"/>
              <a:t>3.</a:t>
            </a:r>
            <a:r>
              <a:rPr lang="ru-RU" i="1" dirty="0"/>
              <a:t> Громова Н.В Биография Карла Густава Юнга [электронный ресурс]/Н.В Громова//</a:t>
            </a:r>
            <a:r>
              <a:rPr lang="en-US" i="1" dirty="0" err="1"/>
              <a:t>Psyco</a:t>
            </a:r>
            <a:r>
              <a:rPr lang="en-US" i="1" dirty="0"/>
              <a:t> Search URL</a:t>
            </a:r>
            <a:r>
              <a:rPr lang="ru-RU" i="1" dirty="0"/>
              <a:t>- </a:t>
            </a:r>
            <a:r>
              <a:rPr lang="ru-RU" u="sng" dirty="0">
                <a:hlinkClick r:id="rId4"/>
              </a:rPr>
              <a:t>https://psychosearch.ru/masters/karl-yung/174-biografiya-karla-gustava-yunga</a:t>
            </a:r>
            <a:endParaRPr lang="en-US" dirty="0"/>
          </a:p>
          <a:p>
            <a:pPr lvl="0"/>
            <a:r>
              <a:rPr lang="ru-RU" b="1" dirty="0"/>
              <a:t>4.</a:t>
            </a:r>
            <a:r>
              <a:rPr lang="ru-RU" dirty="0"/>
              <a:t> Емельянова Т. П. Коллективная память в контексте обыденного политического сознания [Электронный ресурс] // Информационный гуманитарный портал «Знание. Понимание. Умение». 2012. № 4 (июль — август).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>
                <a:hlinkClick r:id="rId5"/>
              </a:rPr>
              <a:t>www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zpu</a:t>
            </a:r>
            <a:r>
              <a:rPr lang="ru-RU" u="sng" dirty="0">
                <a:hlinkClick r:id="rId5"/>
              </a:rPr>
              <a:t>-</a:t>
            </a:r>
            <a:r>
              <a:rPr lang="en-US" u="sng" dirty="0">
                <a:hlinkClick r:id="rId5"/>
              </a:rPr>
              <a:t>journal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r>
              <a:rPr lang="ru-RU" u="sng" dirty="0">
                <a:hlinkClick r:id="rId5"/>
              </a:rPr>
              <a:t>/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zpu</a:t>
            </a:r>
            <a:r>
              <a:rPr lang="ru-RU" u="sng" dirty="0">
                <a:hlinkClick r:id="rId5"/>
              </a:rPr>
              <a:t>/2012/4/</a:t>
            </a:r>
            <a:r>
              <a:rPr lang="en-US" u="sng" dirty="0" err="1">
                <a:hlinkClick r:id="rId5"/>
              </a:rPr>
              <a:t>Emelianova</a:t>
            </a:r>
            <a:r>
              <a:rPr lang="ru-RU" u="sng" dirty="0">
                <a:hlinkClick r:id="rId5"/>
              </a:rPr>
              <a:t>_</a:t>
            </a:r>
            <a:r>
              <a:rPr lang="en-US" u="sng" dirty="0">
                <a:hlinkClick r:id="rId5"/>
              </a:rPr>
              <a:t>Collective</a:t>
            </a:r>
            <a:r>
              <a:rPr lang="ru-RU" u="sng" dirty="0">
                <a:hlinkClick r:id="rId5"/>
              </a:rPr>
              <a:t>-</a:t>
            </a:r>
            <a:r>
              <a:rPr lang="en-US" u="sng" dirty="0">
                <a:hlinkClick r:id="rId5"/>
              </a:rPr>
              <a:t>Memory</a:t>
            </a:r>
            <a:r>
              <a:rPr lang="ru-RU" u="sng" dirty="0">
                <a:hlinkClick r:id="rId5"/>
              </a:rPr>
              <a:t>/</a:t>
            </a:r>
            <a:endParaRPr lang="en-US" dirty="0"/>
          </a:p>
          <a:p>
            <a:pPr lvl="0"/>
            <a:r>
              <a:rPr lang="ru-RU" b="1" dirty="0"/>
              <a:t>5.</a:t>
            </a:r>
            <a:r>
              <a:rPr lang="ru-RU" dirty="0"/>
              <a:t> Энциклопедия практической психологии. </a:t>
            </a:r>
            <a:r>
              <a:rPr lang="ru-RU" dirty="0" err="1"/>
              <a:t>Индивидуация</a:t>
            </a:r>
            <a:r>
              <a:rPr lang="ru-RU" dirty="0"/>
              <a:t> /</a:t>
            </a:r>
            <a:r>
              <a:rPr lang="ru-RU" dirty="0" err="1"/>
              <a:t>Психологос</a:t>
            </a:r>
            <a:r>
              <a:rPr lang="ru-RU" dirty="0"/>
              <a:t> 2009-2020[электронный ресурс] -</a:t>
            </a:r>
            <a:r>
              <a:rPr lang="en-US" dirty="0"/>
              <a:t>URL</a:t>
            </a:r>
            <a:r>
              <a:rPr lang="ru-RU" dirty="0"/>
              <a:t>- </a:t>
            </a:r>
            <a:r>
              <a:rPr lang="en-US" u="sng" dirty="0">
                <a:hlinkClick r:id="rId6"/>
              </a:rPr>
              <a:t>https</a:t>
            </a:r>
            <a:r>
              <a:rPr lang="ru-RU" u="sng" dirty="0">
                <a:hlinkClick r:id="rId6"/>
              </a:rPr>
              <a:t>://</a:t>
            </a:r>
            <a:r>
              <a:rPr lang="en-US" u="sng" dirty="0">
                <a:hlinkClick r:id="rId6"/>
              </a:rPr>
              <a:t>www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psychologos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ru</a:t>
            </a:r>
            <a:r>
              <a:rPr lang="ru-RU" u="sng" dirty="0">
                <a:hlinkClick r:id="rId6"/>
              </a:rPr>
              <a:t>/</a:t>
            </a:r>
            <a:r>
              <a:rPr lang="en-US" u="sng" dirty="0">
                <a:hlinkClick r:id="rId6"/>
              </a:rPr>
              <a:t>articles</a:t>
            </a:r>
            <a:r>
              <a:rPr lang="ru-RU" u="sng" dirty="0">
                <a:hlinkClick r:id="rId6"/>
              </a:rPr>
              <a:t>/</a:t>
            </a:r>
            <a:r>
              <a:rPr lang="en-US" u="sng" dirty="0">
                <a:hlinkClick r:id="rId6"/>
              </a:rPr>
              <a:t>view</a:t>
            </a:r>
            <a:r>
              <a:rPr lang="ru-RU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individuaciya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1258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Реферат на тему :  «Раскрытый секрет коллективной памяти общества»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Список использованных источников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 :  «Раскрытый секрет коллективной памяти общества»</dc:title>
  <dc:creator>Nikolay Svettsov</dc:creator>
  <cp:lastModifiedBy>Nikolay Svettsov</cp:lastModifiedBy>
  <cp:revision>21</cp:revision>
  <dcterms:created xsi:type="dcterms:W3CDTF">2020-04-19T11:07:09Z</dcterms:created>
  <dcterms:modified xsi:type="dcterms:W3CDTF">2020-04-24T12:09:48Z</dcterms:modified>
</cp:coreProperties>
</file>