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71" r:id="rId12"/>
    <p:sldId id="267" r:id="rId13"/>
    <p:sldId id="272" r:id="rId14"/>
    <p:sldId id="268" r:id="rId15"/>
    <p:sldId id="273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Смирнова Алиса Алексеевна</a:t>
            </a:r>
          </a:p>
          <a:p>
            <a:r>
              <a:rPr lang="ru-RU" dirty="0" smtClean="0"/>
              <a:t>Консультант:</a:t>
            </a:r>
          </a:p>
          <a:p>
            <a:r>
              <a:rPr lang="ru-RU" dirty="0" smtClean="0"/>
              <a:t>Дмитрий Алексеевич Кириллов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0174"/>
            <a:ext cx="8115328" cy="142875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РЕФЕРАТ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 тему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Проблема </a:t>
            </a:r>
            <a:r>
              <a:rPr lang="ru-RU" sz="2400" b="1" dirty="0" err="1" smtClean="0"/>
              <a:t>маргинализации</a:t>
            </a:r>
            <a:r>
              <a:rPr lang="ru-RU" sz="2400" b="1" dirty="0" smtClean="0"/>
              <a:t> в современном обществе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2.1  Для </a:t>
            </a:r>
            <a:r>
              <a:rPr lang="ru-RU" dirty="0" smtClean="0"/>
              <a:t>индивида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Исследователи-социологи выделяют определённые черты, которые чаще всего появляются  у маргинальной </a:t>
            </a:r>
            <a:r>
              <a:rPr lang="ru-RU" dirty="0" smtClean="0"/>
              <a:t>личности.</a:t>
            </a:r>
          </a:p>
          <a:p>
            <a:r>
              <a:rPr lang="ru-RU" dirty="0" smtClean="0"/>
              <a:t>Людям обычно легче терять старые </a:t>
            </a:r>
            <a:r>
              <a:rPr lang="ru-RU" dirty="0" smtClean="0"/>
              <a:t>приоритеты, </a:t>
            </a:r>
            <a:r>
              <a:rPr lang="ru-RU" dirty="0" smtClean="0"/>
              <a:t>чем находить и приобретать новые. В итоге, оказываясь в другой культурной </a:t>
            </a:r>
            <a:r>
              <a:rPr lang="ru-RU" dirty="0" smtClean="0"/>
              <a:t>среде они </a:t>
            </a:r>
            <a:r>
              <a:rPr lang="ru-RU" dirty="0" smtClean="0"/>
              <a:t>отбрасывают большую часть личностных ориентиров, оставив только то, что проверено временем, что наиболее важно или прошло испытание на </a:t>
            </a:r>
            <a:r>
              <a:rPr lang="ru-RU" dirty="0" smtClean="0"/>
              <a:t>прочность, маргинальная </a:t>
            </a:r>
            <a:r>
              <a:rPr lang="ru-RU" dirty="0" smtClean="0"/>
              <a:t>личность оказывается в более узкой зоне </a:t>
            </a:r>
            <a:r>
              <a:rPr lang="ru-RU" dirty="0" smtClean="0"/>
              <a:t>комфорта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  Для индивида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Несмотря на то, что </a:t>
            </a:r>
            <a:r>
              <a:rPr lang="ru-RU" dirty="0" err="1" smtClean="0"/>
              <a:t>маргинализация</a:t>
            </a:r>
            <a:r>
              <a:rPr lang="ru-RU" dirty="0" smtClean="0"/>
              <a:t> является по большей части проблемным явлением, социологи и психологи выделяют также и положительное </a:t>
            </a:r>
            <a:r>
              <a:rPr lang="ru-RU" dirty="0" smtClean="0"/>
              <a:t>влияние.</a:t>
            </a:r>
          </a:p>
          <a:p>
            <a:r>
              <a:rPr lang="ru-RU" dirty="0" smtClean="0"/>
              <a:t>Степень </a:t>
            </a:r>
            <a:r>
              <a:rPr lang="ru-RU" dirty="0" smtClean="0"/>
              <a:t>влияния на индивида этого процесса зависит больше от самого человека, от его привязанности к ценностям и стремлениям, а также от силы характера. Поэтому, на некоторых людей этот процесс может никак и не повлиять, или даже повлиять положительно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2.2 Для </a:t>
            </a:r>
            <a:r>
              <a:rPr lang="ru-RU" dirty="0" smtClean="0"/>
              <a:t>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Одним из важнейших отрицательных последствий </a:t>
            </a:r>
            <a:r>
              <a:rPr lang="ru-RU" dirty="0" err="1" smtClean="0"/>
              <a:t>маргинализации</a:t>
            </a:r>
            <a:r>
              <a:rPr lang="ru-RU" dirty="0" smtClean="0"/>
              <a:t> является то, что когда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принимает более широкие масштабы, она способствует расслоению общества. </a:t>
            </a:r>
          </a:p>
          <a:p>
            <a:r>
              <a:rPr lang="ru-RU" dirty="0" smtClean="0"/>
              <a:t>Можно отметить, что из-за своей гибкости маргинальные личности часто </a:t>
            </a:r>
            <a:r>
              <a:rPr lang="ru-RU" dirty="0" err="1" smtClean="0"/>
              <a:t>превносят</a:t>
            </a:r>
            <a:r>
              <a:rPr lang="ru-RU" dirty="0" smtClean="0"/>
              <a:t> в общество что-то новое: занимаются наукой или искусством. </a:t>
            </a:r>
            <a:endParaRPr lang="ru-RU" dirty="0" smtClean="0"/>
          </a:p>
          <a:p>
            <a:r>
              <a:rPr lang="ru-RU" dirty="0" err="1" smtClean="0"/>
              <a:t>Маргинальность</a:t>
            </a:r>
            <a:r>
              <a:rPr lang="ru-RU" dirty="0" smtClean="0"/>
              <a:t> также способствует обновлению общества.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2.2 Для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Процесс </a:t>
            </a:r>
            <a:r>
              <a:rPr lang="ru-RU" dirty="0" err="1" smtClean="0"/>
              <a:t>маргинализации</a:t>
            </a:r>
            <a:r>
              <a:rPr lang="ru-RU" dirty="0" smtClean="0"/>
              <a:t> всегда оставляет последствия на социальной сфере, культуре и науке. Если на социальную сферу больше отрицательного влияния, то на науку и культуру – наоборот. Всё это происходит из-за гибкости и творческого потенциала маргинального положения.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74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2.3 </a:t>
            </a:r>
            <a:r>
              <a:rPr lang="ru-RU" dirty="0" smtClean="0"/>
              <a:t>Для государства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Процесс </a:t>
            </a:r>
            <a:r>
              <a:rPr lang="ru-RU" dirty="0" err="1" smtClean="0"/>
              <a:t>маргинализации</a:t>
            </a:r>
            <a:r>
              <a:rPr lang="ru-RU" dirty="0" smtClean="0"/>
              <a:t> часто связан с радикальными изменениями структуры общества. Это может выражаться как в нейтральном ключе (реформы), так и приводить к революциям. </a:t>
            </a:r>
          </a:p>
          <a:p>
            <a:r>
              <a:rPr lang="ru-RU" dirty="0" smtClean="0"/>
              <a:t>Миграционная </a:t>
            </a:r>
            <a:r>
              <a:rPr lang="ru-RU" dirty="0" err="1" smtClean="0"/>
              <a:t>маргинализация</a:t>
            </a:r>
            <a:r>
              <a:rPr lang="ru-RU" dirty="0" smtClean="0"/>
              <a:t> может порождать межнациональные или локальные конфликты.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2.3 Для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Нивелирование </a:t>
            </a:r>
            <a:r>
              <a:rPr lang="ru-RU" dirty="0" smtClean="0"/>
              <a:t>национальных традиций может привести и к положительному культурному взаимодействию, и к отторжению чужой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Влияние </a:t>
            </a:r>
            <a:r>
              <a:rPr lang="ru-RU" dirty="0" smtClean="0"/>
              <a:t>процесса </a:t>
            </a:r>
            <a:r>
              <a:rPr lang="ru-RU" dirty="0" err="1" smtClean="0"/>
              <a:t>маргинализации</a:t>
            </a:r>
            <a:r>
              <a:rPr lang="ru-RU" dirty="0" smtClean="0"/>
              <a:t> на индивида является больше выборочным и случайным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социальную сферу общества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влияет исключительно отрицательно (</a:t>
            </a:r>
            <a:r>
              <a:rPr lang="ru-RU" dirty="0" err="1" smtClean="0"/>
              <a:t>маргинализация</a:t>
            </a:r>
            <a:r>
              <a:rPr lang="ru-RU" dirty="0" smtClean="0"/>
              <a:t> способствует расслоению общества), но при этом имеет большое значение для науки и культуры из-за гибкости и творческого потенциала маргинальных личностей. </a:t>
            </a:r>
            <a:endParaRPr lang="ru-RU" dirty="0" smtClean="0"/>
          </a:p>
          <a:p>
            <a:r>
              <a:rPr lang="ru-RU" dirty="0" smtClean="0"/>
              <a:t>На государство влияет в основном миграционная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. В разных случаях нивелирование национальных традиций может привести и к положительному культурному взаимодействию, и к отторжению чужой культуры.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142984"/>
            <a:ext cx="7772400" cy="4572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200" dirty="0" smtClean="0"/>
              <a:t>1. </a:t>
            </a:r>
            <a:r>
              <a:rPr lang="ru-RU" sz="4200" b="1" i="1" dirty="0" smtClean="0"/>
              <a:t>Попова И. П. Эволюция понятия </a:t>
            </a:r>
            <a:r>
              <a:rPr lang="ru-RU" sz="4200" b="1" i="1" dirty="0" err="1" smtClean="0"/>
              <a:t>маргинальности</a:t>
            </a:r>
            <a:r>
              <a:rPr lang="ru-RU" sz="4200" b="1" i="1" dirty="0" smtClean="0"/>
              <a:t> в истории социологии [Текст]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</a:t>
            </a:r>
            <a:r>
              <a:rPr lang="ru-RU" sz="4200" dirty="0" smtClean="0"/>
              <a:t>: Попова И.П. - кандидат социологических наук, научный редактор журнала "Социологические исследования".</a:t>
            </a:r>
          </a:p>
          <a:p>
            <a:pPr>
              <a:buNone/>
            </a:pPr>
            <a:r>
              <a:rPr lang="ru-RU" sz="4200" dirty="0" smtClean="0"/>
              <a:t>2.  </a:t>
            </a:r>
            <a:r>
              <a:rPr lang="ru-RU" sz="4200" b="1" i="1" dirty="0" err="1" smtClean="0"/>
              <a:t>Дробязко</a:t>
            </a:r>
            <a:r>
              <a:rPr lang="ru-RU" sz="4200" b="1" i="1" dirty="0" smtClean="0"/>
              <a:t> Н. Е.  МАРГИНАЛЬНАЯ КУЛЬТУРА В СОВРЕМЕННОМ ОБЩЕСТВЕ [Текст]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</a:t>
            </a:r>
            <a:r>
              <a:rPr lang="ru-RU" sz="4200" dirty="0" smtClean="0"/>
              <a:t>: </a:t>
            </a:r>
            <a:r>
              <a:rPr lang="ru-RU" sz="4200" dirty="0" err="1" smtClean="0"/>
              <a:t>Дробязко</a:t>
            </a:r>
            <a:r>
              <a:rPr lang="ru-RU" sz="4200" dirty="0" smtClean="0"/>
              <a:t> Н. Е., кандидат </a:t>
            </a:r>
            <a:r>
              <a:rPr lang="ru-RU" sz="4200" dirty="0" err="1" smtClean="0"/>
              <a:t>культурологии</a:t>
            </a:r>
            <a:r>
              <a:rPr lang="ru-RU" sz="4200" dirty="0" smtClean="0"/>
              <a:t>, доцент</a:t>
            </a:r>
          </a:p>
          <a:p>
            <a:pPr>
              <a:buNone/>
            </a:pPr>
            <a:r>
              <a:rPr lang="ru-RU" sz="4200" dirty="0" smtClean="0"/>
              <a:t>3</a:t>
            </a:r>
            <a:r>
              <a:rPr lang="ru-RU" sz="4200" b="1" i="1" dirty="0" smtClean="0"/>
              <a:t>. Эльвира Р. Г «МАРГИНАЛИЗАЦИЯ КАК СОЦИАЛЬНЫЙ ФЕНОМЕН В КОНТЕКСТЕ СОВРЕМЕННЫХ ГЛОБАЛИЗАЦИОННЫХ ПРОЦЕССОВ» [Текст</a:t>
            </a:r>
            <a:r>
              <a:rPr lang="ru-RU" sz="4200" b="1" i="1" dirty="0" smtClean="0"/>
              <a:t>]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Автор: Эльвира Р. Г., доцент кафедры психологии, </a:t>
            </a:r>
            <a:r>
              <a:rPr lang="ru-RU" sz="4200" dirty="0" err="1" smtClean="0"/>
              <a:t>педагогикии</a:t>
            </a:r>
            <a:r>
              <a:rPr lang="ru-RU" sz="4200" dirty="0" smtClean="0"/>
              <a:t> социально-гуманитарных дисциплин</a:t>
            </a:r>
          </a:p>
          <a:p>
            <a:pPr>
              <a:buNone/>
            </a:pPr>
            <a:r>
              <a:rPr lang="ru-RU" sz="4200" dirty="0" smtClean="0"/>
              <a:t>4</a:t>
            </a:r>
            <a:r>
              <a:rPr lang="ru-RU" sz="4200" dirty="0" smtClean="0"/>
              <a:t>. </a:t>
            </a:r>
            <a:r>
              <a:rPr lang="ru-RU" sz="4200" b="1" i="1" dirty="0" smtClean="0"/>
              <a:t>Балабанова Е. С.  МАРГИНАЛЬНОСТЬ В СОВРЕМЕННОЙ РОССИИ [Текст] 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Авторы</a:t>
            </a:r>
            <a:r>
              <a:rPr lang="ru-RU" sz="4200" dirty="0" smtClean="0"/>
              <a:t>: Балабанова Е. С. - кандидат социологических наук;</a:t>
            </a:r>
          </a:p>
          <a:p>
            <a:pPr>
              <a:buNone/>
            </a:pPr>
            <a:r>
              <a:rPr lang="ru-RU" sz="4200" dirty="0" err="1" smtClean="0"/>
              <a:t>Бурлуцкая</a:t>
            </a:r>
            <a:r>
              <a:rPr lang="ru-RU" sz="4200" dirty="0" smtClean="0"/>
              <a:t> </a:t>
            </a:r>
            <a:r>
              <a:rPr lang="ru-RU" sz="4200" dirty="0" smtClean="0"/>
              <a:t>М. Г. - кандидат социологических наук, старший преподаватель кафедры социологии Уральского государственного педагогического университета; </a:t>
            </a:r>
          </a:p>
          <a:p>
            <a:pPr>
              <a:buNone/>
            </a:pPr>
            <a:r>
              <a:rPr lang="ru-RU" sz="4200" dirty="0" smtClean="0"/>
              <a:t>Демин </a:t>
            </a:r>
            <a:r>
              <a:rPr lang="ru-RU" sz="4200" dirty="0" smtClean="0"/>
              <a:t>А. Н. - кандидат психологических наук, доцент факультета психологии Кубанского государственного университета; </a:t>
            </a:r>
          </a:p>
          <a:p>
            <a:pPr>
              <a:buNone/>
            </a:pPr>
            <a:r>
              <a:rPr lang="ru-RU" sz="4200" dirty="0" err="1" smtClean="0"/>
              <a:t>Качкин</a:t>
            </a:r>
            <a:r>
              <a:rPr lang="ru-RU" sz="4200" dirty="0" smtClean="0"/>
              <a:t> </a:t>
            </a:r>
            <a:r>
              <a:rPr lang="ru-RU" sz="4200" dirty="0" smtClean="0"/>
              <a:t>А. В. кандидат философских наук, доцент;</a:t>
            </a:r>
          </a:p>
          <a:p>
            <a:pPr>
              <a:buNone/>
            </a:pPr>
            <a:r>
              <a:rPr lang="ru-RU" sz="4200" dirty="0" smtClean="0"/>
              <a:t>Климов </a:t>
            </a:r>
            <a:r>
              <a:rPr lang="ru-RU" sz="4200" dirty="0" smtClean="0"/>
              <a:t>И. А. — аспирант Института социологии РАН; </a:t>
            </a:r>
          </a:p>
          <a:p>
            <a:pPr>
              <a:buNone/>
            </a:pPr>
            <a:r>
              <a:rPr lang="ru-RU" sz="4200" dirty="0" smtClean="0"/>
              <a:t>Петрова </a:t>
            </a:r>
            <a:r>
              <a:rPr lang="ru-RU" sz="4200" dirty="0" smtClean="0"/>
              <a:t>Л. Е. - кандидат социологических наук, доцент кафедры социологии Уральского государственного педагогического университета;</a:t>
            </a:r>
          </a:p>
          <a:p>
            <a:pPr>
              <a:buNone/>
            </a:pPr>
            <a:r>
              <a:rPr lang="ru-RU" sz="4200" dirty="0" smtClean="0"/>
              <a:t>Попова </a:t>
            </a:r>
            <a:r>
              <a:rPr lang="ru-RU" sz="4200" dirty="0" smtClean="0"/>
              <a:t>И. П. - кандидат социологических наук.</a:t>
            </a:r>
          </a:p>
          <a:p>
            <a:pPr>
              <a:buNone/>
            </a:pPr>
            <a:r>
              <a:rPr lang="ru-RU" sz="4200" dirty="0" smtClean="0"/>
              <a:t>5. </a:t>
            </a:r>
            <a:r>
              <a:rPr lang="ru-RU" sz="4200" b="1" i="1" dirty="0" err="1" smtClean="0"/>
              <a:t>Широченко</a:t>
            </a:r>
            <a:r>
              <a:rPr lang="ru-RU" sz="4200" b="1" i="1" dirty="0" smtClean="0"/>
              <a:t> А. И. АКТУАЛЬНЫЕ ПРОБЛЕМЫ ФЕНОМЕНА МАРГИНАЛЬНОСТИ. КУЛЬТУРОЛОГИЧЕСКИЙ АНАЛИЗ [Текст</a:t>
            </a:r>
            <a:r>
              <a:rPr lang="ru-RU" sz="4200" b="1" i="1" dirty="0" smtClean="0"/>
              <a:t>]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</a:t>
            </a:r>
            <a:r>
              <a:rPr lang="ru-RU" sz="4200" dirty="0" smtClean="0"/>
              <a:t>: </a:t>
            </a:r>
            <a:r>
              <a:rPr lang="ru-RU" sz="4200" dirty="0" err="1" smtClean="0"/>
              <a:t>Широченко</a:t>
            </a:r>
            <a:r>
              <a:rPr lang="ru-RU" sz="4200" dirty="0" smtClean="0"/>
              <a:t> А. И., аспирант кафедры теории и истории культуры.</a:t>
            </a:r>
          </a:p>
          <a:p>
            <a:pPr>
              <a:buNone/>
            </a:pPr>
            <a:r>
              <a:rPr lang="ru-RU" sz="4200" dirty="0" smtClean="0"/>
              <a:t>6. </a:t>
            </a:r>
            <a:r>
              <a:rPr lang="ru-RU" sz="4200" b="1" i="1" dirty="0" err="1" smtClean="0"/>
              <a:t>Сайнаков</a:t>
            </a:r>
            <a:r>
              <a:rPr lang="ru-RU" sz="4200" b="1" i="1" dirty="0" smtClean="0"/>
              <a:t> Н. А. МАРГИНАЛЬНОСТЬ КАК ПОНЯТИЕ. МЕТОДОЛОГИЧЕСКИЕ ПЕРСПЕКТИВЫ В ИСТОРИЧЕСКОМ ИССЛЕДОВАНИИ [Текст]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</a:t>
            </a:r>
            <a:r>
              <a:rPr lang="ru-RU" sz="4200" dirty="0" smtClean="0"/>
              <a:t>: </a:t>
            </a:r>
            <a:r>
              <a:rPr lang="ru-RU" sz="4200" dirty="0" err="1" smtClean="0"/>
              <a:t>Сайнаков</a:t>
            </a:r>
            <a:r>
              <a:rPr lang="ru-RU" sz="4200" dirty="0" smtClean="0"/>
              <a:t> Н. А.,  кандидат исторических и социологических наук, доцент кафедры методологии истории Томского университета</a:t>
            </a:r>
          </a:p>
          <a:p>
            <a:pPr>
              <a:buNone/>
            </a:pPr>
            <a:r>
              <a:rPr lang="ru-RU" sz="4200" dirty="0" smtClean="0"/>
              <a:t>7. </a:t>
            </a:r>
            <a:r>
              <a:rPr lang="ru-RU" sz="4200" b="1" i="1" dirty="0" smtClean="0"/>
              <a:t>Дёгтева Д.В. ПРИЧИНЫ, УСЛОВИЯ И ПСИХОЛОГО-ПЕДАГОГИЧЕСКИЕ ПОСЛЕДСТВИЯ МАРГИНАЛЬНОСТИ В РОССИИ [Текст]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Автор</a:t>
            </a:r>
            <a:r>
              <a:rPr lang="ru-RU" sz="4200" dirty="0" smtClean="0"/>
              <a:t>: Дёгтева Д.В., кандидат психологических наук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Сильное и неоднозначное влияние </a:t>
            </a:r>
            <a:r>
              <a:rPr lang="ru-RU" dirty="0" err="1" smtClean="0"/>
              <a:t>маргинальности</a:t>
            </a:r>
            <a:r>
              <a:rPr lang="ru-RU" dirty="0" smtClean="0"/>
              <a:t> на современное общество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Описание последствий </a:t>
            </a:r>
            <a:r>
              <a:rPr lang="ru-RU" dirty="0" err="1" smtClean="0"/>
              <a:t>маргинальности</a:t>
            </a:r>
            <a:r>
              <a:rPr lang="ru-RU" dirty="0" smtClean="0"/>
              <a:t> в современном обществе для индивида, общественной среды и государства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ознакомление с историей данного термина в мировой и отечественной науке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 </a:t>
            </a:r>
            <a:r>
              <a:rPr lang="ru-RU" dirty="0" smtClean="0"/>
              <a:t>также с последствиями </a:t>
            </a:r>
            <a:r>
              <a:rPr lang="ru-RU" dirty="0" err="1" smtClean="0"/>
              <a:t>маргинальности</a:t>
            </a:r>
            <a:r>
              <a:rPr lang="ru-RU" dirty="0" smtClean="0"/>
              <a:t> для индивида, общества и государства.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52500"/>
            <a:ext cx="8501121" cy="1362075"/>
          </a:xfrm>
        </p:spPr>
        <p:txBody>
          <a:bodyPr/>
          <a:lstStyle/>
          <a:p>
            <a:r>
              <a:rPr lang="ru-RU" dirty="0" smtClean="0"/>
              <a:t>1. Эволюция понятия </a:t>
            </a:r>
            <a:r>
              <a:rPr lang="ru-RU" dirty="0" err="1" smtClean="0"/>
              <a:t>маргинальности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1.1 Появление термина</a:t>
            </a:r>
          </a:p>
          <a:p>
            <a:r>
              <a:rPr lang="ru-RU" dirty="0" smtClean="0"/>
              <a:t>1.2 Развитие термина в мировой социологии</a:t>
            </a:r>
          </a:p>
          <a:p>
            <a:r>
              <a:rPr lang="ru-RU" dirty="0" smtClean="0"/>
              <a:t>1.3 Развитие термина в отечественной науке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1 Появление термина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Социологический термин «маргинальный» существует с 1928 года. Впервые он употребляется в эссе Роберта Парка «Человеческая миграция и маргинальный человек».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 smtClean="0"/>
              <a:t>рассматривает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в основном в контексте перехода, переезда.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1.2 Развитие термина в мировой социологии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Одним из последователей Парка стал американский социолог </a:t>
            </a:r>
            <a:r>
              <a:rPr lang="ru-RU" dirty="0" err="1" smtClean="0"/>
              <a:t>Эверетт</a:t>
            </a:r>
            <a:r>
              <a:rPr lang="ru-RU" dirty="0" smtClean="0"/>
              <a:t> </a:t>
            </a:r>
            <a:r>
              <a:rPr lang="ru-RU" dirty="0" err="1" smtClean="0"/>
              <a:t>Стоунквист</a:t>
            </a:r>
            <a:r>
              <a:rPr lang="ru-RU" dirty="0" smtClean="0"/>
              <a:t>, подхвативший и переработавший его идеи в монографическом исследовании «Маргинальный человек» (1937 год). </a:t>
            </a:r>
            <a:endParaRPr lang="ru-RU" dirty="0" smtClean="0"/>
          </a:p>
          <a:p>
            <a:r>
              <a:rPr lang="ru-RU" dirty="0" err="1" smtClean="0"/>
              <a:t>Стоунквист</a:t>
            </a:r>
            <a:r>
              <a:rPr lang="ru-RU" dirty="0" smtClean="0"/>
              <a:t> выделял три фазы эволюции "маргинального </a:t>
            </a:r>
            <a:r>
              <a:rPr lang="ru-RU" dirty="0" smtClean="0"/>
              <a:t>человека«</a:t>
            </a:r>
          </a:p>
          <a:p>
            <a:r>
              <a:rPr lang="ru-RU" dirty="0" smtClean="0"/>
              <a:t>Концепции Парка и </a:t>
            </a:r>
            <a:r>
              <a:rPr lang="ru-RU" dirty="0" err="1" smtClean="0"/>
              <a:t>Стоунквиста</a:t>
            </a:r>
            <a:r>
              <a:rPr lang="ru-RU" dirty="0" smtClean="0"/>
              <a:t> были подхвачены «бесчисленным количеством социологов» и расширены. Исследователи 40-х и 60-х годов е ограничивались изучением только расовых и культурных гибридов.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1.3 Развитие термина в отечественной науке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основном </a:t>
            </a:r>
            <a:r>
              <a:rPr lang="ru-RU" dirty="0" err="1" smtClean="0"/>
              <a:t>маргинальность</a:t>
            </a:r>
            <a:r>
              <a:rPr lang="ru-RU" dirty="0" smtClean="0"/>
              <a:t> в современном российском обществе связывают с распадом СССР, после которого интерес социологов к данной проблеме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Интерес к проблеме возрос во времена перестройки. В основном её рассматривали на примере Западной Европы из-за схожести концепций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Главное внимание сейчас направлено на анализ феномена в социальной структуре. </a:t>
            </a:r>
            <a:r>
              <a:rPr lang="ru-RU" dirty="0" err="1" smtClean="0"/>
              <a:t>Маргинализация</a:t>
            </a:r>
            <a:r>
              <a:rPr lang="ru-RU" dirty="0" smtClean="0"/>
              <a:t> признается широкомасштабным процессом, с одной стороны, приводящим к тяжелым последствиям для больших масс людей, потерявших прежний статус и уровень жизни, с другой, ресурсом формирования новых отношений.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Описание последствий </a:t>
            </a:r>
            <a:r>
              <a:rPr lang="ru-RU" dirty="0" err="1" smtClean="0"/>
              <a:t>маргинальности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2.1  Для индивида</a:t>
            </a:r>
          </a:p>
          <a:p>
            <a:r>
              <a:rPr lang="ru-RU" dirty="0" smtClean="0"/>
              <a:t>2.2 Для общества</a:t>
            </a:r>
          </a:p>
          <a:p>
            <a:r>
              <a:rPr lang="ru-RU" dirty="0" smtClean="0"/>
              <a:t>2.3 Для государства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951</Words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РЕФЕРАТ на тему Проблема маргинализации в современном обществе</vt:lpstr>
      <vt:lpstr>Актуальность</vt:lpstr>
      <vt:lpstr>Цель</vt:lpstr>
      <vt:lpstr>Задачи</vt:lpstr>
      <vt:lpstr>1. Эволюция понятия маргинальности</vt:lpstr>
      <vt:lpstr>1. 1 Появление термина</vt:lpstr>
      <vt:lpstr>1.2 Развитие термина в мировой социологии</vt:lpstr>
      <vt:lpstr>1.3 Развитие термина в отечественной науке</vt:lpstr>
      <vt:lpstr>2. Описание последствий маргинальности</vt:lpstr>
      <vt:lpstr>2.1  Для индивида</vt:lpstr>
      <vt:lpstr>2.1  Для индивида</vt:lpstr>
      <vt:lpstr>2.2 Для общества</vt:lpstr>
      <vt:lpstr>2.2 Для общества</vt:lpstr>
      <vt:lpstr> 2.3 Для государства </vt:lpstr>
      <vt:lpstr>2.3 Для государства</vt:lpstr>
      <vt:lpstr>Заключение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USER652</dc:creator>
  <cp:lastModifiedBy>USER652</cp:lastModifiedBy>
  <cp:revision>28</cp:revision>
  <dcterms:created xsi:type="dcterms:W3CDTF">2020-04-13T10:20:34Z</dcterms:created>
  <dcterms:modified xsi:type="dcterms:W3CDTF">2020-04-20T09:21:18Z</dcterms:modified>
</cp:coreProperties>
</file>