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Употребление сленга 8 класс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 к сленгу 8 класс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8942705121962732E-4"/>
                  <c:y val="3.35056754674074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положительно</a:t>
                    </a:r>
                  </a:p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tx1"/>
                        </a:solidFill>
                      </a:rPr>
                      <a:t>отрицательно</a:t>
                    </a:r>
                  </a:p>
                  <a:p>
                    <a:fld id="{5C4544A1-C899-4CD8-8952-B4272D242937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7436955095153309E-2"/>
                  <c:y val="-8.347175766336936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нейтрально</a:t>
                    </a:r>
                  </a:p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18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Положительно</c:v>
                </c:pt>
                <c:pt idx="1">
                  <c:v>Отрицательно</c:v>
                </c:pt>
                <c:pt idx="2">
                  <c:v>Нейтрально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Влияние интернет-медиа на мышление российских подростков 2001-2006 гг.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Непорожняя</a:t>
            </a:r>
            <a:r>
              <a:rPr lang="ru-RU" dirty="0" smtClean="0"/>
              <a:t> Мария 10 «А»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Научный руководитель: </a:t>
            </a:r>
            <a:r>
              <a:rPr lang="ru-RU" dirty="0" err="1" smtClean="0"/>
              <a:t>Долотова</a:t>
            </a:r>
            <a:r>
              <a:rPr lang="ru-RU" dirty="0" smtClean="0"/>
              <a:t> Е.Ю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484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008955"/>
              </p:ext>
            </p:extLst>
          </p:nvPr>
        </p:nvGraphicFramePr>
        <p:xfrm>
          <a:off x="1014984" y="133715"/>
          <a:ext cx="10844784" cy="6547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5831"/>
                <a:gridCol w="2791916"/>
                <a:gridCol w="2841080"/>
                <a:gridCol w="2485957"/>
              </a:tblGrid>
              <a:tr h="19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Слово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Употребление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</a:tr>
              <a:tr h="57314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Выражение эмоции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Орать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Громко смеяться от чего-либо/посчитать что-то смешным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«Я ору над этим видео.»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</a:tr>
              <a:tr h="191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голос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Громко смеяться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«Я в голос.»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</a:tr>
              <a:tr h="573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Угарать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Смеяться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«Он очень сильно угарал из-за того, что произошло.»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</a:tr>
              <a:tr h="573149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Крипово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Страшно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«Этот ужастик был довольно криповым.»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</a:tr>
              <a:tr h="955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Кринжово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Отвратительно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«Это видео настолько кринжовое, что я не выдержал и минуты.»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</a:tr>
              <a:tr h="764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Красивый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ru-RU" sz="1400">
                          <a:effectLst/>
                        </a:rPr>
                        <a:t>ая, привлекательный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ru-RU" sz="1400">
                          <a:effectLst/>
                        </a:rPr>
                        <a:t>ая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Используется при оценке чьего-то внешнего вида.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«Ты сас.»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</a:tr>
              <a:tr h="1719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Нечто, способное поразить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Употребляется как в положительном, так и в отрицательном значении.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«Жесть, эта работа такая красивая!»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Или «Жесть, эта ситуация заставляет меня переживать.»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</a:tr>
              <a:tr h="191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Каеф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</a:tr>
              <a:tr h="764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Треш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Что-то из ряда вон выходящее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Чаще всего употребляется в негативном ключе.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«Это полный </a:t>
                      </a:r>
                      <a:r>
                        <a:rPr lang="ru-RU" sz="1400" dirty="0" err="1">
                          <a:effectLst/>
                        </a:rPr>
                        <a:t>треш</a:t>
                      </a:r>
                      <a:r>
                        <a:rPr lang="ru-RU" sz="1400" dirty="0">
                          <a:effectLst/>
                        </a:rPr>
                        <a:t>.»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38" marR="730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42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412553"/>
              </p:ext>
            </p:extLst>
          </p:nvPr>
        </p:nvGraphicFramePr>
        <p:xfrm>
          <a:off x="1078166" y="507842"/>
          <a:ext cx="10845610" cy="614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6036"/>
                <a:gridCol w="2816714"/>
                <a:gridCol w="2816714"/>
                <a:gridCol w="2486146"/>
              </a:tblGrid>
              <a:tr h="2128014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Ситуация/процесс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Флексить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1. Хвастаться дорогими вещами/своим материальным положением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2. Двигаться под музыку, танцевать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«Зачем ты флексишь своими новыми часами?»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«Классно вчера пофлексили на дискотеке.»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</a:tr>
              <a:tr h="624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Угарать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Издеваться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«Ты угараешь надо мной что ли?»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</a:tr>
              <a:tr h="1249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Лохануться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Попасть в неприятную ситуацию, в которой человек выглядит «лохом»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«Ты очень сильно лоханулся, когда выбрал эту тему для сочинения.»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</a:tr>
              <a:tr h="937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Чиллить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Отдыхать, расслабляться и получать удовольствие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«Сегодня у меня в планах почиллить дома.»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</a:tr>
              <a:tr h="1209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Забить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Закрыть на что-то глаза, намеренно забыть о чем-то, что-то не выполнить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«Вчера я забил на уроки.»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884" marR="1038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332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963135"/>
              </p:ext>
            </p:extLst>
          </p:nvPr>
        </p:nvGraphicFramePr>
        <p:xfrm>
          <a:off x="987466" y="155449"/>
          <a:ext cx="10963741" cy="658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5729"/>
                <a:gridCol w="2847393"/>
                <a:gridCol w="2847393"/>
                <a:gridCol w="2513226"/>
              </a:tblGrid>
              <a:tr h="82924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Вспомогательные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Энивей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Англ. </a:t>
                      </a:r>
                      <a:r>
                        <a:rPr lang="en-US" sz="1500">
                          <a:effectLst/>
                        </a:rPr>
                        <a:t>Anyway </a:t>
                      </a:r>
                      <a:r>
                        <a:rPr lang="ru-RU" sz="1500">
                          <a:effectLst/>
                        </a:rPr>
                        <a:t>– как бы то ни было, в любом случае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«Энивей, я останусь при своем мнении.»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</a:tr>
              <a:tr h="829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Камон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Англ. </a:t>
                      </a:r>
                      <a:r>
                        <a:rPr lang="en-US" sz="1500">
                          <a:effectLst/>
                        </a:rPr>
                        <a:t>Come on</a:t>
                      </a:r>
                      <a:r>
                        <a:rPr lang="ru-RU" sz="1500">
                          <a:effectLst/>
                        </a:rPr>
                        <a:t>. – ну же Употр. в значении вводного слова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«Камон, ты разве не собираешься это делать?»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</a:tr>
              <a:tr h="304057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Универсальные 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Лол 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1. Громко смеяться – более раннее значение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2. Сейчас в основном обозначает удивление какому-либо факту, либо используется, чтобы показать презрение к собеседнику, придать фразе негативный оттенок.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«Лол!!!! Это очень смешно!»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«Лол, вообще-то это абсолютно не так. Ты не права.»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</a:tr>
              <a:tr h="188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Кек 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Обычно выступает в роли междометия. В широком смысле слова означает «смех», </a:t>
                      </a:r>
                      <a:r>
                        <a:rPr lang="ru-RU" sz="1400">
                          <a:effectLst/>
                        </a:rPr>
                        <a:t> ответ на глупый вопрос или неприятное нелепое предложение</a:t>
                      </a:r>
                      <a:r>
                        <a:rPr lang="ru-RU" sz="1500">
                          <a:effectLst/>
                        </a:rPr>
                        <a:t>.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«</a:t>
                      </a:r>
                      <a:r>
                        <a:rPr lang="ru-RU" sz="1500" dirty="0" err="1">
                          <a:effectLst/>
                        </a:rPr>
                        <a:t>Кек</a:t>
                      </a:r>
                      <a:r>
                        <a:rPr lang="ru-RU" sz="1500" dirty="0">
                          <a:effectLst/>
                        </a:rPr>
                        <a:t>, прикольно.»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74" marR="988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972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400" dirty="0"/>
              <a:t>Петрова А. А. Дисциплинарный дискурс социологии Интернета // Социологический журнал. 2003. № 4.</a:t>
            </a:r>
          </a:p>
          <a:p>
            <a:pPr lvl="0"/>
            <a:r>
              <a:rPr lang="ru-RU" sz="2400" dirty="0"/>
              <a:t>А.И. Черных Мир современных медиа. Москва: ИЗДАТЕЛЬСКИЙ ДОМ «ТЕРРИТОРИЯ БУДУЩЕГО», 2007.</a:t>
            </a:r>
          </a:p>
          <a:p>
            <a:pPr lvl="0"/>
            <a:r>
              <a:rPr lang="ru-RU" sz="2400" dirty="0"/>
              <a:t>Анастасия Андреева Самые популярные </a:t>
            </a:r>
            <a:r>
              <a:rPr lang="ru-RU" sz="2400" dirty="0" err="1"/>
              <a:t>медиаресурсы</a:t>
            </a:r>
            <a:r>
              <a:rPr lang="ru-RU" sz="2400" dirty="0"/>
              <a:t> в России //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Village</a:t>
            </a:r>
            <a:r>
              <a:rPr lang="ru-RU" sz="2400" dirty="0"/>
              <a:t>. 2016.</a:t>
            </a:r>
          </a:p>
          <a:p>
            <a:pPr lvl="0"/>
            <a:r>
              <a:rPr lang="ru-RU" sz="2400" dirty="0"/>
              <a:t>Д. Майерс Социальная психология. 7 изд. Библиотека "</a:t>
            </a:r>
            <a:r>
              <a:rPr lang="ru-RU" sz="2400" dirty="0" err="1"/>
              <a:t>ЛитМир</a:t>
            </a:r>
            <a:r>
              <a:rPr lang="ru-RU" sz="2400" dirty="0"/>
              <a:t>".</a:t>
            </a:r>
          </a:p>
          <a:p>
            <a:pPr lvl="0"/>
            <a:r>
              <a:rPr lang="ru-RU" sz="2400" dirty="0"/>
              <a:t>Д. </a:t>
            </a:r>
            <a:r>
              <a:rPr lang="ru-RU" sz="2400" dirty="0" err="1"/>
              <a:t>Брайант</a:t>
            </a:r>
            <a:r>
              <a:rPr lang="ru-RU" sz="2400" dirty="0"/>
              <a:t> Основы воздействия СМИ. М. СПб. Киев: Издательский дом "Вильяме", 2004.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62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Цель моего диплома – исследовать влияние интернет-медиа на мышление современных российских подростков 2001-2006 г.р.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841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В мои задачи входит:</a:t>
            </a:r>
          </a:p>
          <a:p>
            <a:r>
              <a:rPr lang="ru-RU" sz="2400" dirty="0"/>
              <a:t>1. на основе литературного анализа составить теоретическую часть о СМИ и интернет-медиа</a:t>
            </a:r>
          </a:p>
          <a:p>
            <a:r>
              <a:rPr lang="ru-RU" sz="2400" dirty="0"/>
              <a:t>2. провести анкетирование среди школьников разных возрастных групп на тему сленга и жаргона</a:t>
            </a:r>
          </a:p>
          <a:p>
            <a:r>
              <a:rPr lang="ru-RU" sz="2400" dirty="0"/>
              <a:t>3. составить словарь сленговых слов и выражений объемом около двухсот слов, которые будут классифицированы в группы, обозначить поведенческие мотивы каждой группы и ситуации, в которых те или иные слова употребляются.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54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01368"/>
            <a:ext cx="9601200" cy="35814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Выбор темы диплома, обсуждение темы и обоснования с руководителем, подбор источников и литературы, публикация аннотации на сайте, составление графика работы над дипломным </a:t>
            </a:r>
            <a:r>
              <a:rPr lang="ru-RU" dirty="0" smtClean="0"/>
              <a:t>исследованием </a:t>
            </a:r>
            <a:r>
              <a:rPr lang="ru-RU" dirty="0" smtClean="0">
                <a:solidFill>
                  <a:srgbClr val="FF0000"/>
                </a:solidFill>
              </a:rPr>
              <a:t>1-11 октября</a:t>
            </a:r>
          </a:p>
          <a:p>
            <a:r>
              <a:rPr lang="ru-RU" dirty="0"/>
              <a:t>Написание ведения к </a:t>
            </a:r>
            <a:r>
              <a:rPr lang="ru-RU" dirty="0" smtClean="0"/>
              <a:t>диплому </a:t>
            </a:r>
            <a:r>
              <a:rPr lang="ru-RU" dirty="0" smtClean="0">
                <a:solidFill>
                  <a:srgbClr val="FF0000"/>
                </a:solidFill>
              </a:rPr>
              <a:t>11 октября - 12 ноября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Написание первой главы </a:t>
            </a:r>
            <a:r>
              <a:rPr lang="ru-RU" dirty="0" smtClean="0">
                <a:solidFill>
                  <a:srgbClr val="FF0000"/>
                </a:solidFill>
              </a:rPr>
              <a:t>1 декабря – 13 января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Написание второй главы </a:t>
            </a:r>
            <a:r>
              <a:rPr lang="ru-RU" dirty="0" smtClean="0">
                <a:solidFill>
                  <a:srgbClr val="FF0000"/>
                </a:solidFill>
              </a:rPr>
              <a:t>13 января – 28 февраля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Написание третьей главы </a:t>
            </a:r>
            <a:r>
              <a:rPr lang="ru-RU" dirty="0" smtClean="0">
                <a:solidFill>
                  <a:srgbClr val="FF0000"/>
                </a:solidFill>
              </a:rPr>
              <a:t>28 февраля – 22 марта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Финальная версия </a:t>
            </a:r>
            <a:r>
              <a:rPr lang="ru-RU" dirty="0" smtClean="0">
                <a:solidFill>
                  <a:srgbClr val="FF0000"/>
                </a:solidFill>
              </a:rPr>
              <a:t>28 марта – 1 апреля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Подготовка к защите </a:t>
            </a:r>
            <a:r>
              <a:rPr lang="ru-RU" dirty="0" smtClean="0">
                <a:solidFill>
                  <a:srgbClr val="FF0000"/>
                </a:solidFill>
              </a:rPr>
              <a:t>1-20 апреля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2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57784"/>
            <a:ext cx="9601200" cy="1485900"/>
          </a:xfrm>
        </p:spPr>
        <p:txBody>
          <a:bodyPr/>
          <a:lstStyle/>
          <a:p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9164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ru-RU" dirty="0" smtClean="0"/>
              <a:t>глава: теоретическая часть. Что такое средства массовой информации, что такое интернет-медиа, какие существуют интернет медиа, наиболее распространенные интернет медиа. Связь языка и музыки .Наиболее популярные песни и клипы, запустившие новый лексикон.</a:t>
            </a:r>
          </a:p>
          <a:p>
            <a:pPr marL="0" indent="0">
              <a:buNone/>
            </a:pPr>
            <a:r>
              <a:rPr lang="en-US" dirty="0" smtClean="0"/>
              <a:t>II </a:t>
            </a:r>
            <a:r>
              <a:rPr lang="ru-RU" dirty="0" smtClean="0"/>
              <a:t>глава: практическая часть. Разбор происхождения сленговых слов и выражений, словарь сленга.</a:t>
            </a:r>
          </a:p>
          <a:p>
            <a:pPr marL="0" indent="0">
              <a:buNone/>
            </a:pPr>
            <a:r>
              <a:rPr lang="en-US" dirty="0" smtClean="0"/>
              <a:t>III </a:t>
            </a:r>
            <a:r>
              <a:rPr lang="ru-RU" dirty="0" smtClean="0"/>
              <a:t>глава: выводы. </a:t>
            </a:r>
            <a:r>
              <a:rPr lang="ru-RU" dirty="0" smtClean="0"/>
              <a:t>Ответ на проблемный вопрос – как интернет-медиа влияют на мышление молодежи 2001-2006 г.р.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18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На данный момент тема влияния сленга на молодежь не до конца изучена, отсутствуют конкретика, примеры, актуальные в наше время. Множество слов остается непонятным старшему поколению, а это необходимо, чтобы находить общий язык, взаимопонимание. Наиболее популярные выражения, вошедшие в обиход каждого школьника, должны быть объяснены и изложены в четкой форме.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79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 аннотация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Тема средств массовой информации и их влияния на разум молодого поколения как никогда актуальна сейчас. С ростом популярности различных интернет-порталов, растет и возможность транслирования разных идей юным школьникам. В наше время именно из СМИ молодежь черпает информацию и формирует точку зрения на происходящее вокруг.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248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Средства массовой информации играют большую роль в мировосприятии современного подростка. Среди прочих, интернет-медиа занимают в наши дни главную роль в формировании мышления школьников. Мир современной музыки, видеоклипы, социальные сети и интернет-платформы, такие как </a:t>
            </a:r>
            <a:r>
              <a:rPr lang="ru-RU" sz="2400" dirty="0" err="1"/>
              <a:t>Youtube</a:t>
            </a:r>
            <a:r>
              <a:rPr lang="ru-RU" sz="2400" dirty="0"/>
              <a:t>, </a:t>
            </a:r>
            <a:r>
              <a:rPr lang="ru-RU" sz="2400" dirty="0" err="1"/>
              <a:t>Вконтакте</a:t>
            </a:r>
            <a:r>
              <a:rPr lang="ru-RU" sz="2400" dirty="0"/>
              <a:t>, </a:t>
            </a:r>
            <a:r>
              <a:rPr lang="ru-RU" sz="2400" dirty="0" err="1"/>
              <a:t>Твиттер</a:t>
            </a:r>
            <a:r>
              <a:rPr lang="ru-RU" sz="2400" dirty="0"/>
              <a:t>, </a:t>
            </a:r>
            <a:r>
              <a:rPr lang="ru-RU" sz="2400" dirty="0" err="1"/>
              <a:t>Инстаграм</a:t>
            </a:r>
            <a:r>
              <a:rPr lang="ru-RU" sz="2400" dirty="0"/>
              <a:t> - всё это оказывает огромное влияние на нынешнее поколение. Меняется восприятие мира в целом, а вместе с этим и язык, в обиходе появляется множество новых слов, непонятных тем людям, которые находятся в сторона от интернета. Новый лексикон несомненно меняет мышление людей, но как именно?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53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предварительного опроса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987626"/>
              </p:ext>
            </p:extLst>
          </p:nvPr>
        </p:nvGraphicFramePr>
        <p:xfrm>
          <a:off x="-4489965" y="1747158"/>
          <a:ext cx="14528454" cy="4770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8267"/>
              </p:ext>
            </p:extLst>
          </p:nvPr>
        </p:nvGraphicFramePr>
        <p:xfrm>
          <a:off x="1575379" y="1997809"/>
          <a:ext cx="12996057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91184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5713</TotalTime>
  <Words>842</Words>
  <Application>Microsoft Office PowerPoint</Application>
  <PresentationFormat>Широкоэкранный</PresentationFormat>
  <Paragraphs>111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Franklin Gothic Book</vt:lpstr>
      <vt:lpstr>Times New Roman</vt:lpstr>
      <vt:lpstr>Crop</vt:lpstr>
      <vt:lpstr>Влияние интернет-медиа на мышление российских подростков 2001-2006 гг.</vt:lpstr>
      <vt:lpstr>Цель</vt:lpstr>
      <vt:lpstr>Задачи</vt:lpstr>
      <vt:lpstr>График</vt:lpstr>
      <vt:lpstr>Структура</vt:lpstr>
      <vt:lpstr>Общая проблема</vt:lpstr>
      <vt:lpstr>Актуальность и аннотация</vt:lpstr>
      <vt:lpstr>Аннотация</vt:lpstr>
      <vt:lpstr>Результаты предварительного опроса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интернет-медиа на мышление российских подростков 2001-2006 гг.</dc:title>
  <dc:creator>User</dc:creator>
  <cp:lastModifiedBy>User</cp:lastModifiedBy>
  <cp:revision>8</cp:revision>
  <dcterms:created xsi:type="dcterms:W3CDTF">2018-12-09T17:39:32Z</dcterms:created>
  <dcterms:modified xsi:type="dcterms:W3CDTF">2018-12-13T17:03:57Z</dcterms:modified>
</cp:coreProperties>
</file>