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4" r:id="rId8"/>
    <p:sldId id="265" r:id="rId9"/>
    <p:sldId id="266" r:id="rId10"/>
    <p:sldId id="267" r:id="rId11"/>
    <p:sldId id="262" r:id="rId12"/>
    <p:sldId id="26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1705-6B0D-4EC1-B44C-C338EEED5314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F40191B-4CBF-421D-BFD2-0DD6A094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5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1705-6B0D-4EC1-B44C-C338EEED5314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91B-4CBF-421D-BFD2-0DD6A094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94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1705-6B0D-4EC1-B44C-C338EEED5314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91B-4CBF-421D-BFD2-0DD6A094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64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1705-6B0D-4EC1-B44C-C338EEED5314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91B-4CBF-421D-BFD2-0DD6A094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95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EAC1705-6B0D-4EC1-B44C-C338EEED5314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F40191B-4CBF-421D-BFD2-0DD6A094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4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1705-6B0D-4EC1-B44C-C338EEED5314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91B-4CBF-421D-BFD2-0DD6A094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39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1705-6B0D-4EC1-B44C-C338EEED5314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91B-4CBF-421D-BFD2-0DD6A094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53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1705-6B0D-4EC1-B44C-C338EEED5314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91B-4CBF-421D-BFD2-0DD6A094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60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1705-6B0D-4EC1-B44C-C338EEED5314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91B-4CBF-421D-BFD2-0DD6A094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64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1705-6B0D-4EC1-B44C-C338EEED5314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91B-4CBF-421D-BFD2-0DD6A094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12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1705-6B0D-4EC1-B44C-C338EEED5314}" type="datetimeFigureOut">
              <a:rPr lang="ru-RU" smtClean="0"/>
              <a:t>18.04.2019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91B-4CBF-421D-BFD2-0DD6A094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98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EAC1705-6B0D-4EC1-B44C-C338EEED5314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F40191B-4CBF-421D-BFD2-0DD6A094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23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-kontur.ru/" TargetMode="External"/><Relationship Id="rId2" Type="http://schemas.openxmlformats.org/officeDocument/2006/relationships/hyperlink" Target="http://www.consultant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o.hse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800" b="1" dirty="0" smtClean="0"/>
              <a:t>Реферат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400" b="1" dirty="0"/>
              <a:t>«Льготы для молодёжи по трудовому законодательству</a:t>
            </a:r>
            <a:r>
              <a:rPr lang="ru-RU" sz="4400" b="1" dirty="0" smtClean="0"/>
              <a:t>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7548" y="4468031"/>
            <a:ext cx="7891272" cy="1069848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1800" b="1" dirty="0" smtClean="0"/>
              <a:t>Автор:</a:t>
            </a:r>
            <a:r>
              <a:rPr lang="ru-RU" sz="1800" dirty="0" smtClean="0"/>
              <a:t> ученик 9 класса «А» Манаков Максим Сергеевич </a:t>
            </a:r>
          </a:p>
          <a:p>
            <a:pPr algn="r"/>
            <a:r>
              <a:rPr lang="ru-RU" sz="1800" b="1" dirty="0" smtClean="0"/>
              <a:t>Консультант:</a:t>
            </a:r>
            <a:r>
              <a:rPr lang="ru-RU" sz="1800" dirty="0" smtClean="0"/>
              <a:t> Сергеев Тимофей Владимирович</a:t>
            </a:r>
          </a:p>
          <a:p>
            <a:pPr algn="r"/>
            <a:r>
              <a:rPr lang="ru-RU" sz="1800" b="1" dirty="0" smtClean="0"/>
              <a:t>Рецензент:</a:t>
            </a:r>
            <a:r>
              <a:rPr lang="ru-RU" sz="1800" dirty="0" smtClean="0"/>
              <a:t> </a:t>
            </a:r>
            <a:r>
              <a:rPr lang="ru-RU" sz="1800" dirty="0" err="1" smtClean="0"/>
              <a:t>Бурикова</a:t>
            </a:r>
            <a:r>
              <a:rPr lang="ru-RU" sz="1800" dirty="0" smtClean="0"/>
              <a:t> Ирина Валерьевна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97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Глава </a:t>
            </a:r>
            <a:r>
              <a:rPr lang="en-US" dirty="0" smtClean="0"/>
              <a:t>IV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Н</a:t>
            </a:r>
            <a:r>
              <a:rPr lang="ru-RU" sz="2400" dirty="0" smtClean="0"/>
              <a:t>езависимо </a:t>
            </a:r>
            <a:r>
              <a:rPr lang="ru-RU" sz="2400" dirty="0"/>
              <a:t>от возраста и стажа работника важно знать и всегда </a:t>
            </a:r>
            <a:r>
              <a:rPr lang="ru-RU" sz="2400" dirty="0" smtClean="0"/>
              <a:t>помнить, как правильно построить взаимоотношениях </a:t>
            </a:r>
            <a:r>
              <a:rPr lang="ru-RU" sz="2400" dirty="0"/>
              <a:t>с </a:t>
            </a:r>
            <a:r>
              <a:rPr lang="ru-RU" sz="2400" dirty="0" smtClean="0"/>
              <a:t>работодателем.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5708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Благодаря </a:t>
            </a:r>
            <a:r>
              <a:rPr lang="ru-RU" sz="2400" dirty="0"/>
              <a:t>постоянной </a:t>
            </a:r>
            <a:r>
              <a:rPr lang="ru-RU" sz="2400" dirty="0" smtClean="0"/>
              <a:t>работе над Трудовым кодексом РФ, </a:t>
            </a:r>
            <a:r>
              <a:rPr lang="ru-RU" sz="2400" dirty="0"/>
              <a:t>несовершеннолетним гражданам РФ становится существенно проще совмещать учёбу с работой, при этом не нанося ущерб ни одному из столь важных для них аспектов их жизни.</a:t>
            </a:r>
          </a:p>
        </p:txBody>
      </p:sp>
    </p:spTree>
    <p:extLst>
      <p:ext uri="{BB962C8B-B14F-4D97-AF65-F5344CB8AC3E}">
        <p14:creationId xmlns:p14="http://schemas.microsoft.com/office/powerpoint/2010/main" val="368642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Список литературы/источники: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/>
              <a:t>Трудовой кодекс РФ;</a:t>
            </a:r>
          </a:p>
          <a:p>
            <a:pPr lvl="0"/>
            <a:r>
              <a:rPr lang="ru-RU" sz="2400" dirty="0"/>
              <a:t>Правовые отношения в области трудового законодательства, возникающие между</a:t>
            </a:r>
            <a:r>
              <a:rPr lang="en-US" sz="2400" dirty="0"/>
              <a:t> </a:t>
            </a:r>
            <a:r>
              <a:rPr lang="ru-RU" sz="2400" dirty="0"/>
              <a:t>несовершеннолетними</a:t>
            </a:r>
            <a:r>
              <a:rPr lang="en-US" sz="2400" dirty="0"/>
              <a:t> </a:t>
            </a:r>
            <a:r>
              <a:rPr lang="ru-RU" sz="2400" dirty="0"/>
              <a:t>и</a:t>
            </a:r>
            <a:r>
              <a:rPr lang="en-US" sz="2400" dirty="0"/>
              <a:t> </a:t>
            </a:r>
            <a:r>
              <a:rPr lang="ru-RU" sz="2400" dirty="0"/>
              <a:t>работодателям;</a:t>
            </a:r>
          </a:p>
          <a:p>
            <a:pPr lvl="0"/>
            <a:r>
              <a:rPr lang="ru-RU" sz="2400" dirty="0"/>
              <a:t>“</a:t>
            </a:r>
            <a:r>
              <a:rPr lang="ru-RU" sz="2400" dirty="0" err="1"/>
              <a:t>КонсультантПлюс</a:t>
            </a:r>
            <a:r>
              <a:rPr lang="ru-RU" sz="2400" dirty="0"/>
              <a:t>” - </a:t>
            </a:r>
            <a:r>
              <a:rPr lang="ru-RU" sz="2400" u="sng" dirty="0">
                <a:hlinkClick r:id="rId2"/>
              </a:rPr>
              <a:t>http://www.consultant.ru</a:t>
            </a:r>
            <a:r>
              <a:rPr lang="ru-RU" sz="2400" dirty="0"/>
              <a:t>; </a:t>
            </a:r>
          </a:p>
          <a:p>
            <a:pPr lvl="0"/>
            <a:r>
              <a:rPr lang="ru-RU" sz="2400" dirty="0"/>
              <a:t>“</a:t>
            </a:r>
            <a:r>
              <a:rPr lang="ru-RU" sz="2400" dirty="0" err="1"/>
              <a:t>Контур.Бухгалтерия</a:t>
            </a:r>
            <a:r>
              <a:rPr lang="ru-RU" sz="2400" dirty="0"/>
              <a:t>” - </a:t>
            </a:r>
            <a:r>
              <a:rPr lang="ru-RU" sz="2400" u="sng" dirty="0">
                <a:hlinkClick r:id="rId3"/>
              </a:rPr>
              <a:t>https://www.b-kontur.ru</a:t>
            </a:r>
            <a:r>
              <a:rPr lang="ru-RU" sz="2400" dirty="0"/>
              <a:t>;</a:t>
            </a:r>
          </a:p>
          <a:p>
            <a:pPr lvl="0"/>
            <a:r>
              <a:rPr lang="ru-RU" sz="2400" dirty="0"/>
              <a:t>Гражданский кодекс РФ;</a:t>
            </a:r>
          </a:p>
          <a:p>
            <a:pPr lvl="0"/>
            <a:r>
              <a:rPr lang="ru-RU" sz="2400" dirty="0"/>
              <a:t>“Вопросы образования” - </a:t>
            </a:r>
            <a:r>
              <a:rPr lang="ru-RU" sz="2400" u="sng" dirty="0">
                <a:hlinkClick r:id="rId4"/>
              </a:rPr>
              <a:t>https://vo.hse.ru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72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Реферата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Введение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Глава </a:t>
            </a:r>
            <a:r>
              <a:rPr lang="en-US" sz="2400" b="1" dirty="0"/>
              <a:t>I</a:t>
            </a:r>
            <a:r>
              <a:rPr lang="ru-RU" sz="2400" b="1" dirty="0"/>
              <a:t>. </a:t>
            </a:r>
            <a:r>
              <a:rPr lang="ru-RU" sz="2400" dirty="0"/>
              <a:t>Приём на работу несовершеннолетнего</a:t>
            </a:r>
          </a:p>
          <a:p>
            <a:pPr marL="0" indent="0">
              <a:buNone/>
            </a:pPr>
            <a:r>
              <a:rPr lang="ru-RU" sz="2400" b="1" dirty="0"/>
              <a:t>Глава </a:t>
            </a:r>
            <a:r>
              <a:rPr lang="en-US" sz="2400" b="1" dirty="0"/>
              <a:t>II</a:t>
            </a:r>
            <a:r>
              <a:rPr lang="ru-RU" sz="2400" b="1" dirty="0"/>
              <a:t>. </a:t>
            </a:r>
            <a:r>
              <a:rPr lang="ru-RU" sz="2400" dirty="0"/>
              <a:t>Различия Трудового договора с Гражданско-правовым</a:t>
            </a:r>
          </a:p>
          <a:p>
            <a:pPr marL="0" indent="0">
              <a:buNone/>
            </a:pPr>
            <a:r>
              <a:rPr lang="ru-RU" sz="2400" b="1" dirty="0"/>
              <a:t>Глава </a:t>
            </a:r>
            <a:r>
              <a:rPr lang="en-US" sz="2400" b="1" dirty="0"/>
              <a:t>III</a:t>
            </a:r>
            <a:r>
              <a:rPr lang="ru-RU" sz="2400" b="1" dirty="0"/>
              <a:t>. </a:t>
            </a:r>
            <a:r>
              <a:rPr lang="ru-RU" sz="2400" dirty="0"/>
              <a:t>Процесс регулирования труда несовершеннолетних</a:t>
            </a:r>
          </a:p>
          <a:p>
            <a:pPr marL="0" indent="0">
              <a:buNone/>
            </a:pPr>
            <a:r>
              <a:rPr lang="ru-RU" sz="2400" b="1" dirty="0"/>
              <a:t>Глава </a:t>
            </a:r>
            <a:r>
              <a:rPr lang="en-US" sz="2400" b="1" dirty="0"/>
              <a:t>IV</a:t>
            </a:r>
            <a:r>
              <a:rPr lang="ru-RU" sz="2400" b="1" dirty="0"/>
              <a:t>. </a:t>
            </a:r>
            <a:r>
              <a:rPr lang="ru-RU" sz="2400" dirty="0"/>
              <a:t>Рекомендации в трудовых отношениях</a:t>
            </a:r>
          </a:p>
          <a:p>
            <a:pPr marL="0" indent="0">
              <a:buNone/>
            </a:pPr>
            <a:r>
              <a:rPr lang="ru-RU" sz="2400" b="1" dirty="0"/>
              <a:t>Вывод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77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/>
              <a:t>Многие из современной молодёжи уже сейчас задумываются о том, куда и как можно устроиться на работу в свободное от учебы время, ведь всегда приятно иметь свои карманные деньги и не просить их у родителей. Но, при трудоустройстве, не все понимают свои права в рамках существующего Трудового законодательства и из-за этого сталкиваются с трудностями определённого характера. Вот и возникает вопрос, какие нормы права стоят на защите трудоспособной молодёжи.</a:t>
            </a:r>
          </a:p>
        </p:txBody>
      </p:sp>
    </p:spTree>
    <p:extLst>
      <p:ext uri="{BB962C8B-B14F-4D97-AF65-F5344CB8AC3E}">
        <p14:creationId xmlns:p14="http://schemas.microsoft.com/office/powerpoint/2010/main" val="345502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/>
              <a:t>Возможность совмещения несовершеннолетними гражданами учебного процесса и трудовой деятельности без снижения успеваемости.</a:t>
            </a:r>
          </a:p>
        </p:txBody>
      </p:sp>
    </p:spTree>
    <p:extLst>
      <p:ext uri="{BB962C8B-B14F-4D97-AF65-F5344CB8AC3E}">
        <p14:creationId xmlns:p14="http://schemas.microsoft.com/office/powerpoint/2010/main" val="26067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/>
              <a:t>Выяснить как правильно использовать льготы и права, предоставляемые государством несовершеннолетним работникам при совмещении учёбы и трудовой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70237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 На </a:t>
            </a:r>
            <a:r>
              <a:rPr lang="ru-RU" sz="2400" dirty="0"/>
              <a:t>основе изучения законодательных и подзаконных актов о труде дать определения основным понятиям темы.</a:t>
            </a:r>
          </a:p>
          <a:p>
            <a:r>
              <a:rPr lang="ru-RU" sz="2400" dirty="0" smtClean="0"/>
              <a:t> Изложить </a:t>
            </a:r>
            <a:r>
              <a:rPr lang="ru-RU" sz="2400" dirty="0"/>
              <a:t>действующие нормы, регулирования порядка использования труда лиц, не достигших восемнадцати лет.</a:t>
            </a:r>
          </a:p>
          <a:p>
            <a:r>
              <a:rPr lang="ru-RU" sz="2400" dirty="0" smtClean="0"/>
              <a:t> Определить </a:t>
            </a:r>
            <a:r>
              <a:rPr lang="ru-RU" sz="2400" dirty="0"/>
              <a:t>перечень существующих льгот, предусмотренных действующим законодательством, для данной категории граждан.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Проанализировать </a:t>
            </a:r>
            <a:r>
              <a:rPr lang="ru-RU" sz="2400" dirty="0"/>
              <a:t>полученное исследование и сделать вывод.</a:t>
            </a:r>
          </a:p>
        </p:txBody>
      </p:sp>
    </p:spTree>
    <p:extLst>
      <p:ext uri="{BB962C8B-B14F-4D97-AF65-F5344CB8AC3E}">
        <p14:creationId xmlns:p14="http://schemas.microsoft.com/office/powerpoint/2010/main" val="12817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</a:t>
            </a:r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Основными правовыми актами Российской Федерации, закрепляющими права молодежи в трудовых отношениях, являются Конституция и Трудовой кодекс РФ. В седьмой главе Трудового кодекса Российской Федерации зафиксированы основные нормы труда молодежи, формирующие ее особую защиту, в частности лиц моложе 18 лет. Данная глава посвящена преимуществам работы молодежи, связанным с различными институтами трудового права (занятость, трудовой договор, рабочее время, охрана труда и др.).</a:t>
            </a:r>
          </a:p>
        </p:txBody>
      </p:sp>
    </p:spTree>
    <p:extLst>
      <p:ext uri="{BB962C8B-B14F-4D97-AF65-F5344CB8AC3E}">
        <p14:creationId xmlns:p14="http://schemas.microsoft.com/office/powerpoint/2010/main" val="106868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</a:t>
            </a:r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Р</a:t>
            </a:r>
            <a:r>
              <a:rPr lang="ru-RU" sz="2400" dirty="0" smtClean="0"/>
              <a:t>азличия Трудового договора </a:t>
            </a:r>
            <a:r>
              <a:rPr lang="ru-RU" sz="2400" dirty="0"/>
              <a:t>от </a:t>
            </a:r>
            <a:r>
              <a:rPr lang="ru-RU" sz="2400" dirty="0" smtClean="0"/>
              <a:t>Гражданско-правового. </a:t>
            </a:r>
            <a:r>
              <a:rPr lang="ru-RU" sz="2400" dirty="0"/>
              <a:t>И</a:t>
            </a:r>
            <a:r>
              <a:rPr lang="ru-RU" sz="2400" dirty="0" smtClean="0"/>
              <a:t>менно </a:t>
            </a:r>
            <a:r>
              <a:rPr lang="ru-RU" sz="2400" dirty="0"/>
              <a:t>Трудовой договор предусматривает и защищает социальные и трудовые права работника, в то время как исполнитель по Гражданско-правовому договору не имеет каких-либо трудовых гарантий.</a:t>
            </a:r>
          </a:p>
        </p:txBody>
      </p:sp>
    </p:spTree>
    <p:extLst>
      <p:ext uri="{BB962C8B-B14F-4D97-AF65-F5344CB8AC3E}">
        <p14:creationId xmlns:p14="http://schemas.microsoft.com/office/powerpoint/2010/main" val="20499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Глава </a:t>
            </a:r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Процесс </a:t>
            </a:r>
            <a:r>
              <a:rPr lang="ru-RU" sz="2400" dirty="0"/>
              <a:t>регулирования труда несовершеннолетних. В Трудовом кодексе РФ особое внимание уделяется несовершеннолетним работникам, так как им нужно совмещать работу с учёбой в каких-либо заведениях (школах, институтах, колледжах и т.п.), а также нужно учитывать их физиологическое и психологическое состояние. Из-за всех этих факторов вытекают особые права для таких </a:t>
            </a:r>
            <a:r>
              <a:rPr lang="ru-RU" sz="2400" dirty="0" smtClean="0"/>
              <a:t>работников.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888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32</TotalTime>
  <Words>459</Words>
  <Application>Microsoft Office PowerPoint</Application>
  <PresentationFormat>Широкоэкранный</PresentationFormat>
  <Paragraphs>39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Cambria</vt:lpstr>
      <vt:lpstr>Rockwell</vt:lpstr>
      <vt:lpstr>Rockwell Condensed</vt:lpstr>
      <vt:lpstr>Wingdings</vt:lpstr>
      <vt:lpstr>Дерево</vt:lpstr>
      <vt:lpstr>Реферат «Льготы для молодёжи по трудовому законодательству»</vt:lpstr>
      <vt:lpstr>Содержание Реферата</vt:lpstr>
      <vt:lpstr>Актуальность</vt:lpstr>
      <vt:lpstr>Проблема</vt:lpstr>
      <vt:lpstr>Цель</vt:lpstr>
      <vt:lpstr>Задачи</vt:lpstr>
      <vt:lpstr>ГЛАВА I</vt:lpstr>
      <vt:lpstr>Глава II</vt:lpstr>
      <vt:lpstr>Глава III</vt:lpstr>
      <vt:lpstr>Глава IV</vt:lpstr>
      <vt:lpstr>Вывод</vt:lpstr>
      <vt:lpstr>Список литературы/источники: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Реферат «Льготы для молодёжи по трудовому законодательству»</dc:title>
  <dc:creator>User</dc:creator>
  <cp:lastModifiedBy>User</cp:lastModifiedBy>
  <cp:revision>4</cp:revision>
  <dcterms:created xsi:type="dcterms:W3CDTF">2019-04-18T19:55:03Z</dcterms:created>
  <dcterms:modified xsi:type="dcterms:W3CDTF">2019-04-18T20:27:40Z</dcterms:modified>
</cp:coreProperties>
</file>