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6B73D7-3935-AF4B-9757-5E0DCCEB70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Белокаменные плиты средневековой руси. Типология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F896B41-2C78-9C4D-BB70-80B05CA10C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Автор: Размахнина Таисия</a:t>
            </a:r>
          </a:p>
          <a:p>
            <a:r>
              <a:rPr lang="ru-RU"/>
              <a:t>Руководитель: Малиновская М. В.</a:t>
            </a:r>
          </a:p>
        </p:txBody>
      </p:sp>
    </p:spTree>
    <p:extLst>
      <p:ext uri="{BB962C8B-B14F-4D97-AF65-F5344CB8AC3E}">
        <p14:creationId xmlns:p14="http://schemas.microsoft.com/office/powerpoint/2010/main" val="410687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532D36-2278-DF47-AC4D-693CB7FA7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Актуальность вопроса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B4CE4C-7CD6-534C-929A-9E933DE6F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 смерти в контексте мировой культуры</a:t>
            </a:r>
          </a:p>
          <a:p>
            <a:r>
              <a:rPr lang="ru-RU"/>
              <a:t>Отражение тенденций восприятия смерти в историко-культурных объектах</a:t>
            </a:r>
          </a:p>
          <a:p>
            <a:r>
              <a:rPr lang="ru-RU"/>
              <a:t>Круг источников, доступных анализу</a:t>
            </a:r>
          </a:p>
          <a:p>
            <a:r>
              <a:rPr lang="ru-RU"/>
              <a:t>Степень изученнности материала</a:t>
            </a:r>
          </a:p>
          <a:p>
            <a:r>
              <a:rPr lang="ru-RU"/>
              <a:t>Значение анализа внешнего вида надгробия</a:t>
            </a:r>
          </a:p>
          <a:p>
            <a:r>
              <a:rPr lang="ru-RU"/>
              <a:t>Типология как инструмент датировки </a:t>
            </a:r>
          </a:p>
        </p:txBody>
      </p:sp>
    </p:spTree>
    <p:extLst>
      <p:ext uri="{BB962C8B-B14F-4D97-AF65-F5344CB8AC3E}">
        <p14:creationId xmlns:p14="http://schemas.microsoft.com/office/powerpoint/2010/main" val="1283995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5F6DAC-6D75-F442-AC74-803896149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Цель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E08232-B90B-8C4B-BAB6-A674A76F0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kern="50">
                <a:ea typeface="SimSun" panose="020B0604020202020204" pitchFamily="34" charset="0"/>
                <a:cs typeface="Times New Roman" panose="02020603050405020304" pitchFamily="18" charset="0"/>
              </a:rPr>
              <a:t>С</a:t>
            </a:r>
            <a:r>
              <a:rPr lang="ru-RU" sz="2800" kern="50">
                <a:effectLst/>
                <a:ea typeface="SimSun" panose="020B0604020202020204" pitchFamily="34" charset="0"/>
                <a:cs typeface="Times New Roman" panose="02020603050405020304" pitchFamily="18" charset="0"/>
              </a:rPr>
              <a:t>равнение типологий надгробных плит </a:t>
            </a:r>
            <a:r>
              <a:rPr lang="en-US" sz="2800" kern="50">
                <a:effectLst/>
                <a:ea typeface="SimSun" panose="020B0604020202020204" pitchFamily="34" charset="0"/>
                <a:cs typeface="Times New Roman" panose="02020603050405020304" pitchFamily="18" charset="0"/>
              </a:rPr>
              <a:t>XIII</a:t>
            </a:r>
            <a:r>
              <a:rPr lang="ru-RU" sz="2800" kern="50">
                <a:effectLst/>
                <a:ea typeface="SimSun" panose="020B06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2800" kern="50">
                <a:effectLst/>
                <a:ea typeface="SimSun" panose="020B0604020202020204" pitchFamily="34" charset="0"/>
                <a:cs typeface="Times New Roman" panose="02020603050405020304" pitchFamily="18" charset="0"/>
              </a:rPr>
              <a:t>XVI</a:t>
            </a:r>
            <a:r>
              <a:rPr lang="ru-RU" sz="2800" kern="50">
                <a:effectLst/>
                <a:ea typeface="SimSun" panose="020B0604020202020204" pitchFamily="34" charset="0"/>
                <a:cs typeface="Times New Roman" panose="02020603050405020304" pitchFamily="18" charset="0"/>
              </a:rPr>
              <a:t> в. научных трудах </a:t>
            </a:r>
            <a:r>
              <a:rPr lang="ru-RU" sz="2800" b="1" kern="50">
                <a:effectLst/>
                <a:ea typeface="SimSun" panose="020B0604020202020204" pitchFamily="34" charset="0"/>
                <a:cs typeface="Times New Roman" panose="02020603050405020304" pitchFamily="18" charset="0"/>
              </a:rPr>
              <a:t>Т. Д. Пановой</a:t>
            </a:r>
            <a:r>
              <a:rPr lang="ru-RU" sz="2800" kern="50">
                <a:effectLst/>
                <a:ea typeface="SimSun" panose="020B0604020202020204" pitchFamily="34" charset="0"/>
                <a:cs typeface="Times New Roman" panose="02020603050405020304" pitchFamily="18" charset="0"/>
              </a:rPr>
              <a:t>  и </a:t>
            </a:r>
            <a:r>
              <a:rPr lang="ru-RU" sz="2800" b="1" kern="50">
                <a:effectLst/>
                <a:ea typeface="SimSun" panose="020B0604020202020204" pitchFamily="34" charset="0"/>
                <a:cs typeface="Times New Roman" panose="02020603050405020304" pitchFamily="18" charset="0"/>
              </a:rPr>
              <a:t>Л. А. Беляева</a:t>
            </a:r>
            <a:endParaRPr lang="ru-RU" sz="2800" kern="50">
              <a:effectLst/>
              <a:ea typeface="SimSun" panose="020B0604020202020204" pitchFamily="34" charset="0"/>
              <a:cs typeface="Lucida Sans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571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AF996-8875-2D48-A7AB-AA8F7D44D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Типология Пановой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FF54EB-1713-EE4B-B023-647788391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/>
              <a:t>Плиты трапециевидной формы (4 вида; 2 подвида)</a:t>
            </a:r>
          </a:p>
          <a:p>
            <a:pPr marL="457200" indent="-457200">
              <a:buFont typeface="+mj-lt"/>
              <a:buAutoNum type="arabicPeriod"/>
            </a:pPr>
            <a:r>
              <a:rPr lang="ru-RU"/>
              <a:t>Плиты прямоугольной формы (5 видов)</a:t>
            </a:r>
          </a:p>
          <a:p>
            <a:pPr marL="457200" indent="-457200">
              <a:buFont typeface="+mj-lt"/>
              <a:buAutoNum type="arabicPeriod"/>
            </a:pPr>
            <a:r>
              <a:rPr lang="ru-RU"/>
              <a:t>Плиты ладьевидной формы </a:t>
            </a:r>
          </a:p>
          <a:p>
            <a:pPr marL="457200" indent="-457200">
              <a:buFont typeface="+mj-lt"/>
              <a:buAutoNum type="arabicPeriod"/>
            </a:pPr>
            <a:r>
              <a:rPr lang="ru-RU"/>
              <a:t>Брусковые плиты</a:t>
            </a:r>
          </a:p>
        </p:txBody>
      </p:sp>
    </p:spTree>
    <p:extLst>
      <p:ext uri="{BB962C8B-B14F-4D97-AF65-F5344CB8AC3E}">
        <p14:creationId xmlns:p14="http://schemas.microsoft.com/office/powerpoint/2010/main" val="1736494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1DDEAD-501B-5245-BBC1-909F100DD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Типология беляева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738925-8377-A844-B783-FF42D02D1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/>
              <a:t>«Древнейший период»; XIII-XIV в</a:t>
            </a:r>
          </a:p>
          <a:p>
            <a:pPr marL="457200" indent="-457200">
              <a:buFont typeface="+mj-lt"/>
              <a:buAutoNum type="arabicPeriod"/>
            </a:pPr>
            <a:r>
              <a:rPr lang="ru-RU"/>
              <a:t>Формирование антропоморфного надгробия; XIV-XV в</a:t>
            </a:r>
          </a:p>
          <a:p>
            <a:pPr marL="457200" indent="-457200">
              <a:buFont typeface="+mj-lt"/>
              <a:buAutoNum type="arabicPeriod"/>
            </a:pPr>
            <a:r>
              <a:rPr lang="ru-RU"/>
              <a:t>Попытка индивидуализации; XV-XVI в</a:t>
            </a:r>
          </a:p>
          <a:p>
            <a:pPr marL="457200" indent="-457200">
              <a:buFont typeface="+mj-lt"/>
              <a:buAutoNum type="arabicPeriod"/>
            </a:pPr>
            <a:r>
              <a:rPr lang="ru-RU"/>
              <a:t>Возвращение к архитектурным формам; XVI-XVII в</a:t>
            </a:r>
          </a:p>
          <a:p>
            <a:pPr marL="457200" indent="-457200">
              <a:buFont typeface="+mj-lt"/>
              <a:buAutoNum type="arabicPeriod"/>
            </a:pPr>
            <a:r>
              <a:rPr lang="ru-RU"/>
              <a:t>Окончательная трансформация; XVII-XVIII в</a:t>
            </a:r>
          </a:p>
        </p:txBody>
      </p:sp>
    </p:spTree>
    <p:extLst>
      <p:ext uri="{BB962C8B-B14F-4D97-AF65-F5344CB8AC3E}">
        <p14:creationId xmlns:p14="http://schemas.microsoft.com/office/powerpoint/2010/main" val="2424305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D7A96E-8AE8-D745-BBB4-5DB03E227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D6960D-4BBF-E140-B4D6-E3DE95D1F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/>
              <a:t>Особенности каждой из двух типологий</a:t>
            </a:r>
          </a:p>
          <a:p>
            <a:r>
              <a:rPr lang="ru-RU" sz="2800"/>
              <a:t>Преимущества каждой типологии</a:t>
            </a:r>
          </a:p>
          <a:p>
            <a:r>
              <a:rPr lang="ru-RU" sz="2800"/>
              <a:t>Практическая польза и превосходство типологии Беляева</a:t>
            </a:r>
          </a:p>
        </p:txBody>
      </p:sp>
    </p:spTree>
    <p:extLst>
      <p:ext uri="{BB962C8B-B14F-4D97-AF65-F5344CB8AC3E}">
        <p14:creationId xmlns:p14="http://schemas.microsoft.com/office/powerpoint/2010/main" val="3594157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6C13E1-739E-714F-BD70-CD8103E03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Библиография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4AF43F-9018-BC41-930C-B42F4E278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sz="2400" kern="50">
                <a:effectLst/>
                <a:ea typeface="SimSun" panose="020B0604020202020204" pitchFamily="34" charset="0"/>
                <a:cs typeface="Lucida Sans" panose="020B0602030504020204" pitchFamily="34" charset="0"/>
              </a:rPr>
              <a:t>Русское средневековое надгробие. Белокаменные плиты Москвы и Северо-Восточной Руси </a:t>
            </a:r>
            <a:r>
              <a:rPr lang="en-US" sz="2400" kern="50">
                <a:effectLst/>
                <a:ea typeface="SimSun" panose="020B0604020202020204" pitchFamily="34" charset="0"/>
                <a:cs typeface="Lucida Sans" panose="020B0602030504020204" pitchFamily="34" charset="0"/>
              </a:rPr>
              <a:t>XIII</a:t>
            </a:r>
            <a:r>
              <a:rPr lang="ru-RU" sz="2400" kern="50">
                <a:effectLst/>
                <a:ea typeface="SimSun" panose="020B0604020202020204" pitchFamily="34" charset="0"/>
                <a:cs typeface="Lucida Sans" panose="020B0602030504020204" pitchFamily="34" charset="0"/>
              </a:rPr>
              <a:t>-</a:t>
            </a:r>
            <a:r>
              <a:rPr lang="en-US" sz="2400" kern="50">
                <a:effectLst/>
                <a:ea typeface="SimSun" panose="020B0604020202020204" pitchFamily="34" charset="0"/>
                <a:cs typeface="Lucida Sans" panose="020B0602030504020204" pitchFamily="34" charset="0"/>
              </a:rPr>
              <a:t>XVII</a:t>
            </a:r>
            <a:r>
              <a:rPr lang="ru-RU" sz="2400" kern="50">
                <a:effectLst/>
                <a:ea typeface="SimSun" panose="020B0604020202020204" pitchFamily="34" charset="0"/>
                <a:cs typeface="Lucida Sans" panose="020B0602030504020204" pitchFamily="34" charset="0"/>
              </a:rPr>
              <a:t> в.; Л. А. Беляев, ред. Б. А. Рыбаков// М.: «Модус-Граффити», 1996 г. </a:t>
            </a:r>
          </a:p>
          <a:p>
            <a:pPr lvl="1"/>
            <a:r>
              <a:rPr lang="ru-RU" sz="2400" kern="50">
                <a:effectLst/>
                <a:ea typeface="SimSun" panose="020B0604020202020204" pitchFamily="34" charset="0"/>
                <a:cs typeface="Lucida Sans" panose="020B0602030504020204" pitchFamily="34" charset="0"/>
              </a:rPr>
              <a:t>Царство Смерти. Погребальный обряд Средневековой Руси </a:t>
            </a:r>
            <a:r>
              <a:rPr lang="en-US" sz="2400" kern="50">
                <a:effectLst/>
                <a:ea typeface="SimSun" panose="020B0604020202020204" pitchFamily="34" charset="0"/>
                <a:cs typeface="Lucida Sans" panose="020B0602030504020204" pitchFamily="34" charset="0"/>
              </a:rPr>
              <a:t>XI</a:t>
            </a:r>
            <a:r>
              <a:rPr lang="ru-RU" sz="2400" kern="50">
                <a:effectLst/>
                <a:ea typeface="SimSun" panose="020B0604020202020204" pitchFamily="34" charset="0"/>
                <a:cs typeface="Lucida Sans" panose="020B0602030504020204" pitchFamily="34" charset="0"/>
              </a:rPr>
              <a:t>-</a:t>
            </a:r>
            <a:r>
              <a:rPr lang="en-US" sz="2400" kern="50">
                <a:effectLst/>
                <a:ea typeface="SimSun" panose="020B0604020202020204" pitchFamily="34" charset="0"/>
                <a:cs typeface="Lucida Sans" panose="020B0602030504020204" pitchFamily="34" charset="0"/>
              </a:rPr>
              <a:t>XVI</a:t>
            </a:r>
            <a:r>
              <a:rPr lang="ru-RU" sz="2400" kern="50">
                <a:effectLst/>
                <a:ea typeface="SimSun" panose="020B0604020202020204" pitchFamily="34" charset="0"/>
                <a:cs typeface="Lucida Sans" panose="020B0602030504020204" pitchFamily="34" charset="0"/>
              </a:rPr>
              <a:t> в.; Т. Д. Панова // </a:t>
            </a:r>
            <a:r>
              <a:rPr lang="ru-RU" sz="2400" kern="50">
                <a:solidFill>
                  <a:srgbClr val="000000"/>
                </a:solidFill>
                <a:effectLst/>
                <a:ea typeface="SimSun" panose="020B0604020202020204" pitchFamily="34" charset="0"/>
                <a:cs typeface="Lucida Sans" panose="020B0602030504020204" pitchFamily="34" charset="0"/>
              </a:rPr>
              <a:t>М.: «Радуница», 2004 г.</a:t>
            </a:r>
            <a:endParaRPr lang="ru-RU" sz="2400" kern="50">
              <a:effectLst/>
              <a:ea typeface="SimSun" panose="020B0604020202020204" pitchFamily="34" charset="0"/>
              <a:cs typeface="Lucida Sans" panose="020B0602030504020204" pitchFamily="34" charset="0"/>
            </a:endParaRPr>
          </a:p>
          <a:p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330224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BFDDF-F164-1F49-807C-AB4D8F105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945073394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8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Галерея</vt:lpstr>
      <vt:lpstr>Белокаменные плиты средневековой руси. Типология</vt:lpstr>
      <vt:lpstr>Актуальность вопроса</vt:lpstr>
      <vt:lpstr>Цель исследования</vt:lpstr>
      <vt:lpstr>Типология Пановой</vt:lpstr>
      <vt:lpstr>Типология беляева</vt:lpstr>
      <vt:lpstr>Заключение</vt:lpstr>
      <vt:lpstr>Библиография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Белокаменные плиты средневековой руси. Типология</dc:title>
  <cp:revision>4</cp:revision>
  <dcterms:modified xsi:type="dcterms:W3CDTF">2019-04-17T19:18:19Z</dcterms:modified>
</cp:coreProperties>
</file>