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7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81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14.04.19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14.04.19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14.04.19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14.04.19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14.04.19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14.04.19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14.04.19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14.04.19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14.04.19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14.04.19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14.04.19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14.04.19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14.04.19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hyperlink" Target="http://myzooplanet.ru/meteorologiya-klimatologiya_872/ekonomicheskie-aspektyi-borbyi-globalnyim-16420.html" TargetMode="External"/><Relationship Id="rId12" Type="http://schemas.openxmlformats.org/officeDocument/2006/relationships/hyperlink" Target="http://cc.voeikovmgo.ru/ru/publikatsii/2016-03-22-13-06-34" TargetMode="External"/><Relationship Id="rId13" Type="http://schemas.openxmlformats.org/officeDocument/2006/relationships/hyperlink" Target="http://cc.voeikovmgo.ru/images/dokumenty/2015/od2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legkopolezno.ru/ekologiya/globalnye-problemy/globalnoe-poteplenie/" TargetMode="External"/><Relationship Id="rId3" Type="http://schemas.openxmlformats.org/officeDocument/2006/relationships/hyperlink" Target="https://ecoteco.ru/library/magazine/4/ecology/globalnoe-poteplenie-fakty-gipotezy-kommentarii" TargetMode="External"/><Relationship Id="rId4" Type="http://schemas.openxmlformats.org/officeDocument/2006/relationships/hyperlink" Target="http://cc.voeikovmgo.ru/images/dokumenty/2016/od1/TomI.pdf" TargetMode="External"/><Relationship Id="rId5" Type="http://schemas.openxmlformats.org/officeDocument/2006/relationships/hyperlink" Target="http://www.vokrugsveta.ru/authors/996/" TargetMode="External"/><Relationship Id="rId6" Type="http://schemas.openxmlformats.org/officeDocument/2006/relationships/hyperlink" Target="http://www.vokrugsveta.ru/vs/article/7970/" TargetMode="External"/><Relationship Id="rId7" Type="http://schemas.openxmlformats.org/officeDocument/2006/relationships/hyperlink" Target="https://tass.ru/spec/climate" TargetMode="External"/><Relationship Id="rId8" Type="http://schemas.openxmlformats.org/officeDocument/2006/relationships/hyperlink" Target="https://school-science.ru/5/2/35107" TargetMode="External"/><Relationship Id="rId9" Type="http://schemas.openxmlformats.org/officeDocument/2006/relationships/hyperlink" Target="https://globalaffairs.ru/number/Atmosfera-i-ekonomika-14886" TargetMode="External"/><Relationship Id="rId10" Type="http://schemas.openxmlformats.org/officeDocument/2006/relationships/hyperlink" Target="http://naukarus.com/ekonomicheskie-aspekty-globalnyh-izmeneniy-klimata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322924" y="955326"/>
            <a:ext cx="6498158" cy="3168857"/>
          </a:xfrm>
          <a:ln>
            <a:noFill/>
          </a:ln>
        </p:spPr>
        <p:txBody>
          <a:bodyPr/>
          <a:lstStyle/>
          <a:p>
            <a:r>
              <a:rPr lang="ru-RU" sz="4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Экономические аспекты глобального потепления</a:t>
            </a:r>
            <a:r>
              <a:rPr lang="ru-RU" sz="44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ru-RU" sz="44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endParaRPr lang="ru-RU" sz="4400" dirty="0">
              <a:solidFill>
                <a:schemeClr val="tx2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22923" y="4879720"/>
            <a:ext cx="6498159" cy="916641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sz="2800" b="1" dirty="0">
                <a:solidFill>
                  <a:schemeClr val="tx1"/>
                </a:solidFill>
                <a:latin typeface="Times New Roman"/>
                <a:cs typeface="Times New Roman"/>
              </a:rPr>
              <a:t>Автор - Рязанов А. Н. 9А</a:t>
            </a:r>
            <a:endParaRPr lang="ru-RU" sz="28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fontAlgn="base"/>
            <a:r>
              <a:rPr lang="ru-RU" sz="2800" b="1" dirty="0">
                <a:solidFill>
                  <a:schemeClr val="tx1"/>
                </a:solidFill>
                <a:latin typeface="Times New Roman"/>
                <a:cs typeface="Times New Roman"/>
              </a:rPr>
              <a:t>Консультант – Леонова Г. </a:t>
            </a:r>
            <a:r>
              <a:rPr lang="ru-RU" sz="2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М.</a:t>
            </a:r>
          </a:p>
          <a:p>
            <a:pPr fontAlgn="base"/>
            <a:r>
              <a:rPr lang="ru-RU" sz="2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Рецензент </a:t>
            </a:r>
            <a:r>
              <a:rPr lang="mr-IN" sz="2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–</a:t>
            </a:r>
            <a:r>
              <a:rPr lang="ru-RU" sz="2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Баранов К.А.</a:t>
            </a:r>
            <a:endParaRPr lang="ru-RU" sz="28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ru-RU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02593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1336956"/>
          </a:xfrm>
        </p:spPr>
        <p:txBody>
          <a:bodyPr/>
          <a:lstStyle/>
          <a:p>
            <a:r>
              <a:rPr lang="ru-RU" sz="3600" dirty="0" smtClean="0">
                <a:latin typeface="Times New Roman"/>
                <a:cs typeface="Times New Roman"/>
              </a:rPr>
              <a:t>Глава </a:t>
            </a:r>
            <a:r>
              <a:rPr lang="en-US" sz="3600" dirty="0" smtClean="0">
                <a:latin typeface="Times New Roman"/>
                <a:cs typeface="Times New Roman"/>
              </a:rPr>
              <a:t>II</a:t>
            </a:r>
            <a:r>
              <a:rPr lang="ru-RU" sz="3600" dirty="0" smtClean="0">
                <a:latin typeface="Times New Roman"/>
                <a:cs typeface="Times New Roman"/>
              </a:rPr>
              <a:t>. Экономические аспекты глобального потепления  по всему миру </a:t>
            </a:r>
            <a:endParaRPr lang="ru-RU" sz="3600" dirty="0"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9275" y="1397109"/>
            <a:ext cx="8042276" cy="4821767"/>
          </a:xfrm>
        </p:spPr>
        <p:txBody>
          <a:bodyPr numCol="1">
            <a:noAutofit/>
          </a:bodyPr>
          <a:lstStyle/>
          <a:p>
            <a:pPr marL="0" indent="0" fontAlgn="base">
              <a:buNone/>
            </a:pPr>
            <a:r>
              <a:rPr lang="ru-RU" sz="1600" b="1" dirty="0">
                <a:latin typeface="Times New Roman"/>
                <a:cs typeface="Times New Roman"/>
              </a:rPr>
              <a:t>а)</a:t>
            </a:r>
            <a:r>
              <a:rPr lang="ru-RU" sz="1600" dirty="0">
                <a:latin typeface="Times New Roman"/>
                <a:cs typeface="Times New Roman"/>
              </a:rPr>
              <a:t> Повышение  возможности возгорания торфяников и лесов</a:t>
            </a:r>
            <a:r>
              <a:rPr lang="ru-RU" sz="1600" dirty="0" smtClean="0">
                <a:latin typeface="Times New Roman"/>
                <a:cs typeface="Times New Roman"/>
              </a:rPr>
              <a:t>;</a:t>
            </a:r>
            <a:endParaRPr lang="ru-RU" sz="1600" dirty="0">
              <a:latin typeface="Times New Roman"/>
              <a:cs typeface="Times New Roman"/>
            </a:endParaRPr>
          </a:p>
          <a:p>
            <a:pPr marL="0" indent="0" fontAlgn="base">
              <a:buNone/>
            </a:pPr>
            <a:r>
              <a:rPr lang="ru-RU" sz="1600" b="1" dirty="0">
                <a:latin typeface="Times New Roman"/>
                <a:cs typeface="Times New Roman"/>
              </a:rPr>
              <a:t>б)  </a:t>
            </a:r>
            <a:r>
              <a:rPr lang="ru-RU" sz="1600" dirty="0">
                <a:latin typeface="Times New Roman"/>
                <a:cs typeface="Times New Roman"/>
              </a:rPr>
              <a:t>Нарушение привычного образа жизни коренных северных народов; </a:t>
            </a:r>
          </a:p>
          <a:p>
            <a:pPr marL="0" indent="0" fontAlgn="base">
              <a:buNone/>
            </a:pPr>
            <a:r>
              <a:rPr lang="ru-RU" sz="1600" b="1" dirty="0" smtClean="0">
                <a:latin typeface="Times New Roman"/>
                <a:cs typeface="Times New Roman"/>
              </a:rPr>
              <a:t>в</a:t>
            </a:r>
            <a:r>
              <a:rPr lang="ru-RU" sz="1600" b="1" dirty="0">
                <a:latin typeface="Times New Roman"/>
                <a:cs typeface="Times New Roman"/>
              </a:rPr>
              <a:t>)</a:t>
            </a:r>
            <a:r>
              <a:rPr lang="ru-RU" sz="1600" dirty="0">
                <a:latin typeface="Times New Roman"/>
                <a:cs typeface="Times New Roman"/>
              </a:rPr>
              <a:t> Таяние многолетней мерзлоты с ущербом для строений и коммуникаций;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/>
                <a:cs typeface="Times New Roman"/>
              </a:rPr>
              <a:t>г</a:t>
            </a:r>
            <a:r>
              <a:rPr lang="ru-RU" sz="1600" b="1" dirty="0">
                <a:latin typeface="Times New Roman"/>
                <a:cs typeface="Times New Roman"/>
              </a:rPr>
              <a:t>)</a:t>
            </a:r>
            <a:r>
              <a:rPr lang="ru-RU" sz="1600" dirty="0">
                <a:latin typeface="Times New Roman"/>
                <a:cs typeface="Times New Roman"/>
              </a:rPr>
              <a:t> Потеря земельных площадей вследствие подъема уровня моря (например, потеря пляжей, водно-болотных угодий);</a:t>
            </a:r>
          </a:p>
          <a:p>
            <a:pPr marL="0" indent="0" fontAlgn="base">
              <a:buNone/>
            </a:pPr>
            <a:r>
              <a:rPr lang="ru-RU" sz="1600" b="1" dirty="0" smtClean="0">
                <a:latin typeface="Times New Roman"/>
                <a:cs typeface="Times New Roman"/>
              </a:rPr>
              <a:t>д</a:t>
            </a:r>
            <a:r>
              <a:rPr lang="ru-RU" sz="1600" b="1" dirty="0">
                <a:latin typeface="Times New Roman"/>
                <a:cs typeface="Times New Roman"/>
              </a:rPr>
              <a:t>)</a:t>
            </a:r>
            <a:r>
              <a:rPr lang="ru-RU" sz="1600" dirty="0">
                <a:latin typeface="Times New Roman"/>
                <a:cs typeface="Times New Roman"/>
              </a:rPr>
              <a:t>  Увеличение количества непригодных для жизни территорий;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/>
                <a:cs typeface="Times New Roman"/>
              </a:rPr>
              <a:t>е</a:t>
            </a:r>
            <a:r>
              <a:rPr lang="ru-RU" sz="1600" b="1" dirty="0">
                <a:latin typeface="Times New Roman"/>
                <a:cs typeface="Times New Roman"/>
              </a:rPr>
              <a:t>)</a:t>
            </a:r>
            <a:r>
              <a:rPr lang="ru-RU" sz="1600" dirty="0">
                <a:latin typeface="Times New Roman"/>
                <a:cs typeface="Times New Roman"/>
              </a:rPr>
              <a:t> Снижение сельскохозяйственного производства из-за засухи;</a:t>
            </a:r>
          </a:p>
          <a:p>
            <a:pPr marL="0" indent="0">
              <a:buNone/>
            </a:pPr>
            <a:r>
              <a:rPr lang="ru-RU" sz="1600" b="1" dirty="0">
                <a:latin typeface="Times New Roman"/>
                <a:cs typeface="Times New Roman"/>
              </a:rPr>
              <a:t>ж)</a:t>
            </a:r>
            <a:r>
              <a:rPr lang="ru-RU" sz="1600" dirty="0">
                <a:latin typeface="Times New Roman"/>
                <a:cs typeface="Times New Roman"/>
              </a:rPr>
              <a:t> Нарушение экологического равновесия, вытеснение одних биологических видов другими;</a:t>
            </a:r>
          </a:p>
          <a:p>
            <a:pPr marL="0" indent="0" fontAlgn="base">
              <a:buNone/>
            </a:pPr>
            <a:r>
              <a:rPr lang="ru-RU" sz="1600" b="1" dirty="0" smtClean="0">
                <a:latin typeface="Times New Roman"/>
                <a:cs typeface="Times New Roman"/>
              </a:rPr>
              <a:t>з</a:t>
            </a:r>
            <a:r>
              <a:rPr lang="ru-RU" sz="1600" b="1" dirty="0">
                <a:latin typeface="Times New Roman"/>
                <a:cs typeface="Times New Roman"/>
              </a:rPr>
              <a:t>)</a:t>
            </a:r>
            <a:r>
              <a:rPr lang="ru-RU" sz="1600" dirty="0">
                <a:latin typeface="Times New Roman"/>
                <a:cs typeface="Times New Roman"/>
              </a:rPr>
              <a:t> Увеличение расходов электроэнергии на кондиционирование воздуха в летний сезон для значительной территории страны</a:t>
            </a:r>
            <a:r>
              <a:rPr lang="ru-RU" sz="1600" dirty="0" smtClean="0">
                <a:latin typeface="Times New Roman"/>
                <a:cs typeface="Times New Roman"/>
              </a:rPr>
              <a:t>.</a:t>
            </a:r>
          </a:p>
          <a:p>
            <a:pPr marL="0" indent="0" fontAlgn="base">
              <a:buNone/>
            </a:pPr>
            <a:r>
              <a:rPr lang="ru-RU" sz="1600" b="1" dirty="0">
                <a:latin typeface="Times New Roman"/>
                <a:cs typeface="Times New Roman"/>
              </a:rPr>
              <a:t>и)  </a:t>
            </a:r>
            <a:r>
              <a:rPr lang="ru-RU" sz="1600" dirty="0">
                <a:latin typeface="Times New Roman"/>
                <a:cs typeface="Times New Roman"/>
              </a:rPr>
              <a:t>Нехватка питьевой воды, голод и эпидемии.</a:t>
            </a:r>
          </a:p>
          <a:p>
            <a:pPr fontAlgn="base"/>
            <a:endParaRPr lang="ru-RU" sz="1600" dirty="0">
              <a:latin typeface="Times New Roman"/>
              <a:cs typeface="Times New Roman"/>
            </a:endParaRPr>
          </a:p>
          <a:p>
            <a:endParaRPr lang="ru-RU"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4886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latin typeface="Times New Roman"/>
                <a:cs typeface="Times New Roman"/>
              </a:rPr>
              <a:t>Глава </a:t>
            </a:r>
            <a:r>
              <a:rPr lang="en-US" sz="3600" dirty="0">
                <a:latin typeface="Times New Roman"/>
                <a:cs typeface="Times New Roman"/>
              </a:rPr>
              <a:t>II</a:t>
            </a:r>
            <a:r>
              <a:rPr lang="ru-RU" sz="3600" dirty="0">
                <a:latin typeface="Times New Roman"/>
                <a:cs typeface="Times New Roman"/>
              </a:rPr>
              <a:t>. Экономические аспекты глобального потепления  по </a:t>
            </a:r>
            <a:r>
              <a:rPr lang="ru-RU" sz="3600" dirty="0" smtClean="0">
                <a:latin typeface="Times New Roman"/>
                <a:cs typeface="Times New Roman"/>
              </a:rPr>
              <a:t>России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/>
                <a:cs typeface="Times New Roman"/>
              </a:rPr>
              <a:t>Негативные </a:t>
            </a:r>
            <a:r>
              <a:rPr lang="mr-IN" sz="2000" dirty="0" smtClean="0">
                <a:latin typeface="Times New Roman"/>
                <a:cs typeface="Times New Roman"/>
              </a:rPr>
              <a:t>–</a:t>
            </a:r>
            <a:r>
              <a:rPr lang="ru-RU" sz="2000" dirty="0" smtClean="0">
                <a:latin typeface="Times New Roman"/>
                <a:cs typeface="Times New Roman"/>
              </a:rPr>
              <a:t> как  и по всему миру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/>
                <a:cs typeface="Times New Roman"/>
              </a:rPr>
              <a:t>Положительные экономические аспекты</a:t>
            </a:r>
            <a:r>
              <a:rPr lang="en-US" sz="2000" dirty="0" smtClean="0">
                <a:latin typeface="Times New Roman"/>
                <a:cs typeface="Times New Roman"/>
              </a:rPr>
              <a:t>:</a:t>
            </a:r>
            <a:endParaRPr lang="ru-RU" sz="20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/>
                <a:cs typeface="Times New Roman"/>
              </a:rPr>
              <a:t>1. </a:t>
            </a:r>
            <a:r>
              <a:rPr lang="ru-RU" sz="2000" dirty="0">
                <a:latin typeface="Times New Roman"/>
                <a:cs typeface="Times New Roman"/>
              </a:rPr>
              <a:t>Таяние многолетней мерзлоты с ущербом для строений и </a:t>
            </a:r>
            <a:r>
              <a:rPr lang="ru-RU" sz="2000" dirty="0" smtClean="0">
                <a:latin typeface="Times New Roman"/>
                <a:cs typeface="Times New Roman"/>
              </a:rPr>
              <a:t>коммуникаций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/>
                <a:cs typeface="Times New Roman"/>
              </a:rPr>
              <a:t>2. Снижение </a:t>
            </a:r>
            <a:r>
              <a:rPr lang="ru-RU" sz="2000" dirty="0">
                <a:latin typeface="Times New Roman"/>
                <a:cs typeface="Times New Roman"/>
              </a:rPr>
              <a:t>сельскохозяйственного производства из-за засухи </a:t>
            </a:r>
            <a:endParaRPr lang="ru-RU" sz="20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/>
                <a:cs typeface="Times New Roman"/>
              </a:rPr>
              <a:t>3. Непригодные </a:t>
            </a:r>
            <a:r>
              <a:rPr lang="ru-RU" sz="2000" dirty="0">
                <a:latin typeface="Times New Roman"/>
                <a:cs typeface="Times New Roman"/>
              </a:rPr>
              <a:t>для жизни </a:t>
            </a:r>
            <a:r>
              <a:rPr lang="ru-RU" sz="2000" dirty="0" smtClean="0">
                <a:latin typeface="Times New Roman"/>
                <a:cs typeface="Times New Roman"/>
              </a:rPr>
              <a:t>территории</a:t>
            </a:r>
            <a:endParaRPr lang="ru-RU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1446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/>
                <a:cs typeface="Times New Roman"/>
              </a:rPr>
              <a:t>Глава </a:t>
            </a:r>
            <a:r>
              <a:rPr lang="en-US" sz="3200" dirty="0" smtClean="0">
                <a:latin typeface="Times New Roman"/>
                <a:cs typeface="Times New Roman"/>
              </a:rPr>
              <a:t>II. </a:t>
            </a:r>
            <a:r>
              <a:rPr lang="ru-RU" sz="3200" dirty="0" smtClean="0">
                <a:latin typeface="Times New Roman"/>
                <a:cs typeface="Times New Roman"/>
              </a:rPr>
              <a:t>Чем </a:t>
            </a:r>
            <a:r>
              <a:rPr lang="ru-RU" sz="3200" dirty="0">
                <a:latin typeface="Times New Roman"/>
                <a:cs typeface="Times New Roman"/>
              </a:rPr>
              <a:t>грозит населению Земли потепление </a:t>
            </a:r>
            <a:r>
              <a:rPr lang="ru-RU" sz="3200" dirty="0" smtClean="0">
                <a:latin typeface="Times New Roman"/>
                <a:cs typeface="Times New Roman"/>
              </a:rPr>
              <a:t>климата. </a:t>
            </a:r>
            <a:endParaRPr lang="ru-RU" sz="3200" dirty="0"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/>
                <a:cs typeface="Times New Roman"/>
              </a:rPr>
              <a:t>       Множество </a:t>
            </a:r>
            <a:r>
              <a:rPr lang="ru-RU" dirty="0">
                <a:latin typeface="Times New Roman"/>
                <a:cs typeface="Times New Roman"/>
              </a:rPr>
              <a:t>территорий </a:t>
            </a:r>
            <a:r>
              <a:rPr lang="ru-RU" dirty="0" smtClean="0">
                <a:latin typeface="Times New Roman"/>
                <a:cs typeface="Times New Roman"/>
              </a:rPr>
              <a:t>  </a:t>
            </a:r>
            <a:r>
              <a:rPr lang="ru-RU" dirty="0">
                <a:latin typeface="Times New Roman"/>
                <a:cs typeface="Times New Roman"/>
              </a:rPr>
              <a:t>могут стать абсолютно не жизнеспособными,  а значит люди начнут массово мигрировать </a:t>
            </a:r>
            <a:r>
              <a:rPr lang="ru-RU" dirty="0" smtClean="0">
                <a:latin typeface="Times New Roman"/>
                <a:cs typeface="Times New Roman"/>
              </a:rPr>
              <a:t>в </a:t>
            </a:r>
            <a:r>
              <a:rPr lang="ru-RU" dirty="0">
                <a:latin typeface="Times New Roman"/>
                <a:cs typeface="Times New Roman"/>
              </a:rPr>
              <a:t>другие регионы. Это может привести к появлению социально-экономических проблем, </a:t>
            </a:r>
            <a:r>
              <a:rPr lang="ru-RU" dirty="0" smtClean="0">
                <a:latin typeface="Times New Roman"/>
                <a:cs typeface="Times New Roman"/>
              </a:rPr>
              <a:t>недостатку </a:t>
            </a:r>
            <a:r>
              <a:rPr lang="ru-RU" dirty="0">
                <a:latin typeface="Times New Roman"/>
                <a:cs typeface="Times New Roman"/>
              </a:rPr>
              <a:t>продовольствия и </a:t>
            </a:r>
            <a:r>
              <a:rPr lang="ru-RU" dirty="0" smtClean="0">
                <a:latin typeface="Times New Roman"/>
                <a:cs typeface="Times New Roman"/>
              </a:rPr>
              <a:t>уничтожению </a:t>
            </a:r>
            <a:r>
              <a:rPr lang="ru-RU" dirty="0">
                <a:latin typeface="Times New Roman"/>
                <a:cs typeface="Times New Roman"/>
              </a:rPr>
              <a:t>урожаев.</a:t>
            </a:r>
            <a:r>
              <a:rPr lang="ru-RU" dirty="0"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4" name="Изображение 3" descr="i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96" y="3669830"/>
            <a:ext cx="4471393" cy="279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47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232542" cy="1336956"/>
          </a:xfrm>
        </p:spPr>
        <p:txBody>
          <a:bodyPr/>
          <a:lstStyle/>
          <a:p>
            <a:r>
              <a:rPr lang="ru-RU" sz="3600" dirty="0" smtClean="0">
                <a:latin typeface="Times New Roman"/>
                <a:cs typeface="Times New Roman"/>
              </a:rPr>
              <a:t>Глава </a:t>
            </a:r>
            <a:r>
              <a:rPr lang="en-US" sz="3600" dirty="0" smtClean="0">
                <a:latin typeface="Times New Roman"/>
                <a:cs typeface="Times New Roman"/>
              </a:rPr>
              <a:t>II. </a:t>
            </a:r>
            <a:r>
              <a:rPr lang="ru-RU" sz="3600" dirty="0" smtClean="0">
                <a:latin typeface="Times New Roman"/>
                <a:cs typeface="Times New Roman"/>
              </a:rPr>
              <a:t>Возможные </a:t>
            </a:r>
            <a:r>
              <a:rPr lang="ru-RU" sz="3600" dirty="0">
                <a:latin typeface="Times New Roman"/>
                <a:cs typeface="Times New Roman"/>
              </a:rPr>
              <a:t>варианты решения проблемы</a:t>
            </a:r>
            <a:r>
              <a:rPr lang="ru-RU" sz="3600" dirty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/>
                <a:cs typeface="Times New Roman"/>
              </a:rPr>
              <a:t>необходимо сократить </a:t>
            </a:r>
            <a:r>
              <a:rPr lang="ru-RU" dirty="0" smtClean="0">
                <a:latin typeface="Times New Roman"/>
                <a:cs typeface="Times New Roman"/>
              </a:rPr>
              <a:t>количество выбросов вредных газов в атмосферу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держать под контролем выбросы парниковых </a:t>
            </a:r>
            <a:r>
              <a:rPr lang="ru-RU" dirty="0" smtClean="0">
                <a:latin typeface="Times New Roman"/>
                <a:cs typeface="Times New Roman"/>
              </a:rPr>
              <a:t>газов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ru-RU" dirty="0">
                <a:latin typeface="Times New Roman"/>
                <a:cs typeface="Times New Roman"/>
              </a:rPr>
              <a:t>в будущем люди должны активно развивать альтернативную энергетику и разработать стратегию снижения рисков из-за </a:t>
            </a:r>
            <a:r>
              <a:rPr lang="ru-RU" dirty="0" smtClean="0">
                <a:latin typeface="Times New Roman"/>
                <a:cs typeface="Times New Roman"/>
              </a:rPr>
              <a:t>потепления </a:t>
            </a:r>
            <a:endParaRPr lang="ru-RU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3964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49275" y="172159"/>
            <a:ext cx="8042276" cy="728992"/>
          </a:xfrm>
        </p:spPr>
        <p:txBody>
          <a:bodyPr/>
          <a:lstStyle/>
          <a:p>
            <a:r>
              <a:rPr lang="ru-RU" sz="3600" dirty="0" smtClean="0">
                <a:latin typeface="Times New Roman"/>
                <a:cs typeface="Times New Roman"/>
              </a:rPr>
              <a:t>Заключение</a:t>
            </a:r>
            <a:endParaRPr lang="ru-RU" sz="3600" dirty="0"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4474" y="901151"/>
            <a:ext cx="8042276" cy="55663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/>
                <a:cs typeface="Times New Roman"/>
              </a:rPr>
              <a:t>Глобальное </a:t>
            </a:r>
            <a:r>
              <a:rPr lang="ru-RU" sz="2000" dirty="0">
                <a:latin typeface="Times New Roman"/>
                <a:cs typeface="Times New Roman"/>
              </a:rPr>
              <a:t>потепление играет большую роль на Земле, ведь из-за его последствий этой масштабной проблемы меняется множество различных экономических и хозяйственных </a:t>
            </a:r>
            <a:r>
              <a:rPr lang="ru-RU" sz="2000" dirty="0" smtClean="0">
                <a:latin typeface="Times New Roman"/>
                <a:cs typeface="Times New Roman"/>
              </a:rPr>
              <a:t>аспектов, </a:t>
            </a:r>
            <a:r>
              <a:rPr lang="ru-RU" sz="2000" dirty="0">
                <a:latin typeface="Times New Roman"/>
                <a:cs typeface="Times New Roman"/>
              </a:rPr>
              <a:t>в нашей стране тоже заметны определенные </a:t>
            </a:r>
            <a:r>
              <a:rPr lang="ru-RU" sz="2000" dirty="0" smtClean="0">
                <a:latin typeface="Times New Roman"/>
                <a:cs typeface="Times New Roman"/>
              </a:rPr>
              <a:t>последствия. </a:t>
            </a:r>
            <a:r>
              <a:rPr lang="ru-RU" sz="2000" dirty="0">
                <a:latin typeface="Times New Roman"/>
                <a:cs typeface="Times New Roman"/>
              </a:rPr>
              <a:t>На данный момент уже существуют последствия глобального потепления, но чтобы эта ситуация не усугублялась нужно применять различные меры, которые уже разрабатываются во множестве </a:t>
            </a:r>
            <a:r>
              <a:rPr lang="ru-RU" sz="2000" dirty="0" smtClean="0">
                <a:latin typeface="Times New Roman"/>
                <a:cs typeface="Times New Roman"/>
              </a:rPr>
              <a:t>стран. </a:t>
            </a:r>
            <a:r>
              <a:rPr lang="ru-RU" sz="2000" dirty="0">
                <a:latin typeface="Times New Roman"/>
                <a:cs typeface="Times New Roman"/>
              </a:rPr>
              <a:t>Прогнозы голода, войны за различные ресурсы вырисовывают совсем нерадостную картину будущего человечества. Ученые проделывают подобные прогнозы </a:t>
            </a:r>
            <a:r>
              <a:rPr lang="ru-RU" sz="2000" dirty="0" smtClean="0">
                <a:latin typeface="Times New Roman"/>
                <a:cs typeface="Times New Roman"/>
              </a:rPr>
              <a:t>для </a:t>
            </a:r>
            <a:r>
              <a:rPr lang="ru-RU" sz="2000" dirty="0">
                <a:latin typeface="Times New Roman"/>
                <a:cs typeface="Times New Roman"/>
              </a:rPr>
              <a:t>того, чтобы помочь людям смягчить или уменьшить то негативное воздействие человека, которое и приводит к таким последствиям. Если каждый из нас поймет всю серьезность проблемы и примет соответствующие меры, используя альтернативные ресурсы и вообще перейдя на более </a:t>
            </a:r>
            <a:r>
              <a:rPr lang="ru-RU" sz="2000" dirty="0" err="1">
                <a:latin typeface="Times New Roman"/>
                <a:cs typeface="Times New Roman"/>
              </a:rPr>
              <a:t>экологичный</a:t>
            </a:r>
            <a:r>
              <a:rPr lang="ru-RU" sz="2000" dirty="0">
                <a:latin typeface="Times New Roman"/>
                <a:cs typeface="Times New Roman"/>
              </a:rPr>
              <a:t> образ жизни, то мы наверняка окажем серьезное влияние на процесс изменения климата.</a:t>
            </a:r>
          </a:p>
          <a:p>
            <a:endParaRPr lang="ru-RU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5974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558890"/>
          </a:xfrm>
        </p:spPr>
        <p:txBody>
          <a:bodyPr/>
          <a:lstStyle/>
          <a:p>
            <a:r>
              <a:rPr lang="ru-RU" sz="2400" dirty="0" smtClean="0">
                <a:latin typeface="Times New Roman"/>
                <a:cs typeface="Times New Roman"/>
              </a:rPr>
              <a:t>Источники реферата</a:t>
            </a:r>
            <a:endParaRPr lang="ru-RU" sz="2400" dirty="0"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922" y="792215"/>
            <a:ext cx="8348733" cy="5683824"/>
          </a:xfrm>
        </p:spPr>
        <p:txBody>
          <a:bodyPr numCol="2">
            <a:noAutofit/>
          </a:bodyPr>
          <a:lstStyle/>
          <a:p>
            <a:pPr>
              <a:lnSpc>
                <a:spcPct val="70000"/>
              </a:lnSpc>
            </a:pPr>
            <a:r>
              <a:rPr lang="ru-RU" sz="1000" dirty="0">
                <a:solidFill>
                  <a:schemeClr val="tx1"/>
                </a:solidFill>
                <a:latin typeface="Times New Roman"/>
                <a:cs typeface="Times New Roman"/>
              </a:rPr>
              <a:t>1) Мария Ильина </a:t>
            </a:r>
            <a:r>
              <a:rPr lang="en-US" sz="1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“</a:t>
            </a:r>
            <a:r>
              <a:rPr lang="ru-RU" sz="1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Проблема </a:t>
            </a:r>
            <a:r>
              <a:rPr lang="ru-RU" sz="1000" b="1" dirty="0">
                <a:solidFill>
                  <a:schemeClr val="tx1"/>
                </a:solidFill>
                <a:latin typeface="Times New Roman"/>
                <a:cs typeface="Times New Roman"/>
              </a:rPr>
              <a:t>глобального потепления: опасность изменения </a:t>
            </a:r>
            <a:r>
              <a:rPr lang="ru-RU" sz="1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климата</a:t>
            </a:r>
            <a:r>
              <a:rPr lang="en-US" sz="1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”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endParaRPr lang="en-US" sz="10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70000"/>
              </a:lnSpc>
            </a:pPr>
            <a:r>
              <a:rPr lang="ru-RU" sz="1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Ссылка </a:t>
            </a:r>
            <a:r>
              <a:rPr lang="ru-RU" sz="1000" dirty="0">
                <a:solidFill>
                  <a:schemeClr val="tx1"/>
                </a:solidFill>
                <a:latin typeface="Times New Roman"/>
                <a:cs typeface="Times New Roman"/>
              </a:rPr>
              <a:t>действительна на 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31.03.2019</a:t>
            </a:r>
            <a:r>
              <a:rPr lang="ru-RU" sz="1000" u="sng" dirty="0" smtClean="0">
                <a:solidFill>
                  <a:schemeClr val="tx1"/>
                </a:solidFill>
                <a:latin typeface="Times New Roman"/>
                <a:cs typeface="Times New Roman"/>
                <a:hlinkClick r:id="rId2"/>
              </a:rPr>
              <a:t>https</a:t>
            </a:r>
            <a:r>
              <a:rPr lang="ru-RU" sz="1000" u="sng" dirty="0">
                <a:solidFill>
                  <a:schemeClr val="tx1"/>
                </a:solidFill>
                <a:latin typeface="Times New Roman"/>
                <a:cs typeface="Times New Roman"/>
                <a:hlinkClick r:id="rId2"/>
              </a:rPr>
              <a:t>://legkopolezno.ru/ekologiya/globalnye-problemy/</a:t>
            </a:r>
            <a:r>
              <a:rPr lang="ru-RU" sz="1000" u="sng" dirty="0" smtClean="0">
                <a:solidFill>
                  <a:schemeClr val="tx1"/>
                </a:solidFill>
                <a:latin typeface="Times New Roman"/>
                <a:cs typeface="Times New Roman"/>
                <a:hlinkClick r:id="rId2"/>
              </a:rPr>
              <a:t>globalnoepoteplenie</a:t>
            </a:r>
            <a:r>
              <a:rPr lang="ru-RU" sz="1000" u="sng" dirty="0">
                <a:solidFill>
                  <a:schemeClr val="tx1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lang="ru-RU" sz="1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</a:p>
          <a:p>
            <a:pPr>
              <a:lnSpc>
                <a:spcPct val="70000"/>
              </a:lnSpc>
            </a:pPr>
            <a:r>
              <a:rPr lang="ru-RU" sz="1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3</a:t>
            </a:r>
            <a:r>
              <a:rPr lang="en-US" sz="1000" dirty="0">
                <a:solidFill>
                  <a:schemeClr val="tx1"/>
                </a:solidFill>
                <a:latin typeface="Times New Roman"/>
                <a:cs typeface="Times New Roman"/>
              </a:rPr>
              <a:t>/</a:t>
            </a:r>
            <a:r>
              <a:rPr lang="ru-RU" sz="1000" dirty="0">
                <a:solidFill>
                  <a:schemeClr val="tx1"/>
                </a:solidFill>
                <a:latin typeface="Times New Roman"/>
                <a:cs typeface="Times New Roman"/>
              </a:rPr>
              <a:t>4) А.В. Егошин </a:t>
            </a:r>
            <a:r>
              <a:rPr lang="en-US" sz="1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“</a:t>
            </a:r>
            <a:r>
              <a:rPr lang="ru-RU" sz="1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Глобальное </a:t>
            </a:r>
            <a:r>
              <a:rPr lang="ru-RU" sz="1000" b="1" dirty="0">
                <a:solidFill>
                  <a:schemeClr val="tx1"/>
                </a:solidFill>
                <a:latin typeface="Times New Roman"/>
                <a:cs typeface="Times New Roman"/>
              </a:rPr>
              <a:t>потепление: факты, гипотезы, </a:t>
            </a:r>
            <a:r>
              <a:rPr lang="ru-RU" sz="1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комментарии</a:t>
            </a:r>
            <a:r>
              <a:rPr lang="en-US" sz="1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”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Ссылка </a:t>
            </a:r>
            <a:r>
              <a:rPr lang="ru-RU" sz="1000" dirty="0">
                <a:solidFill>
                  <a:schemeClr val="tx1"/>
                </a:solidFill>
                <a:latin typeface="Times New Roman"/>
                <a:cs typeface="Times New Roman"/>
              </a:rPr>
              <a:t>действительна на 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31.03.2019 </a:t>
            </a:r>
            <a:r>
              <a:rPr lang="ru-RU" sz="1000" u="sng" dirty="0">
                <a:solidFill>
                  <a:schemeClr val="tx1"/>
                </a:solidFill>
                <a:latin typeface="Times New Roman"/>
                <a:cs typeface="Times New Roman"/>
                <a:hlinkClick r:id="rId3"/>
              </a:rPr>
              <a:t>https://ecoteco.ru/library/magazine/4/ecology/globalnoe-poteplenie-fakty-gipotezy-kommentarii</a:t>
            </a:r>
            <a:r>
              <a:rPr lang="ru-RU" sz="1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</a:p>
          <a:p>
            <a:pPr>
              <a:lnSpc>
                <a:spcPct val="70000"/>
              </a:lnSpc>
            </a:pPr>
            <a:r>
              <a:rPr lang="ru-RU" sz="1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7</a:t>
            </a:r>
            <a:r>
              <a:rPr lang="ru-RU" sz="1000" dirty="0">
                <a:solidFill>
                  <a:schemeClr val="tx1"/>
                </a:solidFill>
                <a:latin typeface="Times New Roman"/>
                <a:cs typeface="Times New Roman"/>
              </a:rPr>
              <a:t>) </a:t>
            </a:r>
            <a:r>
              <a:rPr lang="ru-RU" sz="1000" i="1" dirty="0">
                <a:solidFill>
                  <a:schemeClr val="tx1"/>
                </a:solidFill>
                <a:latin typeface="Times New Roman"/>
                <a:cs typeface="Times New Roman"/>
              </a:rPr>
              <a:t>Г. В .Груза , А. С . Зайцев, И. Л. </a:t>
            </a:r>
            <a:r>
              <a:rPr lang="ru-RU" sz="1000" i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Кароль</a:t>
            </a:r>
            <a:r>
              <a:rPr lang="ru-RU" sz="1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endParaRPr lang="en-US" sz="10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70000"/>
              </a:lnSpc>
            </a:pPr>
            <a:r>
              <a:rPr lang="en-US" sz="1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“</a:t>
            </a:r>
            <a:r>
              <a:rPr lang="ru-RU" sz="1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Оценочный </a:t>
            </a:r>
            <a:r>
              <a:rPr lang="ru-RU" sz="1000" b="1" dirty="0">
                <a:solidFill>
                  <a:schemeClr val="tx1"/>
                </a:solidFill>
                <a:latin typeface="Times New Roman"/>
                <a:cs typeface="Times New Roman"/>
              </a:rPr>
              <a:t>доклад об изменениях климата и их последствиях на территории Российской Федерации. Том </a:t>
            </a:r>
            <a:r>
              <a:rPr lang="en-US" sz="1000" b="1" dirty="0">
                <a:solidFill>
                  <a:schemeClr val="tx1"/>
                </a:solidFill>
                <a:latin typeface="Times New Roman"/>
                <a:cs typeface="Times New Roman"/>
              </a:rPr>
              <a:t>I. </a:t>
            </a:r>
            <a:r>
              <a:rPr lang="en-US" sz="1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Изменения</a:t>
            </a:r>
            <a:r>
              <a:rPr lang="en-US" sz="1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климата</a:t>
            </a:r>
            <a:r>
              <a:rPr lang="en-US" sz="1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.” </a:t>
            </a:r>
            <a:r>
              <a:rPr lang="en-US" sz="1000" dirty="0" err="1">
                <a:solidFill>
                  <a:schemeClr val="tx1"/>
                </a:solidFill>
                <a:latin typeface="Times New Roman"/>
                <a:cs typeface="Times New Roman"/>
              </a:rPr>
              <a:t>Ссылка</a:t>
            </a:r>
            <a:r>
              <a:rPr lang="en-US" sz="1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Times New Roman"/>
                <a:cs typeface="Times New Roman"/>
              </a:rPr>
              <a:t>действительна</a:t>
            </a:r>
            <a:r>
              <a:rPr lang="en-US" sz="1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Times New Roman"/>
                <a:cs typeface="Times New Roman"/>
              </a:rPr>
              <a:t>на</a:t>
            </a:r>
            <a:r>
              <a:rPr lang="en-US" sz="1000" dirty="0">
                <a:solidFill>
                  <a:schemeClr val="tx1"/>
                </a:solidFill>
                <a:latin typeface="Times New Roman"/>
                <a:cs typeface="Times New Roman"/>
              </a:rPr>
              <a:t> 31.03.2019 </a:t>
            </a:r>
            <a:r>
              <a:rPr lang="ru-RU" sz="1000" u="sng" dirty="0">
                <a:solidFill>
                  <a:schemeClr val="tx1"/>
                </a:solidFill>
                <a:latin typeface="Times New Roman"/>
                <a:cs typeface="Times New Roman"/>
                <a:hlinkClick r:id="rId4"/>
              </a:rPr>
              <a:t>http://cc.voeikovmgo.ru/images/dokumenty/2016/od1/TomI.pdf</a:t>
            </a:r>
            <a:r>
              <a:rPr lang="ru-RU" sz="1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</a:p>
          <a:p>
            <a:pPr>
              <a:lnSpc>
                <a:spcPct val="70000"/>
              </a:lnSpc>
            </a:pPr>
            <a:r>
              <a:rPr lang="ru-RU" sz="1000" dirty="0">
                <a:solidFill>
                  <a:schemeClr val="tx1"/>
                </a:solidFill>
                <a:latin typeface="Times New Roman"/>
                <a:cs typeface="Times New Roman"/>
              </a:rPr>
              <a:t>8) </a:t>
            </a:r>
            <a:r>
              <a:rPr lang="ru-RU" sz="1000" dirty="0">
                <a:solidFill>
                  <a:schemeClr val="tx1"/>
                </a:solidFill>
                <a:latin typeface="Times New Roman"/>
                <a:cs typeface="Times New Roman"/>
                <a:hlinkClick r:id="rId5" tooltip="Подробнее об авторе"/>
              </a:rPr>
              <a:t>Сергей 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  <a:cs typeface="Times New Roman"/>
                <a:hlinkClick r:id="rId5" tooltip="Подробнее об авторе"/>
              </a:rPr>
              <a:t>Добрынин</a:t>
            </a:r>
            <a:r>
              <a:rPr lang="en-US" sz="1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 </a:t>
            </a:r>
            <a:r>
              <a:rPr lang="en-US" sz="1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“</a:t>
            </a:r>
            <a:r>
              <a:rPr lang="ru-RU" sz="1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Почти </a:t>
            </a:r>
            <a:r>
              <a:rPr lang="ru-RU" sz="1000" b="1" dirty="0">
                <a:solidFill>
                  <a:schemeClr val="tx1"/>
                </a:solidFill>
                <a:latin typeface="Times New Roman"/>
                <a:cs typeface="Times New Roman"/>
              </a:rPr>
              <a:t>все, что вы можете услышать о глобальном потеплении, — </a:t>
            </a:r>
            <a:r>
              <a:rPr lang="ru-RU" sz="1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вранье</a:t>
            </a:r>
            <a:r>
              <a:rPr lang="en-US" sz="1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”</a:t>
            </a:r>
          </a:p>
          <a:p>
            <a:pPr>
              <a:lnSpc>
                <a:spcPct val="70000"/>
              </a:lnSpc>
            </a:pPr>
            <a:r>
              <a:rPr lang="ru-RU" sz="1000" cap="all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Ссылка действительна на 31.03.2019 </a:t>
            </a:r>
            <a:r>
              <a:rPr lang="ru-RU" sz="1000" u="sng" dirty="0">
                <a:solidFill>
                  <a:schemeClr val="tx1"/>
                </a:solidFill>
                <a:latin typeface="Times New Roman"/>
                <a:cs typeface="Times New Roman"/>
                <a:hlinkClick r:id="rId6"/>
              </a:rPr>
              <a:t>http://www.vokrugsveta.ru/vs/article/7970/</a:t>
            </a:r>
            <a:endParaRPr lang="ru-RU" sz="1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70000"/>
              </a:lnSpc>
            </a:pPr>
            <a:r>
              <a:rPr lang="en-US" sz="1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9) “</a:t>
            </a:r>
            <a:r>
              <a:rPr lang="ru-RU" sz="1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грозит </a:t>
            </a:r>
            <a:r>
              <a:rPr lang="ru-RU" sz="1000" b="1" dirty="0">
                <a:solidFill>
                  <a:schemeClr val="tx1"/>
                </a:solidFill>
                <a:latin typeface="Times New Roman"/>
                <a:cs typeface="Times New Roman"/>
              </a:rPr>
              <a:t>человечеству потепление, и что делать </a:t>
            </a:r>
            <a:r>
              <a:rPr lang="ru-RU" sz="1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для предотвращения катастрофы</a:t>
            </a:r>
            <a:r>
              <a:rPr lang="en-US" sz="1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”</a:t>
            </a:r>
            <a:endParaRPr lang="en-US" sz="1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70000"/>
              </a:lnSpc>
            </a:pPr>
            <a:r>
              <a:rPr lang="ru-RU" sz="1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Ссылка </a:t>
            </a:r>
            <a:r>
              <a:rPr lang="ru-RU" sz="1000" dirty="0">
                <a:solidFill>
                  <a:schemeClr val="tx1"/>
                </a:solidFill>
                <a:latin typeface="Times New Roman"/>
                <a:cs typeface="Times New Roman"/>
              </a:rPr>
              <a:t>действительна на 31.03.2019</a:t>
            </a:r>
            <a:br>
              <a:rPr lang="ru-RU" sz="1000" dirty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ru-RU" sz="1000" u="sng" dirty="0">
                <a:solidFill>
                  <a:schemeClr val="tx1"/>
                </a:solidFill>
                <a:latin typeface="Times New Roman"/>
                <a:cs typeface="Times New Roman"/>
                <a:hlinkClick r:id="rId7"/>
              </a:rPr>
              <a:t>https://tass.ru/spec/climate</a:t>
            </a:r>
            <a:r>
              <a:rPr lang="ru-RU" sz="1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endParaRPr lang="ru-RU" sz="10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28600" indent="-228600">
              <a:lnSpc>
                <a:spcPct val="70000"/>
              </a:lnSpc>
              <a:buAutoNum type="arabicParenR" startAt="12"/>
            </a:pPr>
            <a:r>
              <a:rPr lang="ru-RU" sz="10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Ядерская</a:t>
            </a:r>
            <a:r>
              <a:rPr lang="ru-RU" sz="1000" dirty="0">
                <a:solidFill>
                  <a:schemeClr val="tx1"/>
                </a:solidFill>
                <a:latin typeface="Times New Roman"/>
                <a:cs typeface="Times New Roman"/>
              </a:rPr>
              <a:t> А.М. </a:t>
            </a:r>
            <a:endParaRPr lang="en-US" sz="10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28600" indent="-228600">
              <a:lnSpc>
                <a:spcPct val="70000"/>
              </a:lnSpc>
              <a:buAutoNum type="arabicParenR" startAt="12"/>
            </a:pPr>
            <a:r>
              <a:rPr lang="en-US" sz="1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“</a:t>
            </a:r>
            <a:r>
              <a:rPr lang="ru-RU" sz="1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Климатические </a:t>
            </a:r>
            <a:r>
              <a:rPr lang="ru-RU" sz="1000" b="1" dirty="0">
                <a:solidFill>
                  <a:schemeClr val="tx1"/>
                </a:solidFill>
                <a:latin typeface="Times New Roman"/>
                <a:cs typeface="Times New Roman"/>
              </a:rPr>
              <a:t>изменения. Глобальное потепление и его </a:t>
            </a:r>
            <a:r>
              <a:rPr lang="ru-RU" sz="1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результаты</a:t>
            </a:r>
            <a:r>
              <a:rPr lang="en-US" sz="1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”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Ссылка </a:t>
            </a:r>
            <a:r>
              <a:rPr lang="ru-RU" sz="1000" dirty="0">
                <a:solidFill>
                  <a:schemeClr val="tx1"/>
                </a:solidFill>
                <a:latin typeface="Times New Roman"/>
                <a:cs typeface="Times New Roman"/>
              </a:rPr>
              <a:t>действительна на 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31.03.2019</a:t>
            </a:r>
            <a:r>
              <a:rPr lang="ru-RU" sz="1000" u="sng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000" u="sng" dirty="0">
                <a:solidFill>
                  <a:schemeClr val="tx1"/>
                </a:solidFill>
                <a:latin typeface="Times New Roman"/>
                <a:cs typeface="Times New Roman"/>
                <a:hlinkClick r:id="rId8"/>
              </a:rPr>
              <a:t>https://school-science.ru/5/2/35107</a:t>
            </a:r>
            <a:r>
              <a:rPr lang="ru-RU" sz="1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endParaRPr lang="ru-RU" sz="1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70000"/>
              </a:lnSpc>
            </a:pPr>
            <a:r>
              <a:rPr lang="ru-RU" sz="1000" dirty="0">
                <a:solidFill>
                  <a:schemeClr val="tx1"/>
                </a:solidFill>
                <a:latin typeface="Times New Roman"/>
                <a:cs typeface="Times New Roman"/>
              </a:rPr>
              <a:t> </a:t>
            </a:r>
            <a:r>
              <a:rPr lang="ru-RU" sz="1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13</a:t>
            </a:r>
            <a:r>
              <a:rPr lang="ru-RU" sz="1000" b="1" dirty="0">
                <a:solidFill>
                  <a:schemeClr val="tx1"/>
                </a:solidFill>
                <a:latin typeface="Times New Roman"/>
                <a:cs typeface="Times New Roman"/>
              </a:rPr>
              <a:t>) </a:t>
            </a:r>
            <a:r>
              <a:rPr lang="ru-RU" sz="1000" dirty="0">
                <a:solidFill>
                  <a:schemeClr val="tx1"/>
                </a:solidFill>
                <a:latin typeface="Times New Roman"/>
                <a:cs typeface="Times New Roman"/>
              </a:rPr>
              <a:t>Б.Н. 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Порфирьев</a:t>
            </a:r>
            <a:r>
              <a:rPr lang="en-US" sz="1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”</a:t>
            </a:r>
            <a:r>
              <a:rPr lang="ru-RU" sz="1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Изменения </a:t>
            </a:r>
            <a:r>
              <a:rPr lang="ru-RU" sz="1000" b="1" dirty="0">
                <a:solidFill>
                  <a:schemeClr val="tx1"/>
                </a:solidFill>
                <a:latin typeface="Times New Roman"/>
                <a:cs typeface="Times New Roman"/>
              </a:rPr>
              <a:t>климата: риски или факторы развития</a:t>
            </a:r>
            <a:r>
              <a:rPr lang="ru-RU" sz="1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?</a:t>
            </a:r>
            <a:r>
              <a:rPr lang="en-US" sz="1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”</a:t>
            </a:r>
            <a:endParaRPr lang="ru-RU" sz="1000" b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70000"/>
              </a:lnSpc>
            </a:pPr>
            <a:r>
              <a:rPr lang="ru-RU" sz="1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Ссылка </a:t>
            </a:r>
            <a:r>
              <a:rPr lang="ru-RU" sz="1000" dirty="0">
                <a:solidFill>
                  <a:schemeClr val="tx1"/>
                </a:solidFill>
                <a:latin typeface="Times New Roman"/>
                <a:cs typeface="Times New Roman"/>
              </a:rPr>
              <a:t>действительна на 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31.03.2019 </a:t>
            </a:r>
            <a:r>
              <a:rPr lang="ru-RU" sz="1000" u="sng" dirty="0">
                <a:solidFill>
                  <a:schemeClr val="tx1"/>
                </a:solidFill>
                <a:latin typeface="Times New Roman"/>
                <a:cs typeface="Times New Roman"/>
                <a:hlinkClick r:id="rId9"/>
              </a:rPr>
              <a:t>https://globalaffairs.ru/number/Atmosfera-i-ekonomika-14886</a:t>
            </a:r>
            <a:r>
              <a:rPr lang="ru-RU" sz="1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</a:p>
          <a:p>
            <a:pPr fontAlgn="base">
              <a:lnSpc>
                <a:spcPct val="80000"/>
              </a:lnSpc>
            </a:pPr>
            <a:r>
              <a:rPr lang="ru-RU" sz="1000" dirty="0">
                <a:solidFill>
                  <a:schemeClr val="tx1"/>
                </a:solidFill>
                <a:latin typeface="Times New Roman"/>
                <a:cs typeface="Times New Roman"/>
              </a:rPr>
              <a:t> </a:t>
            </a:r>
            <a:r>
              <a:rPr lang="ru-RU" sz="1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14</a:t>
            </a:r>
            <a:r>
              <a:rPr lang="ru-RU" sz="1000" b="1" dirty="0">
                <a:solidFill>
                  <a:schemeClr val="tx1"/>
                </a:solidFill>
                <a:latin typeface="Times New Roman"/>
                <a:cs typeface="Times New Roman"/>
              </a:rPr>
              <a:t>)</a:t>
            </a:r>
            <a:r>
              <a:rPr lang="ru-RU" sz="1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000" b="1" dirty="0">
                <a:solidFill>
                  <a:schemeClr val="tx1"/>
                </a:solidFill>
                <a:latin typeface="Times New Roman"/>
                <a:cs typeface="Times New Roman"/>
              </a:rPr>
              <a:t>﻿</a:t>
            </a:r>
            <a:r>
              <a:rPr lang="ru-RU" sz="1000" dirty="0">
                <a:solidFill>
                  <a:schemeClr val="tx1"/>
                </a:solidFill>
                <a:latin typeface="Times New Roman"/>
                <a:cs typeface="Times New Roman"/>
              </a:rPr>
              <a:t>О.Д. </a:t>
            </a:r>
            <a:r>
              <a:rPr lang="ru-RU" sz="1000" dirty="0" err="1">
                <a:solidFill>
                  <a:schemeClr val="tx1"/>
                </a:solidFill>
                <a:latin typeface="Times New Roman"/>
                <a:cs typeface="Times New Roman"/>
              </a:rPr>
              <a:t>Хайхадаева</a:t>
            </a:r>
            <a:r>
              <a:rPr lang="ru-RU" sz="1000" dirty="0">
                <a:solidFill>
                  <a:schemeClr val="tx1"/>
                </a:solidFill>
                <a:latin typeface="Times New Roman"/>
                <a:cs typeface="Times New Roman"/>
              </a:rPr>
              <a:t>, А.Н. Макаров </a:t>
            </a:r>
            <a:r>
              <a:rPr lang="en-US" sz="1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“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Экономические </a:t>
            </a:r>
            <a:r>
              <a:rPr lang="ru-RU" sz="1000" b="1" dirty="0">
                <a:solidFill>
                  <a:schemeClr val="tx1"/>
                </a:solidFill>
                <a:latin typeface="Times New Roman"/>
                <a:cs typeface="Times New Roman"/>
              </a:rPr>
              <a:t>аспекты глобальных изменений </a:t>
            </a:r>
            <a:r>
              <a:rPr lang="ru-RU" sz="1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климата</a:t>
            </a:r>
            <a:r>
              <a:rPr lang="en-US" sz="1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”</a:t>
            </a:r>
          </a:p>
          <a:p>
            <a:pPr fontAlgn="base">
              <a:lnSpc>
                <a:spcPct val="80000"/>
              </a:lnSpc>
            </a:pPr>
            <a:r>
              <a:rPr lang="ru-RU" sz="1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Ссылка </a:t>
            </a:r>
            <a:r>
              <a:rPr lang="ru-RU" sz="1000" dirty="0">
                <a:solidFill>
                  <a:schemeClr val="tx1"/>
                </a:solidFill>
                <a:latin typeface="Times New Roman"/>
                <a:cs typeface="Times New Roman"/>
              </a:rPr>
              <a:t>действительна на 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31.03.2019</a:t>
            </a:r>
            <a:r>
              <a:rPr lang="ru-RU" sz="1000" u="sng" dirty="0" smtClean="0">
                <a:solidFill>
                  <a:schemeClr val="tx1"/>
                </a:solidFill>
                <a:latin typeface="Times New Roman"/>
                <a:cs typeface="Times New Roman"/>
                <a:hlinkClick r:id="rId10"/>
              </a:rPr>
              <a:t>http</a:t>
            </a:r>
            <a:r>
              <a:rPr lang="ru-RU" sz="1000" u="sng" dirty="0">
                <a:solidFill>
                  <a:schemeClr val="tx1"/>
                </a:solidFill>
                <a:latin typeface="Times New Roman"/>
                <a:cs typeface="Times New Roman"/>
                <a:hlinkClick r:id="rId10"/>
              </a:rPr>
              <a:t>://naukarus.com/ekonomicheskie-aspekty-globalnyh-izmeneniy-</a:t>
            </a:r>
            <a:r>
              <a:rPr lang="ru-RU" sz="1000" u="sng" dirty="0" smtClean="0">
                <a:solidFill>
                  <a:schemeClr val="tx1"/>
                </a:solidFill>
                <a:latin typeface="Times New Roman"/>
                <a:cs typeface="Times New Roman"/>
                <a:hlinkClick r:id="rId10"/>
              </a:rPr>
              <a:t>klimata</a:t>
            </a:r>
            <a:endParaRPr lang="en-US" sz="1000" u="sng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fontAlgn="base">
              <a:lnSpc>
                <a:spcPct val="80000"/>
              </a:lnSpc>
            </a:pPr>
            <a:r>
              <a:rPr lang="ru-RU" sz="1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15</a:t>
            </a:r>
            <a:r>
              <a:rPr lang="ru-RU" sz="1000" dirty="0">
                <a:solidFill>
                  <a:schemeClr val="tx1"/>
                </a:solidFill>
                <a:latin typeface="Times New Roman"/>
                <a:cs typeface="Times New Roman"/>
              </a:rPr>
              <a:t>) И. Л </a:t>
            </a:r>
            <a:r>
              <a:rPr lang="ru-RU" sz="1000" dirty="0" err="1">
                <a:solidFill>
                  <a:schemeClr val="tx1"/>
                </a:solidFill>
                <a:latin typeface="Times New Roman"/>
                <a:cs typeface="Times New Roman"/>
              </a:rPr>
              <a:t>Кароль</a:t>
            </a:r>
            <a:r>
              <a:rPr lang="ru-RU" sz="1000" dirty="0">
                <a:solidFill>
                  <a:schemeClr val="tx1"/>
                </a:solidFill>
                <a:latin typeface="Times New Roman"/>
                <a:cs typeface="Times New Roman"/>
              </a:rPr>
              <a:t>. А. А. Киселев</a:t>
            </a:r>
            <a:r>
              <a:rPr lang="ru-RU" sz="1000" b="1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lang="en-US" sz="1000" b="1" dirty="0">
                <a:solidFill>
                  <a:schemeClr val="tx1"/>
                </a:solidFill>
                <a:latin typeface="Times New Roman"/>
                <a:cs typeface="Times New Roman"/>
              </a:rPr>
              <a:t>“</a:t>
            </a:r>
            <a:r>
              <a:rPr lang="ru-RU" sz="1000" b="1" dirty="0">
                <a:solidFill>
                  <a:schemeClr val="tx1"/>
                </a:solidFill>
                <a:latin typeface="Times New Roman"/>
                <a:cs typeface="Times New Roman"/>
              </a:rPr>
              <a:t> Экономические аспекты борьбы с глобальным потеплением</a:t>
            </a:r>
            <a:r>
              <a:rPr lang="en-US" sz="1000" b="1" dirty="0">
                <a:solidFill>
                  <a:schemeClr val="tx1"/>
                </a:solidFill>
                <a:latin typeface="Times New Roman"/>
                <a:cs typeface="Times New Roman"/>
              </a:rPr>
              <a:t>”</a:t>
            </a:r>
          </a:p>
          <a:p>
            <a:pPr fontAlgn="base">
              <a:lnSpc>
                <a:spcPct val="80000"/>
              </a:lnSpc>
            </a:pPr>
            <a:r>
              <a:rPr lang="ru-RU" sz="1000" b="1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lang="ru-RU" sz="1000" dirty="0">
                <a:solidFill>
                  <a:schemeClr val="tx1"/>
                </a:solidFill>
                <a:latin typeface="Times New Roman"/>
                <a:cs typeface="Times New Roman"/>
              </a:rPr>
              <a:t>Ссылка действительна на 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31.03.2019</a:t>
            </a:r>
            <a:r>
              <a:rPr lang="ru-RU" sz="1000" b="1" u="sng" dirty="0" smtClean="0">
                <a:solidFill>
                  <a:schemeClr val="tx1"/>
                </a:solidFill>
                <a:latin typeface="Times New Roman"/>
                <a:cs typeface="Times New Roman"/>
                <a:hlinkClick r:id="rId11"/>
              </a:rPr>
              <a:t>http</a:t>
            </a:r>
            <a:r>
              <a:rPr lang="ru-RU" sz="1000" b="1" u="sng" dirty="0" smtClean="0">
                <a:solidFill>
                  <a:schemeClr val="tx1"/>
                </a:solidFill>
                <a:latin typeface="Times New Roman"/>
                <a:cs typeface="Times New Roman"/>
                <a:hlinkClick r:id="rId11"/>
              </a:rPr>
              <a:t>:</a:t>
            </a:r>
            <a:r>
              <a:rPr lang="ru-RU" sz="1000" b="1" u="sng" dirty="0">
                <a:solidFill>
                  <a:schemeClr val="tx1"/>
                </a:solidFill>
                <a:latin typeface="Times New Roman"/>
                <a:cs typeface="Times New Roman"/>
                <a:hlinkClick r:id="rId11"/>
              </a:rPr>
              <a:t>//myzooplanet.ru/meteorologiya-</a:t>
            </a:r>
            <a:r>
              <a:rPr lang="ru-RU" sz="1000" b="1" u="sng" dirty="0" smtClean="0">
                <a:solidFill>
                  <a:schemeClr val="tx1"/>
                </a:solidFill>
                <a:latin typeface="Times New Roman"/>
                <a:cs typeface="Times New Roman"/>
                <a:hlinkClick r:id="rId11"/>
              </a:rPr>
              <a:t>klimatologiya_872</a:t>
            </a:r>
            <a:r>
              <a:rPr lang="ru-RU" sz="1000" b="1" u="sng" dirty="0">
                <a:solidFill>
                  <a:schemeClr val="tx1"/>
                </a:solidFill>
                <a:latin typeface="Times New Roman"/>
                <a:cs typeface="Times New Roman"/>
                <a:hlinkClick r:id="rId11"/>
              </a:rPr>
              <a:t>/ekonomicheskie-aspektyi-borbyi-globalnyim-16420.html</a:t>
            </a:r>
            <a:endParaRPr lang="ru-RU" sz="1000" b="1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70000"/>
              </a:lnSpc>
            </a:pPr>
            <a:r>
              <a:rPr lang="ru-RU" sz="1000" dirty="0">
                <a:solidFill>
                  <a:schemeClr val="tx1"/>
                </a:solidFill>
                <a:latin typeface="Times New Roman"/>
                <a:cs typeface="Times New Roman"/>
              </a:rPr>
              <a:t> 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16</a:t>
            </a:r>
            <a:r>
              <a:rPr lang="ru-RU" sz="1000" dirty="0">
                <a:solidFill>
                  <a:schemeClr val="tx1"/>
                </a:solidFill>
                <a:latin typeface="Times New Roman"/>
                <a:cs typeface="Times New Roman"/>
              </a:rPr>
              <a:t>) </a:t>
            </a:r>
            <a:r>
              <a:rPr lang="ru-RU" sz="1000" i="1" dirty="0">
                <a:solidFill>
                  <a:schemeClr val="tx1"/>
                </a:solidFill>
                <a:latin typeface="Times New Roman"/>
                <a:cs typeface="Times New Roman"/>
              </a:rPr>
              <a:t>Г. В .Груза , А. С . Зайцев, И. Л. </a:t>
            </a:r>
            <a:r>
              <a:rPr lang="ru-RU" sz="1000" i="1" dirty="0" err="1">
                <a:solidFill>
                  <a:schemeClr val="tx1"/>
                </a:solidFill>
                <a:latin typeface="Times New Roman"/>
                <a:cs typeface="Times New Roman"/>
              </a:rPr>
              <a:t>Кароль</a:t>
            </a:r>
            <a:r>
              <a:rPr lang="ru-RU" sz="1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“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Оценочный </a:t>
            </a:r>
            <a:r>
              <a:rPr lang="ru-RU" sz="1000" b="1" dirty="0">
                <a:solidFill>
                  <a:schemeClr val="tx1"/>
                </a:solidFill>
                <a:latin typeface="Times New Roman"/>
                <a:cs typeface="Times New Roman"/>
              </a:rPr>
              <a:t>доклад об изменениях </a:t>
            </a:r>
            <a:r>
              <a:rPr lang="ru-RU" sz="1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климат</a:t>
            </a:r>
            <a:r>
              <a:rPr lang="en-US" sz="1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”</a:t>
            </a:r>
            <a:r>
              <a:rPr lang="ru-RU" sz="1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а </a:t>
            </a:r>
            <a:r>
              <a:rPr lang="ru-RU" sz="1000" b="1" dirty="0">
                <a:solidFill>
                  <a:schemeClr val="tx1"/>
                </a:solidFill>
                <a:latin typeface="Times New Roman"/>
                <a:cs typeface="Times New Roman"/>
              </a:rPr>
              <a:t>и их последствиях на территории Российской Федерации </a:t>
            </a:r>
            <a:endParaRPr lang="en-US" sz="1000" b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70000"/>
              </a:lnSpc>
            </a:pPr>
            <a:r>
              <a:rPr lang="ru-RU" sz="1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Ссылка </a:t>
            </a:r>
            <a:r>
              <a:rPr lang="ru-RU" sz="1000" dirty="0">
                <a:solidFill>
                  <a:schemeClr val="tx1"/>
                </a:solidFill>
                <a:latin typeface="Times New Roman"/>
                <a:cs typeface="Times New Roman"/>
              </a:rPr>
              <a:t>действительна на 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31.03.2019</a:t>
            </a:r>
            <a:r>
              <a:rPr lang="ru-RU" sz="1000" u="sng" dirty="0" smtClean="0">
                <a:solidFill>
                  <a:schemeClr val="tx1"/>
                </a:solidFill>
                <a:latin typeface="Times New Roman"/>
                <a:cs typeface="Times New Roman"/>
                <a:hlinkClick r:id="rId4"/>
              </a:rPr>
              <a:t>http</a:t>
            </a:r>
            <a:r>
              <a:rPr lang="ru-RU" sz="1000" u="sng" dirty="0">
                <a:solidFill>
                  <a:schemeClr val="tx1"/>
                </a:solidFill>
                <a:latin typeface="Times New Roman"/>
                <a:cs typeface="Times New Roman"/>
                <a:hlinkClick r:id="rId4"/>
              </a:rPr>
              <a:t>://cc.voeikovmgo.ru/images/dokumenty/2016/od1/TomI.pdf</a:t>
            </a:r>
            <a:r>
              <a:rPr lang="ru-RU" sz="1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000" u="sng" dirty="0" smtClean="0">
                <a:solidFill>
                  <a:schemeClr val="tx1"/>
                </a:solidFill>
                <a:latin typeface="Times New Roman"/>
                <a:cs typeface="Times New Roman"/>
                <a:hlinkClick r:id="rId12"/>
              </a:rPr>
              <a:t>http</a:t>
            </a:r>
            <a:r>
              <a:rPr lang="ru-RU" sz="1000" u="sng" dirty="0">
                <a:solidFill>
                  <a:schemeClr val="tx1"/>
                </a:solidFill>
                <a:latin typeface="Times New Roman"/>
                <a:cs typeface="Times New Roman"/>
                <a:hlinkClick r:id="rId12"/>
              </a:rPr>
              <a:t>://cc.voeikovmgo.ru/ru/publikatsii/2016-03-22-13-06-34</a:t>
            </a:r>
            <a:r>
              <a:rPr lang="ru-RU" sz="1000" dirty="0">
                <a:solidFill>
                  <a:schemeClr val="tx1"/>
                </a:solidFill>
                <a:latin typeface="Times New Roman"/>
                <a:cs typeface="Times New Roman"/>
              </a:rPr>
              <a:t> )</a:t>
            </a:r>
          </a:p>
          <a:p>
            <a:pPr>
              <a:lnSpc>
                <a:spcPct val="70000"/>
              </a:lnSpc>
            </a:pPr>
            <a:r>
              <a:rPr lang="ru-RU" sz="1000" dirty="0">
                <a:solidFill>
                  <a:schemeClr val="tx1"/>
                </a:solidFill>
                <a:latin typeface="Times New Roman"/>
                <a:cs typeface="Times New Roman"/>
              </a:rPr>
              <a:t> 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17</a:t>
            </a:r>
            <a:r>
              <a:rPr lang="ru-RU" sz="1000" dirty="0">
                <a:solidFill>
                  <a:schemeClr val="tx1"/>
                </a:solidFill>
                <a:latin typeface="Times New Roman"/>
                <a:cs typeface="Times New Roman"/>
              </a:rPr>
              <a:t>)</a:t>
            </a:r>
            <a:r>
              <a:rPr lang="ru-RU" sz="1000" i="1" dirty="0">
                <a:solidFill>
                  <a:schemeClr val="tx1"/>
                </a:solidFill>
                <a:latin typeface="Times New Roman"/>
                <a:cs typeface="Times New Roman"/>
              </a:rPr>
              <a:t> Г. В. Алексеев, М. Д. </a:t>
            </a:r>
            <a:r>
              <a:rPr lang="ru-RU" sz="1000" i="1" dirty="0" err="1">
                <a:solidFill>
                  <a:schemeClr val="tx1"/>
                </a:solidFill>
                <a:latin typeface="Times New Roman"/>
                <a:cs typeface="Times New Roman"/>
              </a:rPr>
              <a:t>Ананичева</a:t>
            </a:r>
            <a:r>
              <a:rPr lang="ru-RU" sz="1000" i="1" dirty="0">
                <a:solidFill>
                  <a:schemeClr val="tx1"/>
                </a:solidFill>
                <a:latin typeface="Times New Roman"/>
                <a:cs typeface="Times New Roman"/>
              </a:rPr>
              <a:t>, О. А. Анисимов </a:t>
            </a:r>
            <a:endParaRPr lang="ru-RU" sz="1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70000"/>
              </a:lnSpc>
            </a:pPr>
            <a:r>
              <a:rPr lang="en-US" sz="1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“</a:t>
            </a:r>
            <a:r>
              <a:rPr lang="ru-RU" sz="1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Второй </a:t>
            </a:r>
            <a:r>
              <a:rPr lang="ru-RU" sz="1000" b="1" dirty="0">
                <a:solidFill>
                  <a:schemeClr val="tx1"/>
                </a:solidFill>
                <a:latin typeface="Times New Roman"/>
                <a:cs typeface="Times New Roman"/>
              </a:rPr>
              <a:t>оценочный доклад </a:t>
            </a:r>
            <a:r>
              <a:rPr lang="ru-RU" sz="1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росгидромета</a:t>
            </a:r>
            <a:r>
              <a:rPr lang="ru-RU" sz="1000" b="1" dirty="0">
                <a:solidFill>
                  <a:schemeClr val="tx1"/>
                </a:solidFill>
                <a:latin typeface="Times New Roman"/>
                <a:cs typeface="Times New Roman"/>
              </a:rPr>
              <a:t> об изменениях климата и их последствиях на территории российской </a:t>
            </a:r>
            <a:r>
              <a:rPr lang="ru-RU" sz="1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федерации</a:t>
            </a:r>
            <a:r>
              <a:rPr lang="en-US" sz="1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”</a:t>
            </a:r>
            <a:endParaRPr lang="ru-RU" sz="1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70000"/>
              </a:lnSpc>
            </a:pPr>
            <a:r>
              <a:rPr lang="ru-RU" sz="1000" dirty="0">
                <a:solidFill>
                  <a:schemeClr val="tx1"/>
                </a:solidFill>
                <a:latin typeface="Times New Roman"/>
                <a:cs typeface="Times New Roman"/>
              </a:rPr>
              <a:t>Ссылка действительна на 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31.03.2019</a:t>
            </a:r>
            <a:r>
              <a:rPr lang="ru-RU" sz="1000" u="sng" dirty="0" smtClean="0">
                <a:solidFill>
                  <a:schemeClr val="tx1"/>
                </a:solidFill>
                <a:latin typeface="Times New Roman"/>
                <a:cs typeface="Times New Roman"/>
                <a:hlinkClick r:id="rId13"/>
              </a:rPr>
              <a:t>http</a:t>
            </a:r>
            <a:r>
              <a:rPr lang="ru-RU" sz="1000" u="sng" dirty="0">
                <a:latin typeface="Times New Roman"/>
                <a:cs typeface="Times New Roman"/>
                <a:hlinkClick r:id="rId13"/>
              </a:rPr>
              <a:t>://cc.voeikovmgo.ru/images/dokumenty/2015/od2</a:t>
            </a:r>
            <a:r>
              <a:rPr lang="ru-RU" sz="1000" dirty="0">
                <a:latin typeface="Times New Roman"/>
                <a:cs typeface="Times New Roman"/>
              </a:rPr>
              <a:t> </a:t>
            </a:r>
          </a:p>
          <a:p>
            <a:pPr>
              <a:lnSpc>
                <a:spcPct val="70000"/>
              </a:lnSpc>
            </a:pPr>
            <a:endParaRPr lang="ru-RU" sz="1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7513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Спасибо за внимание!</a:t>
            </a:r>
            <a:endParaRPr lang="ru-RU" sz="4400" b="1" dirty="0">
              <a:solidFill>
                <a:schemeClr val="bg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5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582" y="2817792"/>
            <a:ext cx="4811219" cy="2982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924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49275" y="540716"/>
            <a:ext cx="8042276" cy="765491"/>
          </a:xfrm>
        </p:spPr>
        <p:txBody>
          <a:bodyPr/>
          <a:lstStyle/>
          <a:p>
            <a:r>
              <a:rPr lang="ru-RU" sz="4400" b="1" dirty="0" smtClean="0">
                <a:latin typeface="Times New Roman"/>
                <a:cs typeface="Times New Roman"/>
              </a:rPr>
              <a:t>Актуальность</a:t>
            </a:r>
            <a:endParaRPr lang="ru-RU" sz="4400" b="1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5409" y="1587649"/>
            <a:ext cx="7633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/>
                <a:cs typeface="Times New Roman"/>
              </a:rPr>
              <a:t>В настоящее время люди ощущают на себе последствия глобального потепления, поскольку они влияют на все аспекты жизни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95410" y="2233980"/>
            <a:ext cx="33663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latin typeface="Times New Roman"/>
                <a:cs typeface="Times New Roman"/>
              </a:rPr>
              <a:t>П</a:t>
            </a:r>
            <a:r>
              <a:rPr lang="ru-RU" sz="2000" b="1" dirty="0" smtClean="0">
                <a:latin typeface="Times New Roman"/>
                <a:cs typeface="Times New Roman"/>
              </a:rPr>
              <a:t>риродные</a:t>
            </a:r>
            <a:endParaRPr lang="ru-RU" sz="2000" b="1" dirty="0">
              <a:latin typeface="Times New Roman"/>
              <a:cs typeface="Times New Roman"/>
            </a:endParaRPr>
          </a:p>
          <a:p>
            <a:pPr algn="just"/>
            <a:r>
              <a:rPr lang="ru-RU" dirty="0" smtClean="0">
                <a:latin typeface="Times New Roman"/>
                <a:cs typeface="Times New Roman"/>
              </a:rPr>
              <a:t>- Повышение </a:t>
            </a:r>
            <a:r>
              <a:rPr lang="ru-RU" dirty="0">
                <a:latin typeface="Times New Roman"/>
                <a:cs typeface="Times New Roman"/>
              </a:rPr>
              <a:t>уровня мирового океана</a:t>
            </a:r>
          </a:p>
          <a:p>
            <a:pPr algn="just"/>
            <a:r>
              <a:rPr lang="ru-RU" dirty="0" smtClean="0">
                <a:latin typeface="Times New Roman"/>
                <a:cs typeface="Times New Roman"/>
              </a:rPr>
              <a:t>- Эпидемии</a:t>
            </a:r>
            <a:endParaRPr lang="ru-RU" dirty="0">
              <a:latin typeface="Times New Roman"/>
              <a:cs typeface="Times New Roman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/>
                <a:cs typeface="Times New Roman"/>
              </a:rPr>
              <a:t>Засухи</a:t>
            </a:r>
            <a:endParaRPr lang="ru-RU" dirty="0">
              <a:latin typeface="Times New Roman"/>
              <a:cs typeface="Times New Roman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/>
                <a:cs typeface="Times New Roman"/>
              </a:rPr>
              <a:t>Пожары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-   И т.п. 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63554" y="1306207"/>
            <a:ext cx="4513849" cy="394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>
              <a:latin typeface="Times New Roman"/>
              <a:cs typeface="Times New Roman"/>
            </a:endParaRPr>
          </a:p>
          <a:p>
            <a:pPr algn="just"/>
            <a:endParaRPr lang="ru-RU" dirty="0">
              <a:latin typeface="Times New Roman"/>
              <a:cs typeface="Times New Roman"/>
            </a:endParaRPr>
          </a:p>
          <a:p>
            <a:pPr algn="just"/>
            <a:endParaRPr lang="ru-RU" dirty="0">
              <a:latin typeface="Times New Roman"/>
              <a:cs typeface="Times New Roman"/>
            </a:endParaRPr>
          </a:p>
          <a:p>
            <a:pPr algn="just"/>
            <a:endParaRPr lang="ru-RU" dirty="0">
              <a:latin typeface="Times New Roman"/>
              <a:cs typeface="Times New Roman"/>
            </a:endParaRPr>
          </a:p>
          <a:p>
            <a:pPr algn="just"/>
            <a:r>
              <a:rPr lang="ru-RU" b="1" dirty="0" smtClean="0">
                <a:latin typeface="Times New Roman"/>
                <a:cs typeface="Times New Roman"/>
              </a:rPr>
              <a:t>Социальные</a:t>
            </a:r>
            <a:endParaRPr lang="ru-RU" b="1" dirty="0">
              <a:latin typeface="Times New Roman"/>
              <a:cs typeface="Times New Roman"/>
            </a:endParaRPr>
          </a:p>
          <a:p>
            <a:pPr algn="just"/>
            <a:r>
              <a:rPr lang="ru-RU" dirty="0" smtClean="0">
                <a:latin typeface="Times New Roman"/>
                <a:cs typeface="Times New Roman"/>
              </a:rPr>
              <a:t>- Увеличение </a:t>
            </a:r>
            <a:r>
              <a:rPr lang="ru-RU" dirty="0">
                <a:latin typeface="Times New Roman"/>
                <a:cs typeface="Times New Roman"/>
              </a:rPr>
              <a:t>расходов на производство электроэнергии</a:t>
            </a:r>
          </a:p>
          <a:p>
            <a:pPr algn="just"/>
            <a:r>
              <a:rPr lang="ru-RU" dirty="0" smtClean="0">
                <a:latin typeface="Times New Roman"/>
                <a:cs typeface="Times New Roman"/>
              </a:rPr>
              <a:t>- Появление </a:t>
            </a:r>
            <a:r>
              <a:rPr lang="ru-RU" dirty="0">
                <a:latin typeface="Times New Roman"/>
                <a:cs typeface="Times New Roman"/>
              </a:rPr>
              <a:t>непригодной для жизни территории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/>
                <a:cs typeface="Times New Roman"/>
              </a:rPr>
              <a:t>Нехватка </a:t>
            </a:r>
            <a:r>
              <a:rPr lang="ru-RU" dirty="0">
                <a:latin typeface="Times New Roman"/>
                <a:cs typeface="Times New Roman"/>
              </a:rPr>
              <a:t>питьевой воды</a:t>
            </a:r>
            <a:r>
              <a:rPr lang="ru-RU" dirty="0" smtClean="0">
                <a:latin typeface="Times New Roman"/>
                <a:cs typeface="Times New Roman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/>
                <a:cs typeface="Times New Roman"/>
              </a:rPr>
              <a:t>И т.п.</a:t>
            </a:r>
            <a:endParaRPr lang="ru-RU" dirty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endParaRPr lang="ru-RU" b="1" dirty="0">
              <a:latin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17192" y="4744344"/>
            <a:ext cx="78794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/>
                <a:cs typeface="Times New Roman"/>
              </a:rPr>
              <a:t>В моем реферате я рассмотрю влияние этих событий на экономическую и хозяйственную сферу деятельности в России и в мире, а также  возможные способы борьбы с глобальным потеплением.</a:t>
            </a:r>
          </a:p>
          <a:p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8322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49275" y="608454"/>
            <a:ext cx="8042276" cy="1336956"/>
          </a:xfrm>
        </p:spPr>
        <p:txBody>
          <a:bodyPr/>
          <a:lstStyle/>
          <a:p>
            <a:r>
              <a:rPr lang="ru-RU" sz="4400" b="1" dirty="0" smtClean="0">
                <a:latin typeface="Times New Roman"/>
                <a:cs typeface="Times New Roman"/>
              </a:rPr>
              <a:t>Проблема</a:t>
            </a:r>
            <a:endParaRPr lang="ru-RU" sz="4400" b="1" dirty="0"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9275" y="2315741"/>
            <a:ext cx="8042276" cy="326546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/>
                <a:cs typeface="Times New Roman"/>
              </a:rPr>
              <a:t>В </a:t>
            </a:r>
            <a:r>
              <a:rPr lang="ru-RU" dirty="0">
                <a:solidFill>
                  <a:schemeClr val="tx1"/>
                </a:solidFill>
                <a:latin typeface="Times New Roman"/>
                <a:cs typeface="Times New Roman"/>
              </a:rPr>
              <a:t>наше время люди начали остро ощущать изменение климатических условий на Земле. Уровень Мирового океана начал повышаться, среднегодовая температура растет, из-за этого происходят экологические катаклизмы. Они неизбежно влияют на жизнь и хозяйственную деятельность человека.</a:t>
            </a:r>
            <a:endParaRPr lang="ru-RU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7494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36114" y="411681"/>
            <a:ext cx="8042276" cy="1336956"/>
          </a:xfrm>
        </p:spPr>
        <p:txBody>
          <a:bodyPr/>
          <a:lstStyle/>
          <a:p>
            <a:r>
              <a:rPr lang="ru-RU" sz="4400" b="1" dirty="0" smtClean="0">
                <a:latin typeface="Times New Roman"/>
                <a:cs typeface="Times New Roman"/>
              </a:rPr>
              <a:t>Цель</a:t>
            </a:r>
            <a:endParaRPr lang="ru-RU" sz="4400" b="1" dirty="0"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6114" y="2213171"/>
            <a:ext cx="8042276" cy="2502392"/>
          </a:xfrm>
        </p:spPr>
        <p:txBody>
          <a:bodyPr anchor="t"/>
          <a:lstStyle/>
          <a:p>
            <a:pPr marL="0" indent="0" algn="ctr">
              <a:buNone/>
            </a:pPr>
            <a:r>
              <a:rPr lang="ru-RU" dirty="0"/>
              <a:t> </a:t>
            </a:r>
            <a:r>
              <a:rPr lang="ru-RU" dirty="0" smtClean="0">
                <a:latin typeface="Times New Roman"/>
                <a:cs typeface="Times New Roman"/>
              </a:rPr>
              <a:t>  </a:t>
            </a:r>
            <a:r>
              <a:rPr lang="ru-RU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Цель</a:t>
            </a:r>
            <a:r>
              <a:rPr lang="ru-RU" dirty="0" smtClean="0">
                <a:solidFill>
                  <a:schemeClr val="tx1"/>
                </a:solidFill>
                <a:latin typeface="Times New Roman"/>
                <a:cs typeface="Times New Roman"/>
              </a:rPr>
              <a:t> моего реферата заключается в том, чтобы рассмотреть </a:t>
            </a:r>
            <a:r>
              <a:rPr lang="ru-RU" dirty="0">
                <a:solidFill>
                  <a:schemeClr val="tx1"/>
                </a:solidFill>
                <a:latin typeface="Times New Roman"/>
                <a:cs typeface="Times New Roman"/>
              </a:rPr>
              <a:t>последствия глобального потепления для экономической  сферы деятельности человека.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19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49275" y="539452"/>
            <a:ext cx="8042276" cy="745159"/>
          </a:xfrm>
        </p:spPr>
        <p:txBody>
          <a:bodyPr/>
          <a:lstStyle/>
          <a:p>
            <a:r>
              <a:rPr lang="ru-RU" sz="4400" b="1" dirty="0" smtClean="0">
                <a:latin typeface="Times New Roman"/>
                <a:cs typeface="Times New Roman"/>
              </a:rPr>
              <a:t>Задачи</a:t>
            </a:r>
            <a:endParaRPr lang="ru-RU" sz="4400" b="1" dirty="0"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9274" y="1284611"/>
            <a:ext cx="8393513" cy="2350202"/>
          </a:xfrm>
        </p:spPr>
        <p:txBody>
          <a:bodyPr>
            <a:normAutofit/>
          </a:bodyPr>
          <a:lstStyle/>
          <a:p>
            <a:pPr algn="just">
              <a:buFont typeface="Arial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Times New Roman"/>
                <a:cs typeface="Times New Roman"/>
              </a:rPr>
              <a:t>Разобраться </a:t>
            </a:r>
            <a:r>
              <a:rPr lang="ru-RU" sz="2200" dirty="0">
                <a:solidFill>
                  <a:schemeClr val="tx1"/>
                </a:solidFill>
                <a:latin typeface="Times New Roman"/>
                <a:cs typeface="Times New Roman"/>
              </a:rPr>
              <a:t>в понятии «глобальное потепление». Выяснить его экономические аспекты.</a:t>
            </a:r>
          </a:p>
          <a:p>
            <a:pPr algn="just">
              <a:buFont typeface="Arial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Выявить </a:t>
            </a:r>
            <a:r>
              <a:rPr lang="ru-RU" sz="2200" dirty="0">
                <a:solidFill>
                  <a:schemeClr val="tx1"/>
                </a:solidFill>
                <a:latin typeface="Times New Roman"/>
                <a:cs typeface="Times New Roman"/>
              </a:rPr>
              <a:t>возможно ли вообще решение проблемы глобального потепления.</a:t>
            </a:r>
          </a:p>
          <a:p>
            <a:pPr algn="just">
              <a:buFont typeface="Arial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Выяснить </a:t>
            </a:r>
            <a:r>
              <a:rPr lang="ru-RU" sz="2200" dirty="0">
                <a:solidFill>
                  <a:schemeClr val="tx1"/>
                </a:solidFill>
                <a:latin typeface="Times New Roman"/>
                <a:cs typeface="Times New Roman"/>
              </a:rPr>
              <a:t>как люди планируют решить эту задачу.    </a:t>
            </a:r>
          </a:p>
          <a:p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49275" y="3634813"/>
            <a:ext cx="8206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Практические </a:t>
            </a:r>
            <a:r>
              <a:rPr lang="ru-RU" sz="2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аспекты</a:t>
            </a:r>
            <a:r>
              <a:rPr lang="en-US" sz="2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:</a:t>
            </a:r>
            <a:endParaRPr lang="ru-RU" sz="2000" dirty="0">
              <a:solidFill>
                <a:schemeClr val="tx2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  <a:p>
            <a:r>
              <a:rPr lang="en-US" sz="2000" dirty="0" smtClean="0">
                <a:latin typeface="Times New Roman"/>
                <a:cs typeface="Times New Roman"/>
              </a:rPr>
              <a:t>-</a:t>
            </a:r>
            <a:r>
              <a:rPr lang="ru-RU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создать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график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работы</a:t>
            </a:r>
            <a:r>
              <a:rPr lang="en-US" sz="2000" dirty="0">
                <a:latin typeface="Times New Roman"/>
                <a:cs typeface="Times New Roman"/>
              </a:rPr>
              <a:t>;</a:t>
            </a:r>
            <a:endParaRPr lang="ru-RU" sz="2000" dirty="0">
              <a:latin typeface="Times New Roman"/>
              <a:cs typeface="Times New Roman"/>
            </a:endParaRPr>
          </a:p>
          <a:p>
            <a:r>
              <a:rPr lang="ru-RU" sz="2000" dirty="0" smtClean="0">
                <a:latin typeface="Times New Roman"/>
                <a:cs typeface="Times New Roman"/>
              </a:rPr>
              <a:t>- собрать </a:t>
            </a:r>
            <a:r>
              <a:rPr lang="ru-RU" sz="2000" dirty="0">
                <a:latin typeface="Times New Roman"/>
                <a:cs typeface="Times New Roman"/>
              </a:rPr>
              <a:t>необходимую литературу; </a:t>
            </a:r>
          </a:p>
          <a:p>
            <a:r>
              <a:rPr lang="ru-RU" sz="2000" dirty="0" smtClean="0">
                <a:latin typeface="Times New Roman"/>
                <a:cs typeface="Times New Roman"/>
              </a:rPr>
              <a:t>- проверить </a:t>
            </a:r>
            <a:r>
              <a:rPr lang="ru-RU" sz="2000" dirty="0">
                <a:latin typeface="Times New Roman"/>
                <a:cs typeface="Times New Roman"/>
              </a:rPr>
              <a:t>ее на достоверность, подходит ли она к теме моего реферата;</a:t>
            </a:r>
          </a:p>
          <a:p>
            <a:r>
              <a:rPr lang="ru-RU" sz="2000" dirty="0" smtClean="0">
                <a:latin typeface="Times New Roman"/>
                <a:cs typeface="Times New Roman"/>
              </a:rPr>
              <a:t>- написать </a:t>
            </a:r>
            <a:r>
              <a:rPr lang="ru-RU" sz="2000" dirty="0">
                <a:latin typeface="Times New Roman"/>
                <a:cs typeface="Times New Roman"/>
              </a:rPr>
              <a:t>текст реферата.</a:t>
            </a:r>
          </a:p>
          <a:p>
            <a:r>
              <a:rPr lang="ru-RU" sz="2000" dirty="0">
                <a:latin typeface="Times New Roman"/>
                <a:cs typeface="Times New Roman"/>
              </a:rPr>
              <a:t>- написать визитку реферата</a:t>
            </a:r>
          </a:p>
          <a:p>
            <a:r>
              <a:rPr lang="ru-RU" sz="2000" dirty="0">
                <a:latin typeface="Times New Roman"/>
                <a:cs typeface="Times New Roman"/>
              </a:rPr>
              <a:t>- утвердить текст реферата</a:t>
            </a:r>
          </a:p>
          <a:p>
            <a:r>
              <a:rPr lang="ru-RU" sz="2000" dirty="0">
                <a:latin typeface="Times New Roman"/>
                <a:cs typeface="Times New Roman"/>
              </a:rPr>
              <a:t>- сдать реферат </a:t>
            </a:r>
          </a:p>
          <a:p>
            <a:r>
              <a:rPr lang="ru-RU" sz="2000" dirty="0">
                <a:latin typeface="Times New Roman"/>
                <a:cs typeface="Times New Roman"/>
              </a:rPr>
              <a:t>- внести замечания рецензента</a:t>
            </a:r>
            <a:endParaRPr lang="ru-RU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4883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49275" y="322238"/>
            <a:ext cx="8042276" cy="1336956"/>
          </a:xfrm>
        </p:spPr>
        <p:txBody>
          <a:bodyPr/>
          <a:lstStyle/>
          <a:p>
            <a:r>
              <a:rPr lang="ru-RU" sz="4000" dirty="0" smtClean="0">
                <a:latin typeface="Times New Roman"/>
                <a:cs typeface="Times New Roman"/>
              </a:rPr>
              <a:t>Глава </a:t>
            </a:r>
            <a:r>
              <a:rPr lang="en-US" sz="4000" dirty="0" smtClean="0">
                <a:latin typeface="Times New Roman"/>
                <a:cs typeface="Times New Roman"/>
              </a:rPr>
              <a:t>I</a:t>
            </a:r>
            <a:r>
              <a:rPr lang="ru-RU" sz="4000" dirty="0" smtClean="0">
                <a:latin typeface="Times New Roman"/>
                <a:cs typeface="Times New Roman"/>
              </a:rPr>
              <a:t>. </a:t>
            </a:r>
            <a:br>
              <a:rPr lang="ru-RU" sz="4000" dirty="0" smtClean="0">
                <a:latin typeface="Times New Roman"/>
                <a:cs typeface="Times New Roman"/>
              </a:rPr>
            </a:br>
            <a:r>
              <a:rPr lang="ru-RU" sz="4000" dirty="0" smtClean="0">
                <a:latin typeface="Times New Roman"/>
                <a:cs typeface="Times New Roman"/>
              </a:rPr>
              <a:t>Понятие глобальное </a:t>
            </a:r>
            <a:r>
              <a:rPr lang="ru-RU" sz="4400" dirty="0" smtClean="0">
                <a:latin typeface="Times New Roman"/>
                <a:cs typeface="Times New Roman"/>
              </a:rPr>
              <a:t>потепление</a:t>
            </a:r>
            <a:r>
              <a:rPr lang="ru-RU" sz="4000" dirty="0" smtClean="0">
                <a:latin typeface="Times New Roman"/>
                <a:cs typeface="Times New Roman"/>
              </a:rPr>
              <a:t>.</a:t>
            </a:r>
            <a:r>
              <a:rPr lang="en-US" sz="4000" dirty="0" smtClean="0">
                <a:latin typeface="Times New Roman"/>
                <a:cs typeface="Times New Roman"/>
              </a:rPr>
              <a:t> </a:t>
            </a:r>
            <a:endParaRPr lang="ru-RU" sz="4000" dirty="0"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9275" y="1886417"/>
            <a:ext cx="8042276" cy="4016785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/>
                <a:cs typeface="Times New Roman"/>
              </a:rPr>
              <a:t>Глобальное потепление</a:t>
            </a:r>
            <a:r>
              <a:rPr lang="ru-RU" dirty="0">
                <a:solidFill>
                  <a:schemeClr val="tx1"/>
                </a:solidFill>
                <a:latin typeface="Times New Roman"/>
                <a:cs typeface="Times New Roman"/>
              </a:rPr>
              <a:t> — это повышение средней температуры климатической системы Земли. </a:t>
            </a:r>
            <a:endParaRPr lang="ru-RU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ru-RU" dirty="0">
                <a:latin typeface="Times New Roman"/>
                <a:cs typeface="Times New Roman"/>
              </a:rPr>
              <a:t>Изменения климата оказывают большое влияние на Гидросферу и Биосферу планеты – грозы, ливни, дожди, ветра, изменение температуры – связаны между собой</a:t>
            </a:r>
            <a:r>
              <a:rPr lang="ru-RU" dirty="0" smtClean="0">
                <a:latin typeface="Times New Roman"/>
                <a:cs typeface="Times New Roman"/>
              </a:rPr>
              <a:t>.</a:t>
            </a:r>
          </a:p>
          <a:p>
            <a:r>
              <a:rPr lang="ru-RU" dirty="0">
                <a:latin typeface="Times New Roman"/>
                <a:cs typeface="Times New Roman"/>
              </a:rPr>
              <a:t>Глобальное потепление напрямую зависит от парникового эффекта,  он заключается в повышении температуры в нижних слоях атмосферы относительно теплового излучения земли. Это происходит благодаря водяному пару, диоксиду углерода, метану или же другим газам, которые удерживают солнечную энергию, способствуя нагреву поверхности земли.</a:t>
            </a:r>
            <a:r>
              <a:rPr lang="ru-RU" dirty="0">
                <a:latin typeface="Times New Roman"/>
                <a:cs typeface="Times New Roman"/>
              </a:rPr>
              <a:t> </a:t>
            </a:r>
            <a:endParaRPr lang="ru-RU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/>
                <a:cs typeface="Times New Roman"/>
              </a:rPr>
              <a:t> (источники парникового эффект </a:t>
            </a:r>
            <a:r>
              <a:rPr lang="en-US" b="1" dirty="0">
                <a:latin typeface="Times New Roman"/>
                <a:cs typeface="Times New Roman"/>
              </a:rPr>
              <a:t>:</a:t>
            </a:r>
            <a:r>
              <a:rPr lang="ru-RU" b="1" dirty="0" smtClean="0">
                <a:latin typeface="Times New Roman"/>
                <a:cs typeface="Times New Roman"/>
              </a:rPr>
              <a:t> лесные пожары </a:t>
            </a:r>
            <a:r>
              <a:rPr lang="mr-IN" b="1" dirty="0" smtClean="0">
                <a:latin typeface="Times New Roman"/>
                <a:cs typeface="Times New Roman"/>
              </a:rPr>
              <a:t>–</a:t>
            </a:r>
            <a:r>
              <a:rPr lang="ru-RU" b="1" dirty="0" smtClean="0">
                <a:latin typeface="Times New Roman"/>
                <a:cs typeface="Times New Roman"/>
              </a:rPr>
              <a:t> газ при горении, уничтожение деревьев, очищающих  воздух , многолетняя мерзлота </a:t>
            </a:r>
            <a:r>
              <a:rPr lang="mr-IN" b="1" dirty="0" smtClean="0">
                <a:latin typeface="Times New Roman"/>
                <a:cs typeface="Times New Roman"/>
              </a:rPr>
              <a:t>–</a:t>
            </a:r>
            <a:r>
              <a:rPr lang="ru-RU" b="1" dirty="0" smtClean="0">
                <a:latin typeface="Times New Roman"/>
                <a:cs typeface="Times New Roman"/>
              </a:rPr>
              <a:t> выделение метана, мировой океан - пар, вулканы, фауна </a:t>
            </a:r>
            <a:r>
              <a:rPr lang="mr-IN" b="1" dirty="0" smtClean="0">
                <a:latin typeface="Times New Roman"/>
                <a:cs typeface="Times New Roman"/>
              </a:rPr>
              <a:t>–</a:t>
            </a:r>
            <a:r>
              <a:rPr lang="ru-RU" b="1" dirty="0" smtClean="0">
                <a:latin typeface="Times New Roman"/>
                <a:cs typeface="Times New Roman"/>
              </a:rPr>
              <a:t> ест. проц.)</a:t>
            </a:r>
            <a:endParaRPr lang="ru-RU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1787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49275" y="0"/>
            <a:ext cx="8321970" cy="1796730"/>
          </a:xfrm>
        </p:spPr>
        <p:txBody>
          <a:bodyPr/>
          <a:lstStyle/>
          <a:p>
            <a:r>
              <a:rPr lang="ru-RU" sz="4400" dirty="0" smtClean="0">
                <a:latin typeface="Times New Roman"/>
                <a:cs typeface="Times New Roman"/>
              </a:rPr>
              <a:t>Глава </a:t>
            </a:r>
            <a:r>
              <a:rPr lang="en-US" sz="4400" dirty="0" smtClean="0">
                <a:latin typeface="Times New Roman"/>
                <a:cs typeface="Times New Roman"/>
              </a:rPr>
              <a:t>I</a:t>
            </a:r>
            <a:r>
              <a:rPr lang="ru-RU" sz="4400" dirty="0" smtClean="0">
                <a:latin typeface="Times New Roman"/>
                <a:cs typeface="Times New Roman"/>
              </a:rPr>
              <a:t>. </a:t>
            </a:r>
            <a:br>
              <a:rPr lang="ru-RU" sz="4400" dirty="0" smtClean="0">
                <a:latin typeface="Times New Roman"/>
                <a:cs typeface="Times New Roman"/>
              </a:rPr>
            </a:br>
            <a:r>
              <a:rPr lang="ru-RU" sz="4400" dirty="0" smtClean="0">
                <a:latin typeface="Times New Roman"/>
                <a:cs typeface="Times New Roman"/>
              </a:rPr>
              <a:t>Понятие </a:t>
            </a:r>
            <a:r>
              <a:rPr lang="ru-RU" sz="4400" dirty="0">
                <a:latin typeface="Times New Roman"/>
                <a:cs typeface="Times New Roman"/>
              </a:rPr>
              <a:t>- парниковый эффект</a:t>
            </a:r>
            <a:r>
              <a:rPr lang="ru-RU" sz="4400" dirty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9275" y="1904305"/>
            <a:ext cx="8042276" cy="4343400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/>
                <a:cs typeface="Times New Roman"/>
              </a:rPr>
              <a:t>     </a:t>
            </a:r>
            <a:r>
              <a:rPr lang="ru-RU" sz="2000" dirty="0" smtClean="0">
                <a:latin typeface="Times New Roman"/>
                <a:cs typeface="Times New Roman"/>
              </a:rPr>
              <a:t>  </a:t>
            </a:r>
            <a:r>
              <a:rPr lang="ru-RU" sz="2000" b="1" dirty="0" smtClean="0">
                <a:latin typeface="Times New Roman"/>
                <a:cs typeface="Times New Roman"/>
              </a:rPr>
              <a:t>Парниковый </a:t>
            </a:r>
            <a:r>
              <a:rPr lang="ru-RU" sz="2000" b="1" dirty="0">
                <a:latin typeface="Times New Roman"/>
                <a:cs typeface="Times New Roman"/>
              </a:rPr>
              <a:t>эффект </a:t>
            </a:r>
            <a:r>
              <a:rPr lang="ru-RU" sz="2000" dirty="0">
                <a:latin typeface="Times New Roman"/>
                <a:cs typeface="Times New Roman"/>
              </a:rPr>
              <a:t>– это повышение температуры нижних слоев атмосферы планеты вследствие накопления парниковых газов. Солнечные лучи проникают в атмосферу и из-за этого происходит нагрев Земли. </a:t>
            </a:r>
            <a:r>
              <a:rPr lang="ru-RU" sz="2000" dirty="0" smtClean="0">
                <a:latin typeface="Times New Roman"/>
                <a:cs typeface="Times New Roman"/>
              </a:rPr>
              <a:t> Но это не настолько глобальная проблема. Основная </a:t>
            </a:r>
            <a:r>
              <a:rPr lang="ru-RU" sz="2000" dirty="0">
                <a:latin typeface="Times New Roman"/>
                <a:cs typeface="Times New Roman"/>
              </a:rPr>
              <a:t>проблема заключается в том, что сильное возрастание человеческой активности привело к увеличению выброса парниковых газов, а следовательно и их концентрации в атмосфере,  значит температура климата будет повышаться.</a:t>
            </a:r>
          </a:p>
          <a:p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4" name="Изображение 3" descr="Macintosh HD:Users:apple:Desktop:007_3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010" y="4555044"/>
            <a:ext cx="4471393" cy="1943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4440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49275" y="567350"/>
            <a:ext cx="8042276" cy="1336956"/>
          </a:xfrm>
        </p:spPr>
        <p:txBody>
          <a:bodyPr/>
          <a:lstStyle/>
          <a:p>
            <a:r>
              <a:rPr lang="ru-RU" sz="3600" dirty="0" smtClean="0">
                <a:latin typeface="Times New Roman"/>
                <a:cs typeface="Times New Roman"/>
              </a:rPr>
              <a:t>Глава </a:t>
            </a:r>
            <a:r>
              <a:rPr lang="en-US" sz="3600" dirty="0" smtClean="0">
                <a:latin typeface="Times New Roman"/>
                <a:cs typeface="Times New Roman"/>
              </a:rPr>
              <a:t>II</a:t>
            </a:r>
            <a:r>
              <a:rPr lang="ru-RU" sz="3600" dirty="0" smtClean="0">
                <a:latin typeface="Times New Roman"/>
                <a:cs typeface="Times New Roman"/>
              </a:rPr>
              <a:t>.</a:t>
            </a:r>
            <a:br>
              <a:rPr lang="ru-RU" sz="3600" dirty="0" smtClean="0">
                <a:latin typeface="Times New Roman"/>
                <a:cs typeface="Times New Roman"/>
              </a:rPr>
            </a:br>
            <a:r>
              <a:rPr lang="ru-RU" sz="3600" dirty="0" smtClean="0">
                <a:latin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cs typeface="Times New Roman"/>
              </a:rPr>
              <a:t>Общие возникающие проблемы в связи с глобальным потеплением.</a:t>
            </a:r>
            <a:r>
              <a:rPr lang="ru-RU" sz="3600" dirty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9275" y="1904306"/>
            <a:ext cx="8042276" cy="4343400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/>
                <a:cs typeface="Times New Roman"/>
              </a:rPr>
              <a:t>Увеличение природных катаклизмов постепенно приводит к росту повторяемости, интенсивности и продолжительности засух в одних регионах, экстремальных осадков, наводнений, случаев опасного для сельского хозяйства  переувлажнения почвы - в других;</a:t>
            </a:r>
            <a:r>
              <a:rPr lang="ru-RU" sz="1800" dirty="0">
                <a:latin typeface="Times New Roman"/>
                <a:cs typeface="Times New Roman"/>
              </a:rPr>
              <a:t> </a:t>
            </a:r>
            <a:endParaRPr lang="en-US" sz="1800" dirty="0" smtClean="0">
              <a:latin typeface="Times New Roman"/>
              <a:cs typeface="Times New Roman"/>
            </a:endParaRPr>
          </a:p>
          <a:p>
            <a:endParaRPr lang="ru-RU" sz="1800" dirty="0">
              <a:latin typeface="Times New Roman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554703"/>
              </p:ext>
            </p:extLst>
          </p:nvPr>
        </p:nvGraphicFramePr>
        <p:xfrm>
          <a:off x="1559772" y="3221626"/>
          <a:ext cx="6096000" cy="322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Причины</a:t>
                      </a:r>
                      <a:endParaRPr lang="ru-RU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Следствие</a:t>
                      </a:r>
                      <a:endParaRPr lang="ru-RU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600"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Рост температуры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</a:t>
                      </a:r>
                      <a:endParaRPr lang="ru-RU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Уменьшение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осадков в Европе, Китае, Южной Корее и Аргентине</a:t>
                      </a:r>
                      <a:endParaRPr lang="ru-RU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Лесные пожары в  Штате      Калифорния</a:t>
                      </a:r>
                      <a:endParaRPr lang="ru-RU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Засухи в Африке , на Ближнем Востоке</a:t>
                      </a:r>
                      <a:endParaRPr lang="ru-RU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Проливные ливни в Непале</a:t>
                      </a:r>
                      <a:endParaRPr lang="ru-RU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Наводнения в Канаде, Новой Зеландии</a:t>
                      </a:r>
                      <a:endParaRPr lang="ru-RU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789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90953"/>
          </a:xfrm>
        </p:spPr>
        <p:txBody>
          <a:bodyPr/>
          <a:lstStyle/>
          <a:p>
            <a:r>
              <a:rPr lang="ru-RU" sz="4400" dirty="0" smtClean="0">
                <a:latin typeface="Times New Roman"/>
                <a:cs typeface="Times New Roman"/>
              </a:rPr>
              <a:t>Глава </a:t>
            </a:r>
            <a:r>
              <a:rPr lang="en-US" sz="4400" dirty="0" smtClean="0">
                <a:latin typeface="Times New Roman"/>
                <a:cs typeface="Times New Roman"/>
              </a:rPr>
              <a:t>II</a:t>
            </a:r>
            <a:r>
              <a:rPr lang="ru-RU" sz="4400" dirty="0" smtClean="0">
                <a:latin typeface="Times New Roman"/>
                <a:cs typeface="Times New Roman"/>
              </a:rPr>
              <a:t> </a:t>
            </a:r>
            <a:endParaRPr lang="ru-RU" sz="4400" dirty="0"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9275" y="1359525"/>
            <a:ext cx="8042276" cy="4525788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ru-RU" sz="1800" b="1" dirty="0" smtClean="0">
                <a:latin typeface="Times New Roman"/>
                <a:cs typeface="Times New Roman"/>
              </a:rPr>
              <a:t>1. Увеличение природных катаклизмов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/>
                <a:cs typeface="Times New Roman"/>
              </a:rPr>
              <a:t>постепенно </a:t>
            </a:r>
            <a:r>
              <a:rPr lang="ru-RU" sz="1800" dirty="0">
                <a:latin typeface="Times New Roman"/>
                <a:cs typeface="Times New Roman"/>
              </a:rPr>
              <a:t>приводит к росту повторяемости, интенсивности и продолжительности засух в одних регионах, экстремальных осадков, </a:t>
            </a:r>
            <a:r>
              <a:rPr lang="ru-RU" sz="1800" dirty="0" smtClean="0">
                <a:latin typeface="Times New Roman"/>
                <a:cs typeface="Times New Roman"/>
              </a:rPr>
              <a:t>наводнений</a:t>
            </a:r>
          </a:p>
          <a:p>
            <a:pPr marL="0" indent="0" algn="just">
              <a:buNone/>
            </a:pPr>
            <a:r>
              <a:rPr lang="ru-RU" sz="1800" b="1" dirty="0" smtClean="0">
                <a:latin typeface="Times New Roman"/>
                <a:cs typeface="Times New Roman"/>
              </a:rPr>
              <a:t>2</a:t>
            </a:r>
            <a:r>
              <a:rPr lang="ru-RU" sz="1800" dirty="0" smtClean="0">
                <a:latin typeface="Times New Roman"/>
                <a:cs typeface="Times New Roman"/>
              </a:rPr>
              <a:t>. </a:t>
            </a:r>
            <a:r>
              <a:rPr lang="ru-RU" sz="1800" b="1" dirty="0" smtClean="0">
                <a:latin typeface="Times New Roman"/>
                <a:cs typeface="Times New Roman"/>
              </a:rPr>
              <a:t>Удар по биологическому разнообразию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/>
                <a:cs typeface="Times New Roman"/>
              </a:rPr>
              <a:t>грозит  исчезновением </a:t>
            </a:r>
            <a:r>
              <a:rPr lang="ru-RU" sz="1800" dirty="0">
                <a:latin typeface="Times New Roman"/>
                <a:cs typeface="Times New Roman"/>
              </a:rPr>
              <a:t>целых видов животных в различных экосистемах или же большое сокращение в численности. </a:t>
            </a:r>
            <a:endParaRPr lang="ru-RU" sz="1800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ru-RU" sz="1800" b="1" dirty="0" smtClean="0">
                <a:latin typeface="Times New Roman"/>
                <a:cs typeface="Times New Roman"/>
              </a:rPr>
              <a:t>3. Повышение уровня мирового океана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/>
                <a:cs typeface="Times New Roman"/>
              </a:rPr>
              <a:t>Из-за таяния ледников</a:t>
            </a:r>
            <a:r>
              <a:rPr lang="ru-RU" sz="1800" dirty="0">
                <a:latin typeface="Times New Roman"/>
                <a:cs typeface="Times New Roman"/>
              </a:rPr>
              <a:t>.</a:t>
            </a:r>
            <a:r>
              <a:rPr lang="ru-RU" sz="1800" dirty="0" smtClean="0">
                <a:latin typeface="Times New Roman"/>
                <a:cs typeface="Times New Roman"/>
              </a:rPr>
              <a:t>  </a:t>
            </a:r>
            <a:r>
              <a:rPr lang="ru-RU" sz="1800" dirty="0">
                <a:latin typeface="Times New Roman"/>
                <a:cs typeface="Times New Roman"/>
              </a:rPr>
              <a:t>М</a:t>
            </a:r>
            <a:r>
              <a:rPr lang="ru-RU" sz="1800" dirty="0" smtClean="0">
                <a:latin typeface="Times New Roman"/>
                <a:cs typeface="Times New Roman"/>
              </a:rPr>
              <a:t>огут </a:t>
            </a:r>
            <a:r>
              <a:rPr lang="ru-RU" sz="1800" dirty="0">
                <a:latin typeface="Times New Roman"/>
                <a:cs typeface="Times New Roman"/>
              </a:rPr>
              <a:t>погибнуть сотни тысяч людей или же люди будут вынуждены переселиться</a:t>
            </a:r>
            <a:r>
              <a:rPr lang="ru-RU" sz="1800" i="1" dirty="0" smtClean="0">
                <a:latin typeface="Times New Roman"/>
                <a:cs typeface="Times New Roman"/>
              </a:rPr>
              <a:t>.</a:t>
            </a:r>
            <a:endParaRPr lang="ru-RU" sz="1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66608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риз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Бриз.thmx</Template>
  <TotalTime>3546</TotalTime>
  <Words>1008</Words>
  <Application>Microsoft Macintosh PowerPoint</Application>
  <PresentationFormat>Экран (4:3)</PresentationFormat>
  <Paragraphs>113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Бриз</vt:lpstr>
      <vt:lpstr>Экономические аспекты глобального потепления </vt:lpstr>
      <vt:lpstr>Актуальность</vt:lpstr>
      <vt:lpstr>Проблема</vt:lpstr>
      <vt:lpstr>Цель</vt:lpstr>
      <vt:lpstr>Задачи</vt:lpstr>
      <vt:lpstr>Глава I.  Понятие глобальное потепление. </vt:lpstr>
      <vt:lpstr>Глава I.  Понятие - парниковый эффект </vt:lpstr>
      <vt:lpstr>Глава II.  Общие возникающие проблемы в связи с глобальным потеплением. </vt:lpstr>
      <vt:lpstr>Глава II </vt:lpstr>
      <vt:lpstr>Глава II. Экономические аспекты глобального потепления  по всему миру </vt:lpstr>
      <vt:lpstr>Глава II. Экономические аспекты глобального потепления  по России</vt:lpstr>
      <vt:lpstr>Глава II. Чем грозит населению Земли потепление климата. </vt:lpstr>
      <vt:lpstr>Глава II. Возможные варианты решения проблемы </vt:lpstr>
      <vt:lpstr>Заключение</vt:lpstr>
      <vt:lpstr>Источники реферата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Экономические аспекты глобального потепления </dc:title>
  <dc:creator>apple</dc:creator>
  <cp:lastModifiedBy>apple</cp:lastModifiedBy>
  <cp:revision>31</cp:revision>
  <dcterms:created xsi:type="dcterms:W3CDTF">2019-04-14T19:47:23Z</dcterms:created>
  <dcterms:modified xsi:type="dcterms:W3CDTF">2019-04-17T06:53:51Z</dcterms:modified>
</cp:coreProperties>
</file>