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04699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004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2040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9546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28089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13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575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132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0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831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0"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423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8716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0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170ADD11-4055-44D3-AD09-D611CD509B89}" type="slidenum">
              <a:rPr kumimoji="0" lang="en-US" smtClean="0"/>
              <a:pPr algn="r" eaLnBrk="1" latinLnBrk="0" hangingPunct="1"/>
              <a:t>‹#›</a:t>
            </a:fld>
            <a:endParaRPr kumimoji="0" lang="zh-CN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153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indow.edu.ru/resource/677/27677/files/05110114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911" y="318154"/>
            <a:ext cx="5729353" cy="3484151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Роль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музыки</a:t>
            </a:r>
            <a:r>
              <a:rPr lang="en-US" dirty="0">
                <a:cs typeface="Calibri Light"/>
              </a:rPr>
              <a:t> в </a:t>
            </a:r>
            <a:r>
              <a:rPr lang="en-US" dirty="0" err="1">
                <a:cs typeface="Calibri Light"/>
              </a:rPr>
              <a:t>жизни</a:t>
            </a:r>
            <a:r>
              <a:rPr lang="en-US" dirty="0">
                <a:cs typeface="Calibri Light"/>
              </a:rPr>
              <a:t> </a:t>
            </a:r>
            <a:br>
              <a:rPr lang="en-US" dirty="0">
                <a:cs typeface="Calibri Light"/>
              </a:rPr>
            </a:br>
            <a:r>
              <a:rPr lang="en-US" dirty="0" err="1">
                <a:cs typeface="Calibri Light"/>
              </a:rPr>
              <a:t>человека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020" y="4455621"/>
            <a:ext cx="3135818" cy="11430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000" dirty="0" err="1">
                <a:cs typeface="Calibri Light"/>
              </a:rPr>
              <a:t>Реферат</a:t>
            </a:r>
            <a:r>
              <a:rPr lang="en-US" sz="2000" dirty="0">
                <a:cs typeface="Calibri Light"/>
              </a:rPr>
              <a:t> </a:t>
            </a:r>
            <a:r>
              <a:rPr lang="en-US" sz="2000" dirty="0" err="1">
                <a:cs typeface="Calibri Light"/>
              </a:rPr>
              <a:t>подготовила</a:t>
            </a:r>
            <a:r>
              <a:rPr lang="en-US" sz="2000" dirty="0">
                <a:cs typeface="Calibri Light"/>
              </a:rPr>
              <a:t> </a:t>
            </a:r>
            <a:r>
              <a:rPr lang="en-US" sz="2000" dirty="0" err="1">
                <a:cs typeface="Calibri Light"/>
              </a:rPr>
              <a:t>Петрова</a:t>
            </a:r>
            <a:r>
              <a:rPr lang="en-US" sz="2000" dirty="0">
                <a:cs typeface="Calibri Light"/>
              </a:rPr>
              <a:t> </a:t>
            </a:r>
            <a:r>
              <a:rPr lang="en-US" sz="2000" dirty="0" err="1">
                <a:cs typeface="Calibri Light"/>
              </a:rPr>
              <a:t>ольга</a:t>
            </a:r>
            <a:r>
              <a:rPr lang="en-US" sz="2000" dirty="0">
                <a:solidFill>
                  <a:srgbClr val="514949"/>
                </a:solidFill>
                <a:ea typeface="+mj-lt"/>
                <a:cs typeface="+mj-lt"/>
              </a:rPr>
              <a:t/>
            </a:r>
            <a:br>
              <a:rPr lang="en-US" sz="2000" dirty="0">
                <a:solidFill>
                  <a:srgbClr val="514949"/>
                </a:solidFill>
                <a:ea typeface="+mj-lt"/>
                <a:cs typeface="+mj-lt"/>
              </a:rPr>
            </a:br>
            <a:r>
              <a:rPr lang="en-US" dirty="0" err="1">
                <a:cs typeface="Calibri Light"/>
              </a:rPr>
              <a:t>консультант</a:t>
            </a:r>
            <a:r>
              <a:rPr lang="en-US" dirty="0">
                <a:cs typeface="Calibri Light"/>
              </a:rPr>
              <a:t>  </a:t>
            </a:r>
            <a:r>
              <a:rPr lang="en-US" dirty="0" err="1">
                <a:cs typeface="Calibri Light"/>
              </a:rPr>
              <a:t>Ирина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валерьевна</a:t>
            </a:r>
            <a:r>
              <a:rPr lang="en-US" dirty="0">
                <a:cs typeface="Calibri Light"/>
              </a:rPr>
              <a:t>               </a:t>
            </a:r>
            <a:r>
              <a:rPr lang="en-US" dirty="0" err="1">
                <a:cs typeface="Calibri Light"/>
              </a:rPr>
              <a:t>бурикова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xmlns="" val="158202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94727-C745-42E1-AAC4-5E46DF05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cs typeface="Calibri Light"/>
              </a:rPr>
              <a:t>Актуальность</a:t>
            </a:r>
            <a:r>
              <a:rPr lang="en-GB" dirty="0">
                <a:cs typeface="Calibri Light"/>
              </a:rPr>
              <a:t> </a:t>
            </a:r>
            <a:r>
              <a:rPr lang="en-GB" dirty="0" err="1">
                <a:cs typeface="Calibri Light"/>
              </a:rPr>
              <a:t>моей</a:t>
            </a:r>
            <a:r>
              <a:rPr lang="en-GB" dirty="0">
                <a:cs typeface="Calibri Light"/>
              </a:rPr>
              <a:t> </a:t>
            </a:r>
            <a:r>
              <a:rPr lang="en-GB" dirty="0" err="1">
                <a:cs typeface="Calibri Light"/>
              </a:rPr>
              <a:t>работы</a:t>
            </a:r>
            <a:endParaRPr lang="en-GB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E2802A-BAC5-47F1-BD2F-ADA2D4135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562" y="2045482"/>
            <a:ext cx="3703320" cy="4023360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GB" dirty="0">
                <a:cs typeface="Calibri"/>
              </a:rPr>
              <a:t>Я </a:t>
            </a:r>
            <a:r>
              <a:rPr lang="en-GB" dirty="0" err="1">
                <a:cs typeface="Calibri"/>
              </a:rPr>
              <a:t>считаю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свое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исследование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актуальным</a:t>
            </a:r>
            <a:r>
              <a:rPr lang="en-GB" dirty="0">
                <a:cs typeface="Calibri"/>
              </a:rPr>
              <a:t>, </a:t>
            </a:r>
            <a:r>
              <a:rPr lang="en-GB" dirty="0" err="1">
                <a:cs typeface="Calibri"/>
              </a:rPr>
              <a:t>так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как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музыка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живет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вне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времени</a:t>
            </a:r>
            <a:r>
              <a:rPr lang="en-GB" dirty="0">
                <a:cs typeface="Calibri"/>
              </a:rPr>
              <a:t>. </a:t>
            </a:r>
            <a:r>
              <a:rPr lang="en-GB" dirty="0" err="1">
                <a:cs typeface="Calibri"/>
              </a:rPr>
              <a:t>Она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развивается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на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протяжение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многих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веков</a:t>
            </a:r>
            <a:r>
              <a:rPr lang="en-GB" dirty="0">
                <a:cs typeface="Calibri"/>
              </a:rPr>
              <a:t>, и </a:t>
            </a:r>
            <a:r>
              <a:rPr lang="en-GB" dirty="0" err="1">
                <a:cs typeface="Calibri"/>
              </a:rPr>
              <a:t>все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еще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присутствует</a:t>
            </a:r>
            <a:r>
              <a:rPr lang="en-GB" dirty="0">
                <a:cs typeface="Calibri"/>
              </a:rPr>
              <a:t> в </a:t>
            </a:r>
            <a:r>
              <a:rPr lang="en-GB" dirty="0" err="1">
                <a:cs typeface="Calibri"/>
              </a:rPr>
              <a:t>нашей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жизни</a:t>
            </a:r>
            <a:r>
              <a:rPr lang="en-GB" dirty="0">
                <a:cs typeface="Calibri"/>
              </a:rPr>
              <a:t>. </a:t>
            </a:r>
            <a:r>
              <a:rPr lang="en-GB" dirty="0" err="1">
                <a:cs typeface="Calibri"/>
              </a:rPr>
              <a:t>Нет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ни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одного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человека</a:t>
            </a:r>
            <a:r>
              <a:rPr lang="en-GB" dirty="0">
                <a:cs typeface="Calibri"/>
              </a:rPr>
              <a:t>, </a:t>
            </a:r>
            <a:r>
              <a:rPr lang="en-GB" dirty="0" err="1">
                <a:cs typeface="Calibri"/>
              </a:rPr>
              <a:t>способного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слышать</a:t>
            </a:r>
            <a:r>
              <a:rPr lang="en-GB" dirty="0">
                <a:cs typeface="Calibri"/>
              </a:rPr>
              <a:t>, </a:t>
            </a:r>
            <a:r>
              <a:rPr lang="en-GB" dirty="0" err="1">
                <a:cs typeface="Calibri"/>
              </a:rPr>
              <a:t>которого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бы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музыка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не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завлекала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хоть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на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мгновение</a:t>
            </a:r>
            <a:r>
              <a:rPr lang="en-GB" dirty="0">
                <a:cs typeface="Calibri"/>
              </a:rPr>
              <a:t>, в </a:t>
            </a:r>
            <a:r>
              <a:rPr lang="en-GB" dirty="0" err="1">
                <a:cs typeface="Calibri"/>
              </a:rPr>
              <a:t>котором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она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не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пробуждала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бы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какие-то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чувства</a:t>
            </a:r>
            <a:r>
              <a:rPr lang="en-GB" dirty="0">
                <a:cs typeface="Calibri"/>
              </a:rPr>
              <a:t>. </a:t>
            </a:r>
            <a:endParaRPr lang="en-GB" dirty="0"/>
          </a:p>
        </p:txBody>
      </p:sp>
      <p:pic>
        <p:nvPicPr>
          <p:cNvPr id="14" name="Picture 14" descr="A person holding a guitar&#10;&#10;Description generated with very high confidence">
            <a:extLst>
              <a:ext uri="{FF2B5EF4-FFF2-40B4-BE49-F238E27FC236}">
                <a16:creationId xmlns:a16="http://schemas.microsoft.com/office/drawing/2014/main" xmlns="" id="{36E9F972-D9A9-4D92-9F8D-8F8022E3E3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30528" y="2047873"/>
            <a:ext cx="4668765" cy="333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36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F65BA-13D7-4514-9945-D8E3EFBE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cs typeface="Calibri Light"/>
              </a:rPr>
              <a:t>Цель</a:t>
            </a:r>
            <a:r>
              <a:rPr lang="en-GB" dirty="0">
                <a:cs typeface="Calibri Light"/>
              </a:rPr>
              <a:t> </a:t>
            </a:r>
            <a:r>
              <a:rPr lang="en-GB" dirty="0" err="1">
                <a:cs typeface="Calibri Light"/>
              </a:rPr>
              <a:t>моей</a:t>
            </a:r>
            <a:r>
              <a:rPr lang="en-GB" dirty="0">
                <a:cs typeface="Calibri Light"/>
              </a:rPr>
              <a:t> </a:t>
            </a:r>
            <a:r>
              <a:rPr lang="en-GB" dirty="0" err="1">
                <a:cs typeface="Calibri Light"/>
              </a:rPr>
              <a:t>работы</a:t>
            </a:r>
            <a:endParaRPr lang="en-GB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4D2291-6A16-406E-8A37-55630DCCC5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GB" sz="2800" dirty="0" err="1">
                <a:cs typeface="Calibri"/>
              </a:rPr>
              <a:t>Рассмотреть</a:t>
            </a:r>
            <a:r>
              <a:rPr lang="en-GB" sz="2800" dirty="0">
                <a:cs typeface="Calibri"/>
              </a:rPr>
              <a:t> </a:t>
            </a:r>
            <a:r>
              <a:rPr lang="en-GB" sz="2800" dirty="0" err="1">
                <a:cs typeface="Calibri"/>
              </a:rPr>
              <a:t>роль</a:t>
            </a:r>
            <a:r>
              <a:rPr lang="en-GB" sz="2800" dirty="0">
                <a:cs typeface="Calibri"/>
              </a:rPr>
              <a:t>         </a:t>
            </a:r>
            <a:r>
              <a:rPr lang="en-GB" sz="2800" dirty="0" err="1">
                <a:cs typeface="Calibri"/>
              </a:rPr>
              <a:t>музыки</a:t>
            </a:r>
            <a:r>
              <a:rPr lang="en-GB" sz="2800" dirty="0">
                <a:cs typeface="Calibri"/>
              </a:rPr>
              <a:t> в </a:t>
            </a:r>
            <a:r>
              <a:rPr lang="en-GB" sz="2800" dirty="0" err="1">
                <a:cs typeface="Calibri"/>
              </a:rPr>
              <a:t>литературе</a:t>
            </a:r>
            <a:r>
              <a:rPr lang="en-GB" sz="2800" dirty="0">
                <a:cs typeface="Calibri"/>
              </a:rPr>
              <a:t> и </a:t>
            </a:r>
            <a:r>
              <a:rPr lang="en-GB" sz="2800" dirty="0" err="1">
                <a:cs typeface="Calibri"/>
              </a:rPr>
              <a:t>кино</a:t>
            </a:r>
            <a:r>
              <a:rPr lang="en-GB" sz="2800" dirty="0">
                <a:cs typeface="Calibri"/>
              </a:rPr>
              <a:t>, </a:t>
            </a:r>
            <a:r>
              <a:rPr lang="en-GB" sz="2800" dirty="0" err="1">
                <a:cs typeface="Calibri"/>
              </a:rPr>
              <a:t>рассказать</a:t>
            </a:r>
            <a:r>
              <a:rPr lang="en-GB" sz="2800" dirty="0">
                <a:cs typeface="Calibri"/>
              </a:rPr>
              <a:t> </a:t>
            </a:r>
            <a:r>
              <a:rPr lang="en-GB" sz="2800" dirty="0" err="1">
                <a:cs typeface="Calibri"/>
              </a:rPr>
              <a:t>читателю</a:t>
            </a:r>
            <a:r>
              <a:rPr lang="en-GB" sz="2800" dirty="0">
                <a:cs typeface="Calibri"/>
              </a:rPr>
              <a:t> о </a:t>
            </a:r>
            <a:r>
              <a:rPr lang="en-GB" sz="2800" dirty="0" err="1">
                <a:cs typeface="Calibri"/>
              </a:rPr>
              <a:t>том</a:t>
            </a:r>
            <a:r>
              <a:rPr lang="en-GB" sz="2800" dirty="0">
                <a:cs typeface="Calibri"/>
              </a:rPr>
              <a:t>, </a:t>
            </a:r>
            <a:r>
              <a:rPr lang="en-GB" sz="2800" dirty="0" err="1">
                <a:cs typeface="Calibri"/>
              </a:rPr>
              <a:t>насколько</a:t>
            </a:r>
            <a:r>
              <a:rPr lang="en-GB" sz="2800" dirty="0">
                <a:cs typeface="Calibri"/>
              </a:rPr>
              <a:t> </a:t>
            </a:r>
            <a:r>
              <a:rPr lang="en-GB" sz="2800" dirty="0" err="1">
                <a:cs typeface="Calibri"/>
              </a:rPr>
              <a:t>музыка</a:t>
            </a:r>
            <a:r>
              <a:rPr lang="en-GB" sz="2800" dirty="0">
                <a:cs typeface="Calibri"/>
              </a:rPr>
              <a:t> </a:t>
            </a:r>
            <a:r>
              <a:rPr lang="en-GB" sz="2800" dirty="0" err="1">
                <a:cs typeface="Calibri"/>
              </a:rPr>
              <a:t>важна</a:t>
            </a:r>
            <a:r>
              <a:rPr lang="en-GB" sz="2800" dirty="0">
                <a:cs typeface="Calibri"/>
              </a:rPr>
              <a:t> в </a:t>
            </a:r>
            <a:r>
              <a:rPr lang="en-GB" sz="2800" dirty="0" err="1">
                <a:cs typeface="Calibri"/>
              </a:rPr>
              <a:t>жизни</a:t>
            </a:r>
            <a:r>
              <a:rPr lang="en-GB" sz="2800" dirty="0">
                <a:cs typeface="Calibri"/>
              </a:rPr>
              <a:t> </a:t>
            </a:r>
            <a:r>
              <a:rPr lang="en-GB" sz="2800" dirty="0" err="1">
                <a:cs typeface="Calibri"/>
              </a:rPr>
              <a:t>каждого</a:t>
            </a:r>
            <a:r>
              <a:rPr lang="en-GB" sz="2800" dirty="0">
                <a:cs typeface="Calibri"/>
              </a:rPr>
              <a:t> </a:t>
            </a:r>
            <a:r>
              <a:rPr lang="en-GB" sz="2800" dirty="0" err="1">
                <a:cs typeface="Calibri"/>
              </a:rPr>
              <a:t>человека</a:t>
            </a:r>
            <a:r>
              <a:rPr lang="en-GB" sz="2800" dirty="0">
                <a:cs typeface="Calibri"/>
              </a:rPr>
              <a:t>.</a:t>
            </a:r>
            <a:endParaRPr lang="en-GB" sz="2800" dirty="0" err="1"/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C70DB4FA-4FD9-44CC-8694-072FD92DEA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3440" y="1923459"/>
            <a:ext cx="3703320" cy="38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26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863F11-4416-48FD-A3A1-965311F5F75B}"/>
              </a:ext>
            </a:extLst>
          </p:cNvPr>
          <p:cNvSpPr txBox="1"/>
          <p:nvPr/>
        </p:nvSpPr>
        <p:spPr>
          <a:xfrm>
            <a:off x="832282" y="537099"/>
            <a:ext cx="6280950" cy="563231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/>
              <a:t>СОДЕРЖАНИЕ:</a:t>
            </a:r>
            <a:endParaRPr lang="en-GB" sz="2000" dirty="0">
              <a:cs typeface="Calibri"/>
            </a:endParaRPr>
          </a:p>
          <a:p>
            <a:endParaRPr lang="en-GB" sz="2000" dirty="0">
              <a:cs typeface="Calibri"/>
            </a:endParaRPr>
          </a:p>
          <a:p>
            <a:endParaRPr lang="en-GB" sz="2000" dirty="0">
              <a:cs typeface="Calibri"/>
            </a:endParaRPr>
          </a:p>
          <a:p>
            <a:r>
              <a:rPr lang="en-GB" sz="2000" dirty="0"/>
              <a:t>ГЛАВА </a:t>
            </a:r>
            <a:r>
              <a:rPr lang="en-US" sz="2000" dirty="0"/>
              <a:t>I</a:t>
            </a:r>
            <a:r>
              <a:rPr lang="en-GB" sz="2000" dirty="0"/>
              <a:t>  </a:t>
            </a:r>
            <a:r>
              <a:rPr lang="en-GB" sz="2000" dirty="0" err="1"/>
              <a:t>Музыка</a:t>
            </a:r>
            <a:r>
              <a:rPr lang="en-GB" sz="2000" dirty="0"/>
              <a:t> в </a:t>
            </a:r>
            <a:r>
              <a:rPr lang="en-GB" sz="2000" dirty="0" err="1"/>
              <a:t>литературе</a:t>
            </a:r>
            <a:r>
              <a:rPr lang="en-GB" sz="2000" dirty="0"/>
              <a:t> и </a:t>
            </a:r>
            <a:r>
              <a:rPr lang="en-GB" sz="2000" dirty="0" err="1"/>
              <a:t>её</a:t>
            </a:r>
            <a:r>
              <a:rPr lang="en-GB" sz="2000" dirty="0"/>
              <a:t> </a:t>
            </a:r>
            <a:r>
              <a:rPr lang="en-GB" sz="2000" dirty="0" err="1"/>
              <a:t>влияние</a:t>
            </a:r>
            <a:r>
              <a:rPr lang="en-GB" sz="2000" dirty="0"/>
              <a:t> </a:t>
            </a:r>
            <a:r>
              <a:rPr lang="en-GB" sz="2000" dirty="0" err="1"/>
              <a:t>на</a:t>
            </a:r>
            <a:r>
              <a:rPr lang="en-GB" sz="2000" dirty="0"/>
              <a:t> </a:t>
            </a:r>
            <a:r>
              <a:rPr lang="en-GB" sz="2000" dirty="0" err="1"/>
              <a:t>героев</a:t>
            </a:r>
            <a:endParaRPr lang="en-GB" sz="2000" dirty="0" err="1">
              <a:cs typeface="Calibri"/>
            </a:endParaRPr>
          </a:p>
          <a:p>
            <a:endParaRPr lang="en-GB" sz="2000" dirty="0">
              <a:cs typeface="Calibri"/>
            </a:endParaRPr>
          </a:p>
          <a:p>
            <a:r>
              <a:rPr lang="en-GB" sz="2000" dirty="0"/>
              <a:t>1.1  </a:t>
            </a:r>
            <a:r>
              <a:rPr lang="en-GB" sz="2000" dirty="0" err="1"/>
              <a:t>На</a:t>
            </a:r>
            <a:r>
              <a:rPr lang="en-GB" sz="2000" dirty="0"/>
              <a:t> </a:t>
            </a:r>
            <a:r>
              <a:rPr lang="en-GB" sz="2000" dirty="0" err="1"/>
              <a:t>примере</a:t>
            </a:r>
            <a:r>
              <a:rPr lang="en-GB" sz="2000" dirty="0"/>
              <a:t> </a:t>
            </a:r>
            <a:r>
              <a:rPr lang="en-GB" sz="2000" dirty="0" err="1"/>
              <a:t>повести</a:t>
            </a:r>
            <a:r>
              <a:rPr lang="en-GB" sz="2000" dirty="0"/>
              <a:t> «</a:t>
            </a:r>
            <a:r>
              <a:rPr lang="en-GB" sz="2000" dirty="0" err="1"/>
              <a:t>Слепой</a:t>
            </a:r>
            <a:r>
              <a:rPr lang="en-GB" sz="2000" dirty="0"/>
              <a:t> </a:t>
            </a:r>
            <a:r>
              <a:rPr lang="en-GB" sz="2000" dirty="0" err="1"/>
              <a:t>музыкант</a:t>
            </a:r>
            <a:r>
              <a:rPr lang="en-GB" sz="2000" dirty="0"/>
              <a:t>»</a:t>
            </a:r>
            <a:endParaRPr lang="en-GB" sz="2000" dirty="0">
              <a:cs typeface="Calibri"/>
            </a:endParaRPr>
          </a:p>
          <a:p>
            <a:r>
              <a:rPr lang="en-GB" sz="2000" dirty="0"/>
              <a:t>1.2  </a:t>
            </a:r>
            <a:r>
              <a:rPr lang="en-GB" sz="2000" dirty="0" err="1"/>
              <a:t>На</a:t>
            </a:r>
            <a:r>
              <a:rPr lang="en-GB" sz="2000" dirty="0"/>
              <a:t> </a:t>
            </a:r>
            <a:r>
              <a:rPr lang="en-GB" sz="2000" dirty="0" err="1"/>
              <a:t>примере</a:t>
            </a:r>
            <a:r>
              <a:rPr lang="en-GB" sz="2000" dirty="0"/>
              <a:t> </a:t>
            </a:r>
            <a:r>
              <a:rPr lang="en-GB" sz="2000" dirty="0" err="1"/>
              <a:t>рассказа</a:t>
            </a:r>
            <a:r>
              <a:rPr lang="en-GB" sz="2000" dirty="0"/>
              <a:t>  «</a:t>
            </a:r>
            <a:r>
              <a:rPr lang="en-GB" sz="2000" dirty="0" err="1"/>
              <a:t>Бумажная</a:t>
            </a:r>
            <a:r>
              <a:rPr lang="en-GB" sz="2000" dirty="0"/>
              <a:t> </a:t>
            </a:r>
            <a:r>
              <a:rPr lang="en-GB" sz="2000" dirty="0" err="1"/>
              <a:t>победа</a:t>
            </a:r>
            <a:r>
              <a:rPr lang="en-GB" sz="2000" dirty="0"/>
              <a:t>»    </a:t>
            </a:r>
            <a:endParaRPr lang="en-GB" sz="2000" dirty="0">
              <a:cs typeface="Calibri"/>
            </a:endParaRPr>
          </a:p>
          <a:p>
            <a:r>
              <a:rPr lang="en-GB" sz="2000" dirty="0"/>
              <a:t>1.3  </a:t>
            </a:r>
            <a:r>
              <a:rPr lang="en-GB" sz="2000" dirty="0" err="1"/>
              <a:t>Музыка</a:t>
            </a:r>
            <a:r>
              <a:rPr lang="en-GB" sz="2000" dirty="0"/>
              <a:t>, </a:t>
            </a:r>
            <a:r>
              <a:rPr lang="en-GB" sz="2000" dirty="0" err="1"/>
              <a:t>как</a:t>
            </a:r>
            <a:r>
              <a:rPr lang="en-GB" sz="2000" dirty="0"/>
              <a:t> </a:t>
            </a:r>
            <a:r>
              <a:rPr lang="en-GB" sz="2000" dirty="0" err="1"/>
              <a:t>символ</a:t>
            </a:r>
            <a:r>
              <a:rPr lang="en-GB" sz="2000" dirty="0"/>
              <a:t> в </a:t>
            </a:r>
            <a:r>
              <a:rPr lang="en-GB" sz="2000" dirty="0" err="1"/>
              <a:t>литературе</a:t>
            </a:r>
            <a:endParaRPr lang="en-GB" sz="2000" dirty="0" err="1">
              <a:cs typeface="Calibri"/>
            </a:endParaRPr>
          </a:p>
          <a:p>
            <a:endParaRPr lang="en-GB" sz="2000" dirty="0">
              <a:cs typeface="Calibri"/>
            </a:endParaRPr>
          </a:p>
          <a:p>
            <a:r>
              <a:rPr lang="en-GB" sz="2000" dirty="0"/>
              <a:t>ГЛАВА </a:t>
            </a:r>
            <a:r>
              <a:rPr lang="en-US" sz="2000" dirty="0"/>
              <a:t>II </a:t>
            </a:r>
            <a:r>
              <a:rPr lang="en-GB" sz="2000" dirty="0" err="1"/>
              <a:t>Музыка</a:t>
            </a:r>
            <a:r>
              <a:rPr lang="en-GB" sz="2000" dirty="0"/>
              <a:t> в </a:t>
            </a:r>
            <a:r>
              <a:rPr lang="en-GB" sz="2000" dirty="0" err="1"/>
              <a:t>кино</a:t>
            </a:r>
            <a:r>
              <a:rPr lang="en-GB" sz="2000" dirty="0"/>
              <a:t>, </a:t>
            </a:r>
            <a:r>
              <a:rPr lang="en-GB" sz="2000" dirty="0" err="1"/>
              <a:t>ее</a:t>
            </a:r>
            <a:r>
              <a:rPr lang="en-GB" sz="2000" dirty="0"/>
              <a:t> </a:t>
            </a:r>
            <a:r>
              <a:rPr lang="en-GB" sz="2000" dirty="0" err="1"/>
              <a:t>история</a:t>
            </a:r>
            <a:r>
              <a:rPr lang="en-GB" sz="2000" dirty="0"/>
              <a:t>, </a:t>
            </a:r>
            <a:r>
              <a:rPr lang="en-GB" sz="2000" dirty="0" err="1"/>
              <a:t>роль</a:t>
            </a:r>
            <a:r>
              <a:rPr lang="en-GB" sz="2000" dirty="0"/>
              <a:t> и </a:t>
            </a:r>
            <a:r>
              <a:rPr lang="en-GB" sz="2000" dirty="0" err="1"/>
              <a:t>значение</a:t>
            </a:r>
            <a:r>
              <a:rPr lang="en-GB" sz="2000" dirty="0"/>
              <a:t>.</a:t>
            </a:r>
            <a:endParaRPr lang="en-GB" sz="2000" dirty="0">
              <a:cs typeface="Calibri"/>
            </a:endParaRPr>
          </a:p>
          <a:p>
            <a:r>
              <a:rPr lang="en-GB" sz="2000" dirty="0"/>
              <a:t>2.1 </a:t>
            </a:r>
            <a:r>
              <a:rPr lang="en-GB" sz="2000" dirty="0" err="1"/>
              <a:t>Связь</a:t>
            </a:r>
            <a:r>
              <a:rPr lang="en-GB" sz="2000" dirty="0"/>
              <a:t> </a:t>
            </a:r>
            <a:r>
              <a:rPr lang="en-GB" sz="2000" dirty="0" err="1"/>
              <a:t>фильма</a:t>
            </a:r>
            <a:r>
              <a:rPr lang="en-GB" sz="2000" dirty="0"/>
              <a:t> и </a:t>
            </a:r>
            <a:r>
              <a:rPr lang="en-GB" sz="2000" dirty="0" err="1"/>
              <a:t>звука</a:t>
            </a:r>
            <a:endParaRPr lang="en-GB" sz="2000" dirty="0" err="1">
              <a:cs typeface="Calibri"/>
            </a:endParaRPr>
          </a:p>
          <a:p>
            <a:r>
              <a:rPr lang="en-GB" sz="2000" dirty="0"/>
              <a:t>2.2 </a:t>
            </a:r>
            <a:r>
              <a:rPr lang="en-GB" sz="2000" dirty="0" err="1"/>
              <a:t>Появление</a:t>
            </a:r>
            <a:r>
              <a:rPr lang="en-GB" sz="2000" dirty="0"/>
              <a:t> </a:t>
            </a:r>
            <a:r>
              <a:rPr lang="en-GB" sz="2000" dirty="0" err="1"/>
              <a:t>звука</a:t>
            </a:r>
            <a:r>
              <a:rPr lang="en-GB" sz="2000" dirty="0"/>
              <a:t> в </a:t>
            </a:r>
            <a:r>
              <a:rPr lang="en-GB" sz="2000" dirty="0" err="1"/>
              <a:t>кино</a:t>
            </a:r>
            <a:endParaRPr lang="en-GB" sz="2000" dirty="0" err="1">
              <a:cs typeface="Calibri"/>
            </a:endParaRPr>
          </a:p>
          <a:p>
            <a:r>
              <a:rPr lang="en-GB" sz="2000" dirty="0"/>
              <a:t>2.3 </a:t>
            </a:r>
            <a:r>
              <a:rPr lang="en-GB" sz="2000" dirty="0" err="1"/>
              <a:t>Анализ</a:t>
            </a:r>
            <a:r>
              <a:rPr lang="en-GB" sz="2000" dirty="0"/>
              <a:t> </a:t>
            </a:r>
            <a:r>
              <a:rPr lang="en-GB" sz="2000" dirty="0" err="1"/>
              <a:t>фильмов</a:t>
            </a:r>
            <a:r>
              <a:rPr lang="en-GB" sz="2000" dirty="0"/>
              <a:t> о </a:t>
            </a:r>
            <a:r>
              <a:rPr lang="en-GB" sz="2000" dirty="0" err="1"/>
              <a:t>музыке</a:t>
            </a:r>
            <a:r>
              <a:rPr lang="en-GB" sz="2000" dirty="0"/>
              <a:t>        </a:t>
            </a:r>
            <a:endParaRPr lang="en-GB" sz="2000" dirty="0">
              <a:cs typeface="Calibri"/>
            </a:endParaRPr>
          </a:p>
          <a:p>
            <a:endParaRPr lang="en-GB" sz="2000" dirty="0">
              <a:cs typeface="Calibri"/>
            </a:endParaRPr>
          </a:p>
          <a:p>
            <a:r>
              <a:rPr lang="en-GB" sz="2000" dirty="0"/>
              <a:t>ГЛАВА </a:t>
            </a:r>
            <a:r>
              <a:rPr lang="en-US" sz="2000" dirty="0"/>
              <a:t>III</a:t>
            </a:r>
            <a:r>
              <a:rPr lang="en-GB" sz="2000" dirty="0"/>
              <a:t> </a:t>
            </a:r>
            <a:r>
              <a:rPr lang="en-GB" sz="2000" dirty="0" err="1"/>
              <a:t>Роль</a:t>
            </a:r>
            <a:r>
              <a:rPr lang="en-GB" sz="2000" dirty="0"/>
              <a:t> </a:t>
            </a:r>
            <a:r>
              <a:rPr lang="en-GB" sz="2000" dirty="0" err="1"/>
              <a:t>музыки</a:t>
            </a:r>
            <a:r>
              <a:rPr lang="en-GB" sz="2000" dirty="0"/>
              <a:t> в </a:t>
            </a:r>
            <a:r>
              <a:rPr lang="en-GB" sz="2000" dirty="0" err="1"/>
              <a:t>жизни</a:t>
            </a:r>
            <a:r>
              <a:rPr lang="en-GB" sz="2000" dirty="0"/>
              <a:t> </a:t>
            </a:r>
            <a:r>
              <a:rPr lang="en-GB" sz="2000" dirty="0" err="1"/>
              <a:t>человека</a:t>
            </a:r>
            <a:endParaRPr lang="en-GB" sz="2000" dirty="0" err="1">
              <a:cs typeface="Calibri"/>
            </a:endParaRPr>
          </a:p>
          <a:p>
            <a:r>
              <a:rPr lang="en-GB" sz="2000" dirty="0"/>
              <a:t>3.1  </a:t>
            </a:r>
            <a:r>
              <a:rPr lang="en-GB" sz="2000" dirty="0" err="1"/>
              <a:t>История</a:t>
            </a:r>
            <a:r>
              <a:rPr lang="en-GB" sz="2000" dirty="0"/>
              <a:t> </a:t>
            </a:r>
            <a:r>
              <a:rPr lang="en-GB" sz="2000" dirty="0" err="1"/>
              <a:t>музыки</a:t>
            </a:r>
            <a:r>
              <a:rPr lang="en-GB" sz="2000" dirty="0"/>
              <a:t>     </a:t>
            </a:r>
            <a:endParaRPr lang="en-GB" sz="2000" dirty="0">
              <a:cs typeface="Calibri"/>
            </a:endParaRPr>
          </a:p>
          <a:p>
            <a:r>
              <a:rPr lang="en-GB" sz="2000" dirty="0"/>
              <a:t>3.2  </a:t>
            </a:r>
            <a:r>
              <a:rPr lang="en-GB" sz="2000" dirty="0" err="1"/>
              <a:t>Свойства</a:t>
            </a:r>
            <a:r>
              <a:rPr lang="en-GB" sz="2000" dirty="0"/>
              <a:t> и </a:t>
            </a:r>
            <a:r>
              <a:rPr lang="en-GB" sz="2000" dirty="0" err="1"/>
              <a:t>особенности</a:t>
            </a:r>
            <a:r>
              <a:rPr lang="en-GB" sz="2000" dirty="0"/>
              <a:t> </a:t>
            </a:r>
            <a:r>
              <a:rPr lang="en-GB" sz="2000" dirty="0" err="1"/>
              <a:t>музыки</a:t>
            </a:r>
            <a:endParaRPr lang="en-GB" sz="2000" dirty="0" err="1">
              <a:cs typeface="Calibri"/>
            </a:endParaRPr>
          </a:p>
          <a:p>
            <a:r>
              <a:rPr lang="en-GB" sz="2000" dirty="0"/>
              <a:t>3.3 </a:t>
            </a:r>
            <a:r>
              <a:rPr lang="en-GB" sz="2000" dirty="0" err="1"/>
              <a:t>Вывод</a:t>
            </a:r>
            <a:endParaRPr lang="en-GB" sz="20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96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indoor, wall, table, floor&#10;&#10;Description generated with very high confidence">
            <a:extLst>
              <a:ext uri="{FF2B5EF4-FFF2-40B4-BE49-F238E27FC236}">
                <a16:creationId xmlns:a16="http://schemas.microsoft.com/office/drawing/2014/main" xmlns="" id="{C5CAA62E-149A-4EC5-8B59-1CFCC991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09" y="547754"/>
            <a:ext cx="7481655" cy="548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451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indoor, wall, monitor&#10;&#10;Description generated with very high confidence">
            <a:extLst>
              <a:ext uri="{FF2B5EF4-FFF2-40B4-BE49-F238E27FC236}">
                <a16:creationId xmlns:a16="http://schemas.microsoft.com/office/drawing/2014/main" xmlns="" id="{375202C2-5F33-46F3-9ECD-00D3C4DC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74" y="964289"/>
            <a:ext cx="7981024" cy="4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79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bunch of items that are on a table&#10;&#10;Description generated with high confidence">
            <a:extLst>
              <a:ext uri="{FF2B5EF4-FFF2-40B4-BE49-F238E27FC236}">
                <a16:creationId xmlns:a16="http://schemas.microsoft.com/office/drawing/2014/main" xmlns="" id="{05135DF3-FB37-4DC1-92D5-C8A60219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9" y="982632"/>
            <a:ext cx="7781276" cy="43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98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73541"/>
            <a:ext cx="7543800" cy="1450757"/>
          </a:xfrm>
        </p:spPr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ru-RU" sz="9600" b="1" dirty="0" smtClean="0"/>
              <a:t>ЛИТЕРАТУРА:</a:t>
            </a:r>
            <a:endParaRPr lang="ru-RU" sz="9600" dirty="0" smtClean="0"/>
          </a:p>
          <a:p>
            <a:pPr algn="just"/>
            <a:r>
              <a:rPr lang="ru-RU" sz="9600" b="1" dirty="0" smtClean="0"/>
              <a:t> </a:t>
            </a:r>
            <a:r>
              <a:rPr lang="ru-RU" sz="9600" dirty="0" smtClean="0"/>
              <a:t>Е</a:t>
            </a:r>
            <a:r>
              <a:rPr lang="ru-RU" sz="9600" dirty="0" smtClean="0"/>
              <a:t>. </a:t>
            </a:r>
            <a:r>
              <a:rPr lang="ru-RU" sz="9600" dirty="0" err="1" smtClean="0"/>
              <a:t>Вейсенберг</a:t>
            </a:r>
            <a:r>
              <a:rPr lang="ru-RU" sz="9600" dirty="0" smtClean="0"/>
              <a:t> Конец немого кино. - М.: </a:t>
            </a:r>
            <a:r>
              <a:rPr lang="ru-RU" sz="9600" dirty="0" err="1" smtClean="0"/>
              <a:t>Теакинопечать</a:t>
            </a:r>
            <a:r>
              <a:rPr lang="ru-RU" sz="9600" dirty="0" smtClean="0"/>
              <a:t>, 1929.</a:t>
            </a:r>
          </a:p>
          <a:p>
            <a:pPr algn="just"/>
            <a:r>
              <a:rPr lang="ru-RU" sz="9600" dirty="0" smtClean="0"/>
              <a:t>В. Короленко Слепой музыкант. - М.: </a:t>
            </a:r>
            <a:r>
              <a:rPr lang="ru-RU" sz="9600" dirty="0" err="1" smtClean="0"/>
              <a:t>Гослитиздат</a:t>
            </a:r>
            <a:r>
              <a:rPr lang="ru-RU" sz="9600" dirty="0" smtClean="0"/>
              <a:t>, 1954.</a:t>
            </a:r>
          </a:p>
          <a:p>
            <a:pPr algn="just"/>
            <a:r>
              <a:rPr lang="ru-RU" sz="9600" dirty="0" smtClean="0"/>
              <a:t>К. </a:t>
            </a:r>
            <a:r>
              <a:rPr lang="ru-RU" sz="9600" dirty="0" err="1" smtClean="0"/>
              <a:t>Разлогов</a:t>
            </a:r>
            <a:r>
              <a:rPr lang="ru-RU" sz="9600" dirty="0" smtClean="0"/>
              <a:t> История мирового кино. - М.: </a:t>
            </a:r>
            <a:r>
              <a:rPr lang="ru-RU" sz="9600" dirty="0" err="1" smtClean="0"/>
              <a:t>Эксмо</a:t>
            </a:r>
            <a:r>
              <a:rPr lang="ru-RU" sz="9600" dirty="0" smtClean="0"/>
              <a:t>, 2013.</a:t>
            </a:r>
          </a:p>
          <a:p>
            <a:pPr algn="just"/>
            <a:r>
              <a:rPr lang="ru-RU" sz="9600" dirty="0" smtClean="0"/>
              <a:t>Л. Е. Улицкая Бумажная победа. - М.: </a:t>
            </a:r>
            <a:r>
              <a:rPr lang="ru-RU" sz="9600" dirty="0" err="1" smtClean="0"/>
              <a:t>Эксмо</a:t>
            </a:r>
            <a:r>
              <a:rPr lang="ru-RU" sz="9600" dirty="0" smtClean="0"/>
              <a:t>, 2007.</a:t>
            </a:r>
          </a:p>
          <a:p>
            <a:pPr algn="just"/>
            <a:r>
              <a:rPr lang="ru-RU" sz="9600" dirty="0" smtClean="0"/>
              <a:t>А. П. Чехов Вишневый сад. - М.: </a:t>
            </a:r>
            <a:r>
              <a:rPr lang="ru-RU" sz="9600" dirty="0" err="1" smtClean="0"/>
              <a:t>Эксмо</a:t>
            </a:r>
            <a:r>
              <a:rPr lang="ru-RU" sz="9600" dirty="0" smtClean="0"/>
              <a:t>, </a:t>
            </a:r>
            <a:r>
              <a:rPr lang="ru-RU" sz="9600" dirty="0" smtClean="0"/>
              <a:t>2008.</a:t>
            </a:r>
          </a:p>
          <a:p>
            <a:pPr algn="just"/>
            <a:r>
              <a:rPr lang="ru-RU" sz="9600" b="1" dirty="0" smtClean="0"/>
              <a:t>Электронные </a:t>
            </a:r>
            <a:r>
              <a:rPr lang="ru-RU" sz="9600" b="1" dirty="0" smtClean="0"/>
              <a:t>ресурсы:</a:t>
            </a:r>
            <a:endParaRPr lang="ru-RU" sz="9600" dirty="0" smtClean="0"/>
          </a:p>
          <a:p>
            <a:pPr algn="just"/>
            <a:r>
              <a:rPr lang="ru-RU" sz="9600" b="1" dirty="0" smtClean="0"/>
              <a:t> </a:t>
            </a:r>
            <a:r>
              <a:rPr lang="ru-RU" sz="9600" dirty="0" smtClean="0"/>
              <a:t>Омский </a:t>
            </a:r>
            <a:r>
              <a:rPr lang="ru-RU" sz="9600" dirty="0" smtClean="0"/>
              <a:t>госуниверситет (И.А. </a:t>
            </a:r>
            <a:r>
              <a:rPr lang="ru-RU" sz="9600" dirty="0" err="1" smtClean="0"/>
              <a:t>Никеева</a:t>
            </a:r>
            <a:r>
              <a:rPr lang="ru-RU" sz="9600" dirty="0" smtClean="0"/>
              <a:t>, Л.Р. Фаттахова) — История музыки. Учебное пособие (</a:t>
            </a:r>
            <a:r>
              <a:rPr lang="en-US" sz="9600" u="sng" dirty="0" smtClean="0">
                <a:hlinkClick r:id="rId2"/>
              </a:rPr>
              <a:t>http</a:t>
            </a:r>
            <a:r>
              <a:rPr lang="ru-RU" sz="9600" u="sng" dirty="0" smtClean="0">
                <a:hlinkClick r:id="rId2"/>
              </a:rPr>
              <a:t>://</a:t>
            </a:r>
            <a:r>
              <a:rPr lang="en-US" sz="9600" u="sng" dirty="0" smtClean="0">
                <a:hlinkClick r:id="rId2"/>
              </a:rPr>
              <a:t>window</a:t>
            </a:r>
            <a:r>
              <a:rPr lang="ru-RU" sz="9600" u="sng" dirty="0" smtClean="0">
                <a:hlinkClick r:id="rId2"/>
              </a:rPr>
              <a:t>.</a:t>
            </a:r>
            <a:r>
              <a:rPr lang="en-US" sz="9600" u="sng" dirty="0" err="1" smtClean="0">
                <a:hlinkClick r:id="rId2"/>
              </a:rPr>
              <a:t>edu</a:t>
            </a:r>
            <a:r>
              <a:rPr lang="ru-RU" sz="9600" u="sng" dirty="0" smtClean="0">
                <a:hlinkClick r:id="rId2"/>
              </a:rPr>
              <a:t>.</a:t>
            </a:r>
            <a:r>
              <a:rPr lang="en-US" sz="9600" u="sng" dirty="0" err="1" smtClean="0">
                <a:hlinkClick r:id="rId2"/>
              </a:rPr>
              <a:t>ru</a:t>
            </a:r>
            <a:r>
              <a:rPr lang="ru-RU" sz="9600" u="sng" dirty="0" smtClean="0">
                <a:hlinkClick r:id="rId2"/>
              </a:rPr>
              <a:t>/</a:t>
            </a:r>
            <a:r>
              <a:rPr lang="en-US" sz="9600" u="sng" dirty="0" smtClean="0">
                <a:hlinkClick r:id="rId2"/>
              </a:rPr>
              <a:t>resource</a:t>
            </a:r>
            <a:r>
              <a:rPr lang="ru-RU" sz="9600" u="sng" dirty="0" smtClean="0">
                <a:hlinkClick r:id="rId2"/>
              </a:rPr>
              <a:t>/677/27677/</a:t>
            </a:r>
            <a:r>
              <a:rPr lang="en-US" sz="9600" u="sng" dirty="0" smtClean="0">
                <a:hlinkClick r:id="rId2"/>
              </a:rPr>
              <a:t>files</a:t>
            </a:r>
            <a:r>
              <a:rPr lang="ru-RU" sz="9600" u="sng" dirty="0" smtClean="0">
                <a:hlinkClick r:id="rId2"/>
              </a:rPr>
              <a:t>/05110114.</a:t>
            </a:r>
            <a:r>
              <a:rPr lang="en-US" sz="9600" u="sng" dirty="0" err="1" smtClean="0">
                <a:hlinkClick r:id="rId2"/>
              </a:rPr>
              <a:t>pdf</a:t>
            </a:r>
            <a:r>
              <a:rPr lang="ru-RU" sz="9600" dirty="0" smtClean="0"/>
              <a:t>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9B0FF4C-7AF1-46EE-ADD5-89FD62558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78" y="498251"/>
            <a:ext cx="7048868" cy="536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60144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</TotalTime>
  <Words>50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Retrospect</vt:lpstr>
      <vt:lpstr>Роль музыки в жизни  человека</vt:lpstr>
      <vt:lpstr>Актуальность моей работы</vt:lpstr>
      <vt:lpstr>Цель моей работы</vt:lpstr>
      <vt:lpstr>Слайд 4</vt:lpstr>
      <vt:lpstr>Слайд 5</vt:lpstr>
      <vt:lpstr>Слайд 6</vt:lpstr>
      <vt:lpstr>Слайд 7</vt:lpstr>
      <vt:lpstr>Источники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UABurlova</cp:lastModifiedBy>
  <cp:revision>9</cp:revision>
  <dcterms:created xsi:type="dcterms:W3CDTF">2014-09-16T21:31:33Z</dcterms:created>
  <dcterms:modified xsi:type="dcterms:W3CDTF">2018-04-25T11:44:37Z</dcterms:modified>
</cp:coreProperties>
</file>