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7" r:id="rId4"/>
    <p:sldId id="268" r:id="rId5"/>
    <p:sldId id="269" r:id="rId6"/>
    <p:sldId id="270" r:id="rId7"/>
    <p:sldId id="279" r:id="rId8"/>
    <p:sldId id="271" r:id="rId9"/>
    <p:sldId id="274" r:id="rId10"/>
    <p:sldId id="275" r:id="rId11"/>
    <p:sldId id="277" r:id="rId12"/>
    <p:sldId id="276" r:id="rId13"/>
    <p:sldId id="272" r:id="rId14"/>
    <p:sldId id="273" r:id="rId15"/>
    <p:sldId id="278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2232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6EF8014-6457-4B10-9F04-D02308308D03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5168EBE-A062-4EBF-9147-6CAB80D95FA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316835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Особенности перевода антропонимов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в детской литературе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smtClean="0"/>
              <a:t>(на материале </a:t>
            </a:r>
            <a:r>
              <a:rPr lang="ru-RU" sz="3600" b="1" dirty="0"/>
              <a:t>серии </a:t>
            </a:r>
            <a:r>
              <a:rPr lang="ru-RU" sz="3600" b="1" dirty="0" smtClean="0"/>
              <a:t>книг</a:t>
            </a:r>
            <a:br>
              <a:rPr lang="ru-RU" sz="3600" b="1" dirty="0" smtClean="0"/>
            </a:br>
            <a:r>
              <a:rPr lang="ru-RU" sz="3600" b="1" dirty="0" smtClean="0"/>
              <a:t>о </a:t>
            </a:r>
            <a:r>
              <a:rPr lang="ru-RU" sz="3600" b="1" dirty="0"/>
              <a:t>Гарри Поттере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err="1"/>
              <a:t>Дж.К</a:t>
            </a:r>
            <a:r>
              <a:rPr lang="ru-RU" sz="3600" b="1" dirty="0"/>
              <a:t>.</a:t>
            </a:r>
            <a:r>
              <a:rPr lang="en-US" sz="3600" b="1" dirty="0"/>
              <a:t> </a:t>
            </a:r>
            <a:r>
              <a:rPr lang="ru-RU" sz="3600" b="1" dirty="0"/>
              <a:t>Роулинг</a:t>
            </a:r>
            <a:r>
              <a:rPr lang="ru-RU" sz="3600" b="1" dirty="0" smtClean="0"/>
              <a:t>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933056"/>
            <a:ext cx="7315200" cy="1144632"/>
          </a:xfrm>
        </p:spPr>
        <p:txBody>
          <a:bodyPr>
            <a:noAutofit/>
          </a:bodyPr>
          <a:lstStyle/>
          <a:p>
            <a:pPr algn="r"/>
            <a:endParaRPr lang="ru-RU" sz="1600" dirty="0" smtClean="0"/>
          </a:p>
          <a:p>
            <a:pPr algn="ctr"/>
            <a:r>
              <a:rPr lang="ru-RU" sz="2000" u="sng" dirty="0" smtClean="0"/>
              <a:t>Реферат выполнил</a:t>
            </a:r>
            <a:r>
              <a:rPr lang="ru-RU" sz="2000" dirty="0"/>
              <a:t>:</a:t>
            </a:r>
          </a:p>
          <a:p>
            <a:pPr algn="ctr"/>
            <a:r>
              <a:rPr lang="ru-RU" sz="2000" dirty="0" smtClean="0"/>
              <a:t>ИГОШИН </a:t>
            </a:r>
            <a:r>
              <a:rPr lang="ru-RU" sz="2000" dirty="0"/>
              <a:t>Василий Константинович</a:t>
            </a:r>
          </a:p>
          <a:p>
            <a:pPr algn="ctr"/>
            <a:r>
              <a:rPr lang="ru-RU" sz="2000" u="sng" dirty="0"/>
              <a:t>Руководитель</a:t>
            </a:r>
            <a:r>
              <a:rPr lang="ru-RU" sz="2000" dirty="0"/>
              <a:t>:</a:t>
            </a:r>
          </a:p>
          <a:p>
            <a:pPr algn="ctr"/>
            <a:r>
              <a:rPr lang="ru-RU" sz="2000" dirty="0" smtClean="0"/>
              <a:t>КАМЕНЕВА </a:t>
            </a:r>
            <a:r>
              <a:rPr lang="ru-RU" sz="2000" dirty="0"/>
              <a:t>Кира </a:t>
            </a:r>
            <a:r>
              <a:rPr lang="ru-RU" sz="2000" dirty="0" smtClean="0"/>
              <a:t>Дмитриевна</a:t>
            </a:r>
            <a:endParaRPr lang="ru-RU" sz="2000" dirty="0"/>
          </a:p>
          <a:p>
            <a:pPr algn="ctr"/>
            <a:r>
              <a:rPr lang="ru-RU" sz="2000" u="sng" dirty="0"/>
              <a:t>Рецензент</a:t>
            </a:r>
            <a:r>
              <a:rPr lang="ru-RU" sz="2000" dirty="0"/>
              <a:t>:</a:t>
            </a:r>
          </a:p>
          <a:p>
            <a:pPr algn="ctr"/>
            <a:r>
              <a:rPr lang="ru-RU" sz="2000" dirty="0" smtClean="0"/>
              <a:t>СТАРИКОВА </a:t>
            </a:r>
            <a:r>
              <a:rPr lang="ru-RU" sz="2000" dirty="0"/>
              <a:t>Ирина </a:t>
            </a:r>
            <a:r>
              <a:rPr lang="ru-RU" sz="2000" dirty="0" smtClean="0"/>
              <a:t>Львовна</a:t>
            </a:r>
            <a:endParaRPr lang="ru-RU" sz="2000" dirty="0"/>
          </a:p>
          <a:p>
            <a:pPr algn="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161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22775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§</a:t>
            </a:r>
            <a:r>
              <a:rPr lang="en-US" dirty="0"/>
              <a:t> </a:t>
            </a:r>
            <a:r>
              <a:rPr lang="ru-RU" dirty="0" smtClean="0"/>
              <a:t>2.</a:t>
            </a:r>
            <a:r>
              <a:rPr lang="ru-RU" dirty="0"/>
              <a:t> </a:t>
            </a:r>
            <a:r>
              <a:rPr lang="ru-RU" dirty="0" smtClean="0"/>
              <a:t>Особенности перевода антропонимов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824536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sz="2400" dirty="0" smtClean="0"/>
              <a:t>2.1. Виды антропонимов:</a:t>
            </a:r>
          </a:p>
          <a:p>
            <a:pPr marL="45720" lvl="0" indent="0">
              <a:buNone/>
            </a:pPr>
            <a:endParaRPr lang="ru-RU" sz="2400" dirty="0" smtClean="0"/>
          </a:p>
          <a:p>
            <a:pPr lvl="0"/>
            <a:r>
              <a:rPr lang="ru-RU" sz="2400" dirty="0" smtClean="0"/>
              <a:t>личные имена;</a:t>
            </a:r>
            <a:endParaRPr lang="ru-RU" sz="2400" dirty="0"/>
          </a:p>
          <a:p>
            <a:pPr lvl="0"/>
            <a:r>
              <a:rPr lang="ru-RU" sz="2400" dirty="0"/>
              <a:t>отчества или </a:t>
            </a:r>
            <a:r>
              <a:rPr lang="ru-RU" sz="2400" dirty="0" smtClean="0"/>
              <a:t>патронимы;</a:t>
            </a:r>
            <a:endParaRPr lang="ru-RU" sz="2400" dirty="0"/>
          </a:p>
          <a:p>
            <a:pPr lvl="0"/>
            <a:r>
              <a:rPr lang="ru-RU" sz="2400" dirty="0" smtClean="0"/>
              <a:t>фамилии;</a:t>
            </a:r>
            <a:endParaRPr lang="ru-RU" sz="2400" dirty="0"/>
          </a:p>
          <a:p>
            <a:pPr lvl="0"/>
            <a:r>
              <a:rPr lang="ru-RU" sz="2400" dirty="0" smtClean="0"/>
              <a:t>прозвища;</a:t>
            </a:r>
            <a:endParaRPr lang="ru-RU" sz="2400" dirty="0"/>
          </a:p>
          <a:p>
            <a:pPr lvl="0"/>
            <a:r>
              <a:rPr lang="ru-RU" sz="2400" dirty="0" smtClean="0"/>
              <a:t>псевдонимы;</a:t>
            </a:r>
            <a:endParaRPr lang="ru-RU" sz="2400" dirty="0"/>
          </a:p>
          <a:p>
            <a:pPr lvl="0"/>
            <a:r>
              <a:rPr lang="ru-RU" sz="2400" dirty="0" err="1" smtClean="0"/>
              <a:t>мононимы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 err="1"/>
              <a:t>к</a:t>
            </a:r>
            <a:r>
              <a:rPr lang="ru-RU" sz="2400" dirty="0" err="1" smtClean="0"/>
              <a:t>риптонимы</a:t>
            </a:r>
            <a:r>
              <a:rPr lang="ru-RU" sz="2400" dirty="0"/>
              <a:t>.</a:t>
            </a:r>
          </a:p>
          <a:p>
            <a:pPr marL="4572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70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22775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§</a:t>
            </a:r>
            <a:r>
              <a:rPr lang="en-US" dirty="0"/>
              <a:t> </a:t>
            </a:r>
            <a:r>
              <a:rPr lang="ru-RU" dirty="0" smtClean="0"/>
              <a:t>2.</a:t>
            </a:r>
            <a:r>
              <a:rPr lang="ru-RU" dirty="0"/>
              <a:t> </a:t>
            </a:r>
            <a:r>
              <a:rPr lang="ru-RU" dirty="0" smtClean="0"/>
              <a:t>Особенности перевода антропонимов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824536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sz="2400" dirty="0" smtClean="0"/>
              <a:t>2.2. Основные способы перевода антропонимов на русский язык:</a:t>
            </a:r>
          </a:p>
          <a:p>
            <a:pPr marL="45720" lvl="0" indent="0">
              <a:buNone/>
            </a:pPr>
            <a:endParaRPr lang="ru-RU" sz="2400" dirty="0" smtClean="0"/>
          </a:p>
          <a:p>
            <a:pPr lvl="0"/>
            <a:r>
              <a:rPr lang="ru-RU" sz="2400" dirty="0" smtClean="0"/>
              <a:t>транскрипция;</a:t>
            </a:r>
            <a:endParaRPr lang="ru-RU" sz="2400" dirty="0"/>
          </a:p>
          <a:p>
            <a:pPr lvl="0"/>
            <a:r>
              <a:rPr lang="ru-RU" sz="2400" dirty="0" smtClean="0"/>
              <a:t>транслитерация;</a:t>
            </a:r>
            <a:endParaRPr lang="ru-RU" sz="2400" dirty="0"/>
          </a:p>
          <a:p>
            <a:pPr lvl="0"/>
            <a:r>
              <a:rPr lang="ru-RU" sz="2400" dirty="0" smtClean="0"/>
              <a:t>транспозиция;</a:t>
            </a:r>
            <a:endParaRPr lang="ru-RU" sz="2400" dirty="0"/>
          </a:p>
          <a:p>
            <a:pPr lvl="0"/>
            <a:r>
              <a:rPr lang="ru-RU" sz="2400" dirty="0"/>
              <a:t>п</a:t>
            </a:r>
            <a:r>
              <a:rPr lang="ru-RU" sz="2400" dirty="0" smtClean="0"/>
              <a:t>олукалька или калька;</a:t>
            </a:r>
            <a:endParaRPr lang="ru-RU" sz="2400" dirty="0"/>
          </a:p>
          <a:p>
            <a:pPr lvl="0"/>
            <a:r>
              <a:rPr lang="ru-RU" sz="2400" dirty="0"/>
              <a:t>у</a:t>
            </a:r>
            <a:r>
              <a:rPr lang="ru-RU" sz="2400" dirty="0" smtClean="0"/>
              <a:t>подобляющий перевод;</a:t>
            </a:r>
            <a:endParaRPr lang="ru-RU" sz="2400" dirty="0"/>
          </a:p>
          <a:p>
            <a:pPr lvl="0"/>
            <a:r>
              <a:rPr lang="ru-RU" sz="2400" dirty="0"/>
              <a:t>с</a:t>
            </a:r>
            <a:r>
              <a:rPr lang="ru-RU" sz="2400" dirty="0" smtClean="0"/>
              <a:t>оздание неологизма.</a:t>
            </a:r>
            <a:endParaRPr lang="ru-RU" sz="2400" dirty="0"/>
          </a:p>
          <a:p>
            <a:pPr marL="4572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68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992888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§</a:t>
            </a:r>
            <a:r>
              <a:rPr lang="en-US" dirty="0"/>
              <a:t> </a:t>
            </a:r>
            <a:r>
              <a:rPr lang="ru-RU" dirty="0"/>
              <a:t>3</a:t>
            </a:r>
            <a:r>
              <a:rPr lang="ru-RU" dirty="0" smtClean="0"/>
              <a:t>.</a:t>
            </a:r>
            <a:r>
              <a:rPr lang="ru-RU" dirty="0"/>
              <a:t>  Имена героев книг о Гарри Поттере на русском и других языках: в поисках «верного» </a:t>
            </a:r>
            <a:r>
              <a:rPr lang="ru-RU" dirty="0" smtClean="0"/>
              <a:t>перевода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184576"/>
          </a:xfrm>
        </p:spPr>
        <p:txBody>
          <a:bodyPr>
            <a:normAutofit lnSpcReduction="10000"/>
          </a:bodyPr>
          <a:lstStyle/>
          <a:p>
            <a:endParaRPr lang="ru-RU" sz="2400" dirty="0" smtClean="0"/>
          </a:p>
          <a:p>
            <a:pPr marL="45720" lvl="0" indent="0">
              <a:buNone/>
            </a:pPr>
            <a:endParaRPr lang="ru-RU" sz="2400" dirty="0" smtClean="0"/>
          </a:p>
          <a:p>
            <a:pPr marL="45720" lvl="0" indent="0">
              <a:buNone/>
            </a:pPr>
            <a:endParaRPr lang="ru-RU" sz="2400" dirty="0" smtClean="0"/>
          </a:p>
          <a:p>
            <a:pPr marL="45720" lvl="0" indent="0">
              <a:buNone/>
            </a:pPr>
            <a:r>
              <a:rPr lang="ru-RU" sz="2400" dirty="0"/>
              <a:t>П</a:t>
            </a:r>
            <a:r>
              <a:rPr lang="ru-RU" sz="2400" dirty="0" smtClean="0"/>
              <a:t>роанализированы следующие виды антропонимов, встречающиеся в серии книг о </a:t>
            </a:r>
            <a:r>
              <a:rPr lang="ru-RU" sz="2400" dirty="0"/>
              <a:t>Г</a:t>
            </a:r>
            <a:r>
              <a:rPr lang="ru-RU" sz="2400" dirty="0" smtClean="0"/>
              <a:t>арри Поттере:</a:t>
            </a:r>
          </a:p>
          <a:p>
            <a:pPr marL="45720" lvl="0" indent="0">
              <a:buNone/>
            </a:pPr>
            <a:endParaRPr lang="ru-RU" sz="2400" dirty="0" smtClean="0"/>
          </a:p>
          <a:p>
            <a:r>
              <a:rPr lang="ru-RU" sz="2400" dirty="0" smtClean="0"/>
              <a:t>говорящие антропонимы;</a:t>
            </a:r>
          </a:p>
          <a:p>
            <a:r>
              <a:rPr lang="ru-RU" sz="2400" dirty="0" smtClean="0"/>
              <a:t>антропонимы </a:t>
            </a:r>
            <a:r>
              <a:rPr lang="ru-RU" sz="2400" dirty="0"/>
              <a:t>со сложно считываемым </a:t>
            </a:r>
            <a:r>
              <a:rPr lang="ru-RU" sz="2400" dirty="0" smtClean="0"/>
              <a:t>значением;</a:t>
            </a:r>
          </a:p>
          <a:p>
            <a:r>
              <a:rPr lang="ru-RU" sz="2400" dirty="0" smtClean="0"/>
              <a:t>описательные </a:t>
            </a:r>
            <a:r>
              <a:rPr lang="ru-RU" sz="2400" dirty="0"/>
              <a:t>антропонимы без скрытого </a:t>
            </a:r>
            <a:r>
              <a:rPr lang="ru-RU" sz="2400" dirty="0" smtClean="0"/>
              <a:t>подтекста;</a:t>
            </a:r>
          </a:p>
          <a:p>
            <a:r>
              <a:rPr lang="ru-RU" sz="2400" dirty="0" smtClean="0"/>
              <a:t>лингвистические ребусы;</a:t>
            </a:r>
          </a:p>
          <a:p>
            <a:r>
              <a:rPr lang="ru-RU" sz="2400" dirty="0" smtClean="0"/>
              <a:t>аллюзивные имена;</a:t>
            </a:r>
            <a:endParaRPr lang="ru-RU" sz="2400" dirty="0"/>
          </a:p>
          <a:p>
            <a:r>
              <a:rPr lang="ru-RU" sz="2400" dirty="0" smtClean="0"/>
              <a:t>обычные </a:t>
            </a:r>
            <a:r>
              <a:rPr lang="ru-RU" sz="2400" dirty="0"/>
              <a:t>имена и фамилии.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7206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663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Приложения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65737"/>
            <a:ext cx="8640960" cy="3827559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i="1" dirty="0"/>
              <a:t>Приложение 1</a:t>
            </a:r>
            <a:r>
              <a:rPr lang="ru-RU" sz="2400" dirty="0"/>
              <a:t>. Сравнительная таблица перевода некоторых антропонимов из серии книг о Гарри Поттере </a:t>
            </a:r>
            <a:r>
              <a:rPr lang="ru-RU" sz="2400" dirty="0" err="1"/>
              <a:t>Дж.К</a:t>
            </a:r>
            <a:r>
              <a:rPr lang="ru-RU" sz="2400" dirty="0"/>
              <a:t>. Роулинг с английского языка на русский и другие </a:t>
            </a:r>
            <a:r>
              <a:rPr lang="ru-RU" sz="2400" dirty="0" smtClean="0"/>
              <a:t>языки</a:t>
            </a:r>
          </a:p>
          <a:p>
            <a:pPr marL="45720" indent="0" algn="just">
              <a:buNone/>
            </a:pPr>
            <a:endParaRPr lang="ru-RU" sz="2400" dirty="0"/>
          </a:p>
          <a:p>
            <a:pPr marL="45720" indent="0" algn="just">
              <a:buNone/>
            </a:pPr>
            <a:r>
              <a:rPr lang="ru-RU" sz="2400" i="1" dirty="0"/>
              <a:t>Приложение 2</a:t>
            </a:r>
            <a:r>
              <a:rPr lang="ru-RU" sz="2400" dirty="0"/>
              <a:t>. История переводов серии книг о Гарри Поттере </a:t>
            </a:r>
            <a:r>
              <a:rPr lang="ru-RU" sz="2400" dirty="0" err="1"/>
              <a:t>Дж.К</a:t>
            </a:r>
            <a:r>
              <a:rPr lang="ru-RU" sz="2400" dirty="0"/>
              <a:t>. Роулинг на русский и другие языки</a:t>
            </a:r>
          </a:p>
        </p:txBody>
      </p:sp>
    </p:spTree>
    <p:extLst>
      <p:ext uri="{BB962C8B-B14F-4D97-AF65-F5344CB8AC3E}">
        <p14:creationId xmlns:p14="http://schemas.microsoft.com/office/powerpoint/2010/main" val="10148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663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1"/>
            <a:ext cx="8640960" cy="475252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sz="2400" dirty="0" smtClean="0"/>
          </a:p>
          <a:p>
            <a:pPr marL="45720" indent="0" algn="just">
              <a:buNone/>
            </a:pPr>
            <a:r>
              <a:rPr lang="ru-RU" sz="2400" dirty="0" smtClean="0"/>
              <a:t>Труд </a:t>
            </a:r>
            <a:r>
              <a:rPr lang="ru-RU" sz="2400" dirty="0"/>
              <a:t>коллектива </a:t>
            </a:r>
            <a:r>
              <a:rPr lang="ru-RU" sz="2400" dirty="0" smtClean="0"/>
              <a:t>переводчиков издательства </a:t>
            </a:r>
            <a:r>
              <a:rPr lang="ru-RU" sz="2400" dirty="0" err="1" smtClean="0"/>
              <a:t>Росмэн</a:t>
            </a:r>
            <a:r>
              <a:rPr lang="ru-RU" sz="2400" dirty="0" smtClean="0"/>
              <a:t> – близость к </a:t>
            </a:r>
            <a:r>
              <a:rPr lang="ru-RU" sz="2400" dirty="0"/>
              <a:t>английскому оригиналу, </a:t>
            </a:r>
            <a:r>
              <a:rPr lang="ru-RU" sz="2400" dirty="0" smtClean="0"/>
              <a:t>сухость и формальность стиля.</a:t>
            </a:r>
          </a:p>
          <a:p>
            <a:pPr marL="45720" indent="0" algn="just">
              <a:buNone/>
            </a:pPr>
            <a:endParaRPr lang="ru-RU" sz="2400" dirty="0"/>
          </a:p>
          <a:p>
            <a:pPr marL="45720" indent="0" algn="just">
              <a:buNone/>
            </a:pPr>
            <a:r>
              <a:rPr lang="ru-RU" sz="2400" dirty="0"/>
              <a:t>Перевод издательства </a:t>
            </a:r>
            <a:r>
              <a:rPr lang="ru-RU" sz="2400" dirty="0" smtClean="0"/>
              <a:t>Махаон большое </a:t>
            </a:r>
            <a:r>
              <a:rPr lang="ru-RU" sz="2400" dirty="0"/>
              <a:t>к</a:t>
            </a:r>
            <a:r>
              <a:rPr lang="ru-RU" sz="2400" dirty="0" smtClean="0"/>
              <a:t>оличество неологизмов, красочность и непринужденность стиля, </a:t>
            </a:r>
            <a:r>
              <a:rPr lang="ru-RU" sz="2400" dirty="0" err="1"/>
              <a:t>фантазийность</a:t>
            </a:r>
            <a:r>
              <a:rPr lang="ru-RU" sz="2400" dirty="0"/>
              <a:t> и </a:t>
            </a:r>
            <a:r>
              <a:rPr lang="ru-RU" sz="2400" dirty="0" smtClean="0"/>
              <a:t>«уход» </a:t>
            </a:r>
            <a:r>
              <a:rPr lang="ru-RU" sz="2400" dirty="0"/>
              <a:t>от оригинала.</a:t>
            </a:r>
          </a:p>
        </p:txBody>
      </p:sp>
    </p:spTree>
    <p:extLst>
      <p:ext uri="{BB962C8B-B14F-4D97-AF65-F5344CB8AC3E}">
        <p14:creationId xmlns:p14="http://schemas.microsoft.com/office/powerpoint/2010/main" val="254713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663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Перспектива развития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5400599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b="1" u="sng" dirty="0" smtClean="0"/>
              <a:t>Перспектива развития темы</a:t>
            </a:r>
            <a:r>
              <a:rPr lang="ru-RU" sz="2400" dirty="0" smtClean="0"/>
              <a:t> заключается в том, чтобы самостоятельно </a:t>
            </a:r>
            <a:r>
              <a:rPr lang="ru-RU" sz="2400" dirty="0"/>
              <a:t>перевести некоторые имена и фамилии героев, постаравшись при этом учесть все то, что показалось нам не совсем удачным или даже некорректным в работе наших предшественников.</a:t>
            </a:r>
          </a:p>
        </p:txBody>
      </p:sp>
    </p:spTree>
    <p:extLst>
      <p:ext uri="{BB962C8B-B14F-4D97-AF65-F5344CB8AC3E}">
        <p14:creationId xmlns:p14="http://schemas.microsoft.com/office/powerpoint/2010/main" val="36033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564904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1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663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Объект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25777"/>
            <a:ext cx="8568952" cy="353952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b="1" u="sng" dirty="0"/>
              <a:t>Объектом</a:t>
            </a:r>
            <a:r>
              <a:rPr lang="ru-RU" sz="2400" dirty="0"/>
              <a:t> настоящего исследования являются русскоязычные переводы серии книг о Гарри Поттере </a:t>
            </a:r>
            <a:r>
              <a:rPr lang="ru-RU" sz="2400" dirty="0" err="1"/>
              <a:t>Дж.К</a:t>
            </a:r>
            <a:r>
              <a:rPr lang="ru-RU" sz="2400" dirty="0"/>
              <a:t>.</a:t>
            </a:r>
            <a:r>
              <a:rPr lang="en-US" sz="2400" dirty="0"/>
              <a:t> </a:t>
            </a:r>
            <a:r>
              <a:rPr lang="ru-RU" sz="2400" dirty="0"/>
              <a:t>Роулинг, вышедшие в разные годы издательствах </a:t>
            </a:r>
            <a:r>
              <a:rPr lang="ru-RU" sz="2400" dirty="0" err="1"/>
              <a:t>Росмэн</a:t>
            </a:r>
            <a:r>
              <a:rPr lang="ru-RU" sz="2400" dirty="0"/>
              <a:t> (2000-2007) и Махаон (2014-2015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90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663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Предмет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769833"/>
            <a:ext cx="8640960" cy="353952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dirty="0"/>
              <a:t>В качестве </a:t>
            </a:r>
            <a:r>
              <a:rPr lang="ru-RU" sz="2400" b="1" u="sng" dirty="0"/>
              <a:t>предмета</a:t>
            </a:r>
            <a:r>
              <a:rPr lang="ru-RU" sz="2400" dirty="0"/>
              <a:t> исследования избрана проблема перевода антропонимов — имен собственных, обозначающих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21530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663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780928"/>
            <a:ext cx="8640960" cy="353952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b="1" u="sng" dirty="0"/>
              <a:t>Цель исследования</a:t>
            </a:r>
            <a:r>
              <a:rPr lang="ru-RU" sz="2400" dirty="0"/>
              <a:t> — изучить особенности перевода антропонимов в детской литературе на материале серии книг о Гарри Поттере.</a:t>
            </a:r>
          </a:p>
        </p:txBody>
      </p:sp>
    </p:spTree>
    <p:extLst>
      <p:ext uri="{BB962C8B-B14F-4D97-AF65-F5344CB8AC3E}">
        <p14:creationId xmlns:p14="http://schemas.microsoft.com/office/powerpoint/2010/main" val="30099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663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680520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sz="2400" dirty="0"/>
              <a:t>Для достижения </a:t>
            </a:r>
            <a:r>
              <a:rPr lang="ru-RU" sz="2400" dirty="0" smtClean="0"/>
              <a:t>цели исследования были поставлены следующие </a:t>
            </a:r>
            <a:r>
              <a:rPr lang="ru-RU" sz="2400" b="1" u="sng" dirty="0"/>
              <a:t>задачи</a:t>
            </a:r>
            <a:r>
              <a:rPr lang="ru-RU" sz="2400" dirty="0" smtClean="0"/>
              <a:t>:</a:t>
            </a:r>
          </a:p>
          <a:p>
            <a:pPr marL="45720" indent="0" algn="just">
              <a:buNone/>
            </a:pPr>
            <a:endParaRPr lang="ru-RU" sz="2400" dirty="0"/>
          </a:p>
          <a:p>
            <a:pPr lvl="0"/>
            <a:r>
              <a:rPr lang="ru-RU" sz="2400" dirty="0" smtClean="0"/>
              <a:t>охарактеризовать специфику </a:t>
            </a:r>
            <a:r>
              <a:rPr lang="ru-RU" sz="2400" dirty="0"/>
              <a:t>перевода художественного текста</a:t>
            </a:r>
            <a:r>
              <a:rPr lang="ru-RU" sz="2400" dirty="0" smtClean="0"/>
              <a:t>;</a:t>
            </a:r>
          </a:p>
          <a:p>
            <a:pPr marL="45720" lvl="0" indent="0">
              <a:buNone/>
            </a:pPr>
            <a:endParaRPr lang="ru-RU" sz="2400" dirty="0"/>
          </a:p>
          <a:p>
            <a:pPr lvl="0"/>
            <a:r>
              <a:rPr lang="ru-RU" sz="2400" dirty="0" smtClean="0"/>
              <a:t>рассмотреть </a:t>
            </a:r>
            <a:r>
              <a:rPr lang="ru-RU" sz="2400" dirty="0"/>
              <a:t>основные виды антропонимов</a:t>
            </a:r>
            <a:r>
              <a:rPr lang="ru-RU" sz="2400" dirty="0" smtClean="0"/>
              <a:t>;</a:t>
            </a:r>
          </a:p>
          <a:p>
            <a:pPr marL="45720" lvl="0" indent="0">
              <a:buNone/>
            </a:pPr>
            <a:endParaRPr lang="ru-RU" sz="2400" dirty="0"/>
          </a:p>
          <a:p>
            <a:pPr lvl="0"/>
            <a:r>
              <a:rPr lang="ru-RU" sz="2400" dirty="0" smtClean="0"/>
              <a:t>проанализировать </a:t>
            </a:r>
            <a:r>
              <a:rPr lang="ru-RU" sz="2400" dirty="0"/>
              <a:t>способы перевода антропонимов на русский язык</a:t>
            </a:r>
            <a:r>
              <a:rPr lang="ru-RU" sz="2400" dirty="0" smtClean="0"/>
              <a:t>;</a:t>
            </a:r>
          </a:p>
          <a:p>
            <a:pPr marL="45720" lvl="0" indent="0">
              <a:buNone/>
            </a:pPr>
            <a:endParaRPr lang="ru-RU" sz="2400" dirty="0"/>
          </a:p>
          <a:p>
            <a:r>
              <a:rPr lang="ru-RU" sz="2400" dirty="0" smtClean="0"/>
              <a:t>проанализировать российские и зарубежные  </a:t>
            </a:r>
            <a:r>
              <a:rPr lang="ru-RU" sz="2400" dirty="0"/>
              <a:t>варианты перевода имен персонажей серии книг о Гарри </a:t>
            </a:r>
            <a:r>
              <a:rPr lang="ru-RU" sz="2400" dirty="0" smtClean="0"/>
              <a:t>Поттере.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71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663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780928"/>
            <a:ext cx="8640960" cy="353952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b="1" u="sng" dirty="0"/>
              <a:t>Актуальность и новизна</a:t>
            </a:r>
            <a:r>
              <a:rPr lang="ru-RU" sz="2400" dirty="0"/>
              <a:t> работы заключается в том, чтобы подойти к проблеме перевода имен популярных персонажей с позиций науки о переводе.</a:t>
            </a:r>
          </a:p>
        </p:txBody>
      </p:sp>
    </p:spTree>
    <p:extLst>
      <p:ext uri="{BB962C8B-B14F-4D97-AF65-F5344CB8AC3E}">
        <p14:creationId xmlns:p14="http://schemas.microsoft.com/office/powerpoint/2010/main" val="23483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780928"/>
            <a:ext cx="8640960" cy="353952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dirty="0" smtClean="0"/>
              <a:t>Издания серии книг о Гарри Поттере на английском и русском языках</a:t>
            </a:r>
            <a:r>
              <a:rPr lang="ru-RU" sz="2400" dirty="0" smtClean="0"/>
              <a:t>, переводы на другие языки, аудиокниги, </a:t>
            </a:r>
            <a:r>
              <a:rPr lang="ru-RU" sz="2400" dirty="0" smtClean="0"/>
              <a:t>специальная </a:t>
            </a:r>
            <a:r>
              <a:rPr lang="ru-RU" sz="2400" dirty="0" smtClean="0"/>
              <a:t>литература.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257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663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Структура реферата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65737"/>
            <a:ext cx="8640960" cy="3827559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dirty="0"/>
              <a:t>§</a:t>
            </a:r>
            <a:r>
              <a:rPr lang="en-US" sz="2400" dirty="0"/>
              <a:t> </a:t>
            </a:r>
            <a:r>
              <a:rPr lang="ru-RU" sz="2400" dirty="0"/>
              <a:t>1. Художественный текст как объект </a:t>
            </a:r>
            <a:r>
              <a:rPr lang="ru-RU" sz="2400" dirty="0" smtClean="0"/>
              <a:t>перевода</a:t>
            </a:r>
          </a:p>
          <a:p>
            <a:pPr algn="just"/>
            <a:endParaRPr lang="ru-RU" sz="2400" dirty="0" smtClean="0"/>
          </a:p>
          <a:p>
            <a:pPr marL="45720" indent="0" algn="just">
              <a:buNone/>
            </a:pPr>
            <a:r>
              <a:rPr lang="ru-RU" sz="2400" dirty="0" smtClean="0"/>
              <a:t>§</a:t>
            </a:r>
            <a:r>
              <a:rPr lang="en-US" sz="2400" dirty="0" smtClean="0"/>
              <a:t> </a:t>
            </a:r>
            <a:r>
              <a:rPr lang="ru-RU" sz="2400" dirty="0" smtClean="0"/>
              <a:t>2.</a:t>
            </a:r>
            <a:r>
              <a:rPr lang="en-US" sz="2400" dirty="0" smtClean="0"/>
              <a:t> </a:t>
            </a:r>
            <a:r>
              <a:rPr lang="ru-RU" sz="2400" dirty="0" smtClean="0"/>
              <a:t>Особенности перевода антропонимов</a:t>
            </a:r>
          </a:p>
          <a:p>
            <a:pPr algn="just"/>
            <a:endParaRPr lang="ru-RU" sz="2400" dirty="0" smtClean="0"/>
          </a:p>
          <a:p>
            <a:pPr marL="45720" indent="0" algn="just">
              <a:buNone/>
            </a:pPr>
            <a:r>
              <a:rPr lang="ru-RU" sz="2400" dirty="0" smtClean="0"/>
              <a:t>§</a:t>
            </a:r>
            <a:r>
              <a:rPr lang="en-US" sz="2400" dirty="0"/>
              <a:t> </a:t>
            </a:r>
            <a:r>
              <a:rPr lang="ru-RU" sz="2400" dirty="0"/>
              <a:t>3.</a:t>
            </a:r>
            <a:r>
              <a:rPr lang="en-US" sz="2400" dirty="0"/>
              <a:t> </a:t>
            </a:r>
            <a:r>
              <a:rPr lang="ru-RU" sz="2400" dirty="0"/>
              <a:t>Имена героев книг о Гарри Поттере на русском и других языках: в поисках «верного» перевода</a:t>
            </a:r>
          </a:p>
          <a:p>
            <a:pPr marL="4572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862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22775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§</a:t>
            </a:r>
            <a:r>
              <a:rPr lang="en-US" dirty="0"/>
              <a:t> </a:t>
            </a:r>
            <a:r>
              <a:rPr lang="ru-RU" dirty="0"/>
              <a:t>1. Художественный текст как объект перевода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3827559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dirty="0"/>
              <a:t>1.1. Отличительные особенности художественного </a:t>
            </a:r>
            <a:r>
              <a:rPr lang="ru-RU" sz="2400" dirty="0" smtClean="0"/>
              <a:t>текста</a:t>
            </a:r>
          </a:p>
          <a:p>
            <a:pPr marL="45720" indent="0" algn="just">
              <a:buNone/>
            </a:pPr>
            <a:endParaRPr lang="ru-RU" sz="2400" dirty="0"/>
          </a:p>
          <a:p>
            <a:pPr marL="45720" indent="0" algn="just">
              <a:buNone/>
            </a:pPr>
            <a:r>
              <a:rPr lang="ru-RU" sz="2400" dirty="0"/>
              <a:t>1.2. Специфика перевода художественного </a:t>
            </a:r>
            <a:r>
              <a:rPr lang="ru-RU" sz="2400" dirty="0" smtClean="0"/>
              <a:t>текста</a:t>
            </a:r>
          </a:p>
          <a:p>
            <a:pPr marL="45720" indent="0" algn="just">
              <a:buNone/>
            </a:pPr>
            <a:endParaRPr lang="ru-RU" sz="2400" dirty="0"/>
          </a:p>
          <a:p>
            <a:pPr marL="45720" indent="0" algn="just">
              <a:buNone/>
            </a:pPr>
            <a:r>
              <a:rPr lang="ru-RU" sz="2400" dirty="0"/>
              <a:t>1.3. Роль личности переводчика</a:t>
            </a:r>
          </a:p>
        </p:txBody>
      </p:sp>
    </p:spTree>
    <p:extLst>
      <p:ext uri="{BB962C8B-B14F-4D97-AF65-F5344CB8AC3E}">
        <p14:creationId xmlns:p14="http://schemas.microsoft.com/office/powerpoint/2010/main" val="37712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317</TotalTime>
  <Words>330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Перспектива</vt:lpstr>
      <vt:lpstr>Особенности перевода антропонимов в детской литературе (на материале серии книг о Гарри Поттере Дж.К. Роулинг)</vt:lpstr>
      <vt:lpstr>Объект</vt:lpstr>
      <vt:lpstr>Предмет</vt:lpstr>
      <vt:lpstr>Цель</vt:lpstr>
      <vt:lpstr>Задачи</vt:lpstr>
      <vt:lpstr>Актуальность</vt:lpstr>
      <vt:lpstr>Источники</vt:lpstr>
      <vt:lpstr>Структура реферата</vt:lpstr>
      <vt:lpstr>§ 1. Художественный текст как объект перевода </vt:lpstr>
      <vt:lpstr>§ 2. Особенности перевода антропонимов </vt:lpstr>
      <vt:lpstr>§ 2. Особенности перевода антропонимов </vt:lpstr>
      <vt:lpstr>§ 3.  Имена героев книг о Гарри Поттере на русском и других языках: в поисках «верного» перевода </vt:lpstr>
      <vt:lpstr>Приложения</vt:lpstr>
      <vt:lpstr>Заключение</vt:lpstr>
      <vt:lpstr>Перспектива развития темы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перевода антропонимов в детской литературе (на материале серии книг о Гарри Поттере Дж.К. Роулинг)</dc:title>
  <dc:creator>Furno</dc:creator>
  <cp:lastModifiedBy>Ekaterina</cp:lastModifiedBy>
  <cp:revision>31</cp:revision>
  <dcterms:created xsi:type="dcterms:W3CDTF">2018-04-12T16:03:17Z</dcterms:created>
  <dcterms:modified xsi:type="dcterms:W3CDTF">2018-04-18T21:38:31Z</dcterms:modified>
</cp:coreProperties>
</file>